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83310" y="1008379"/>
            <a:ext cx="6977379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 u="heavy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 u="heavy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 u="heavy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 u="heavy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13789" y="1609089"/>
            <a:ext cx="6934200" cy="19050"/>
          </a:xfrm>
          <a:custGeom>
            <a:avLst/>
            <a:gdLst/>
            <a:ahLst/>
            <a:cxnLst/>
            <a:rect l="l" t="t" r="r" b="b"/>
            <a:pathLst>
              <a:path w="6934200" h="19050">
                <a:moveTo>
                  <a:pt x="6934200" y="0"/>
                </a:moveTo>
                <a:lnTo>
                  <a:pt x="0" y="0"/>
                </a:lnTo>
                <a:lnTo>
                  <a:pt x="0" y="19050"/>
                </a:lnTo>
                <a:lnTo>
                  <a:pt x="6934200" y="1905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83310" y="1008379"/>
            <a:ext cx="6977379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 u="heavy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3535" y="1733550"/>
            <a:ext cx="8456929" cy="32550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75150" y="1366520"/>
            <a:ext cx="346710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u="none" spc="-10" dirty="0">
                <a:latin typeface="Verdana"/>
                <a:cs typeface="Verdana"/>
              </a:rPr>
              <a:t>Barbiturates</a:t>
            </a:r>
            <a:endParaRPr sz="440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19700" y="2420620"/>
            <a:ext cx="3672840" cy="4279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3789" y="1609089"/>
            <a:ext cx="6934200" cy="19050"/>
          </a:xfrm>
          <a:custGeom>
            <a:avLst/>
            <a:gdLst/>
            <a:ahLst/>
            <a:cxnLst/>
            <a:rect l="l" t="t" r="r" b="b"/>
            <a:pathLst>
              <a:path w="6934200" h="19050">
                <a:moveTo>
                  <a:pt x="6934200" y="0"/>
                </a:moveTo>
                <a:lnTo>
                  <a:pt x="0" y="0"/>
                </a:lnTo>
                <a:lnTo>
                  <a:pt x="0" y="19050"/>
                </a:lnTo>
                <a:lnTo>
                  <a:pt x="6934200" y="1905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0730" y="1088390"/>
            <a:ext cx="53066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u="none" spc="-10" dirty="0">
                <a:latin typeface="Verdana"/>
                <a:cs typeface="Verdana"/>
              </a:rPr>
              <a:t>Structure activity</a:t>
            </a:r>
            <a:r>
              <a:rPr sz="2800" b="0" u="none" spc="-15" dirty="0">
                <a:latin typeface="Verdana"/>
                <a:cs typeface="Verdana"/>
              </a:rPr>
              <a:t> </a:t>
            </a:r>
            <a:r>
              <a:rPr sz="2800" b="0" u="none" spc="-10" dirty="0">
                <a:latin typeface="Verdana"/>
                <a:cs typeface="Verdana"/>
              </a:rPr>
              <a:t>relationship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7369" y="1780540"/>
            <a:ext cx="14287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80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000">
              <a:latin typeface="UnDotum"/>
              <a:cs typeface="UnDotum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7369" y="3064509"/>
            <a:ext cx="14287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80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000">
              <a:latin typeface="UnDotum"/>
              <a:cs typeface="UnDotum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90269" y="1805940"/>
            <a:ext cx="7696834" cy="1918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imes New Roman"/>
                <a:cs typeface="Times New Roman"/>
              </a:rPr>
              <a:t>Modifying the structure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the hypnotically inactive barbituric acid </a:t>
            </a:r>
            <a:r>
              <a:rPr sz="2000" dirty="0">
                <a:latin typeface="Times New Roman"/>
                <a:cs typeface="Times New Roman"/>
              </a:rPr>
              <a:t>can  convert </a:t>
            </a:r>
            <a:r>
              <a:rPr sz="2000" spc="-5" dirty="0">
                <a:latin typeface="Times New Roman"/>
                <a:cs typeface="Times New Roman"/>
              </a:rPr>
              <a:t>it into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hypnotic barbiturate with physicochemical </a:t>
            </a:r>
            <a:r>
              <a:rPr sz="2000" dirty="0">
                <a:latin typeface="Times New Roman"/>
                <a:cs typeface="Times New Roman"/>
              </a:rPr>
              <a:t>properties that  </a:t>
            </a:r>
            <a:r>
              <a:rPr sz="2000" spc="-5" dirty="0">
                <a:latin typeface="Times New Roman"/>
                <a:cs typeface="Times New Roman"/>
              </a:rPr>
              <a:t>affect </a:t>
            </a:r>
            <a:r>
              <a:rPr sz="2000" spc="-10" dirty="0">
                <a:latin typeface="Times New Roman"/>
                <a:cs typeface="Times New Roman"/>
              </a:rPr>
              <a:t>its </a:t>
            </a:r>
            <a:r>
              <a:rPr sz="2000" spc="-5" dirty="0">
                <a:latin typeface="Times New Roman"/>
                <a:cs typeface="Times New Roman"/>
              </a:rPr>
              <a:t>ability to gain access to </a:t>
            </a:r>
            <a:r>
              <a:rPr sz="2000" spc="-10" dirty="0">
                <a:latin typeface="Times New Roman"/>
                <a:cs typeface="Times New Roman"/>
              </a:rPr>
              <a:t>its </a:t>
            </a:r>
            <a:r>
              <a:rPr sz="2000" spc="-5" dirty="0">
                <a:latin typeface="Times New Roman"/>
                <a:cs typeface="Times New Roman"/>
              </a:rPr>
              <a:t>sites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action </a:t>
            </a:r>
            <a:r>
              <a:rPr sz="2000" dirty="0">
                <a:latin typeface="Times New Roman"/>
                <a:cs typeface="Times New Roman"/>
              </a:rPr>
              <a:t>and to </a:t>
            </a:r>
            <a:r>
              <a:rPr sz="2000" spc="-5" dirty="0">
                <a:latin typeface="Times New Roman"/>
                <a:cs typeface="Times New Roman"/>
              </a:rPr>
              <a:t>interact with its  receptor.</a:t>
            </a:r>
            <a:endParaRPr sz="2000">
              <a:latin typeface="Times New Roman"/>
              <a:cs typeface="Times New Roman"/>
            </a:endParaRPr>
          </a:p>
          <a:p>
            <a:pPr marL="12700" marR="6985" algn="just">
              <a:lnSpc>
                <a:spcPct val="100000"/>
              </a:lnSpc>
              <a:spcBef>
                <a:spcPts val="509"/>
              </a:spcBef>
            </a:pPr>
            <a:r>
              <a:rPr sz="2000" spc="-5" dirty="0">
                <a:latin typeface="Times New Roman"/>
                <a:cs typeface="Times New Roman"/>
              </a:rPr>
              <a:t>Hypnotic activity </a:t>
            </a:r>
            <a:r>
              <a:rPr sz="2000" dirty="0">
                <a:latin typeface="Times New Roman"/>
                <a:cs typeface="Times New Roman"/>
              </a:rPr>
              <a:t>is introduced </a:t>
            </a:r>
            <a:r>
              <a:rPr sz="2000" spc="-5" dirty="0">
                <a:latin typeface="Times New Roman"/>
                <a:cs typeface="Times New Roman"/>
              </a:rPr>
              <a:t>into the barbituric acid </a:t>
            </a:r>
            <a:r>
              <a:rPr sz="2000" dirty="0">
                <a:latin typeface="Times New Roman"/>
                <a:cs typeface="Times New Roman"/>
              </a:rPr>
              <a:t>by </a:t>
            </a:r>
            <a:r>
              <a:rPr sz="2000" spc="-5" dirty="0">
                <a:latin typeface="Times New Roman"/>
                <a:cs typeface="Times New Roman"/>
              </a:rPr>
              <a:t>the addition </a:t>
            </a:r>
            <a:r>
              <a:rPr sz="2000" dirty="0">
                <a:latin typeface="Times New Roman"/>
                <a:cs typeface="Times New Roman"/>
              </a:rPr>
              <a:t>of  </a:t>
            </a:r>
            <a:r>
              <a:rPr sz="2000" spc="-5" dirty="0">
                <a:latin typeface="Times New Roman"/>
                <a:cs typeface="Times New Roman"/>
              </a:rPr>
              <a:t>side chains, especially if at least </a:t>
            </a:r>
            <a:r>
              <a:rPr sz="2000" dirty="0">
                <a:latin typeface="Times New Roman"/>
                <a:cs typeface="Times New Roman"/>
              </a:rPr>
              <a:t>one of them </a:t>
            </a:r>
            <a:r>
              <a:rPr sz="2000" spc="-5" dirty="0">
                <a:latin typeface="Times New Roman"/>
                <a:cs typeface="Times New Roman"/>
              </a:rPr>
              <a:t>is </a:t>
            </a:r>
            <a:r>
              <a:rPr sz="2000" dirty="0">
                <a:latin typeface="Times New Roman"/>
                <a:cs typeface="Times New Roman"/>
              </a:rPr>
              <a:t>branched, in </a:t>
            </a:r>
            <a:r>
              <a:rPr sz="2000" spc="-5" dirty="0">
                <a:latin typeface="Times New Roman"/>
                <a:cs typeface="Times New Roman"/>
              </a:rPr>
              <a:t>positions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5.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258569" y="3933190"/>
            <a:ext cx="6172200" cy="2628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blinds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0200" y="1569719"/>
            <a:ext cx="166370" cy="85090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0200" y="3116579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0200" y="3865879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0200" y="495300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1830" y="1581150"/>
            <a:ext cx="8099425" cy="444881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2400" dirty="0">
                <a:latin typeface="Times New Roman"/>
                <a:cs typeface="Times New Roman"/>
              </a:rPr>
              <a:t>Quaternary carbon at position 5 is </a:t>
            </a:r>
            <a:r>
              <a:rPr sz="2400" spc="-5" dirty="0">
                <a:latin typeface="Times New Roman"/>
                <a:cs typeface="Times New Roman"/>
              </a:rPr>
              <a:t>necessary for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activity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92200"/>
              </a:lnSpc>
              <a:spcBef>
                <a:spcPts val="595"/>
              </a:spcBef>
            </a:pPr>
            <a:r>
              <a:rPr sz="2400" dirty="0">
                <a:latin typeface="Times New Roman"/>
                <a:cs typeface="Times New Roman"/>
              </a:rPr>
              <a:t>Unsubstituted </a:t>
            </a:r>
            <a:r>
              <a:rPr sz="2400" spc="-5" dirty="0">
                <a:latin typeface="Times New Roman"/>
                <a:cs typeface="Times New Roman"/>
              </a:rPr>
              <a:t>compound </a:t>
            </a:r>
            <a:r>
              <a:rPr sz="2400" dirty="0">
                <a:latin typeface="Times New Roman"/>
                <a:cs typeface="Times New Roman"/>
              </a:rPr>
              <a:t>is </a:t>
            </a:r>
            <a:r>
              <a:rPr sz="2400" spc="-10" dirty="0">
                <a:latin typeface="Times New Roman"/>
                <a:cs typeface="Times New Roman"/>
              </a:rPr>
              <a:t>more </a:t>
            </a:r>
            <a:r>
              <a:rPr sz="2400" dirty="0">
                <a:latin typeface="Times New Roman"/>
                <a:cs typeface="Times New Roman"/>
              </a:rPr>
              <a:t>acidic than di-substituted  derivatives and do not </a:t>
            </a:r>
            <a:r>
              <a:rPr sz="2400" spc="-5" dirty="0">
                <a:latin typeface="Times New Roman"/>
                <a:cs typeface="Times New Roman"/>
              </a:rPr>
              <a:t>depress </a:t>
            </a:r>
            <a:r>
              <a:rPr sz="2400" spc="-10" dirty="0">
                <a:latin typeface="Times New Roman"/>
                <a:cs typeface="Times New Roman"/>
              </a:rPr>
              <a:t>CNS- </a:t>
            </a:r>
            <a:r>
              <a:rPr sz="2400" dirty="0">
                <a:latin typeface="Times New Roman"/>
                <a:cs typeface="Times New Roman"/>
              </a:rPr>
              <a:t>unionized drug can penetrate  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membrane</a:t>
            </a:r>
            <a:endParaRPr sz="2400">
              <a:latin typeface="Times New Roman"/>
              <a:cs typeface="Times New Roman"/>
            </a:endParaRPr>
          </a:p>
          <a:p>
            <a:pPr marL="12700" marR="657860">
              <a:lnSpc>
                <a:spcPts val="2650"/>
              </a:lnSpc>
              <a:spcBef>
                <a:spcPts val="650"/>
              </a:spcBef>
            </a:pPr>
            <a:r>
              <a:rPr sz="2400" dirty="0">
                <a:latin typeface="Times New Roman"/>
                <a:cs typeface="Times New Roman"/>
              </a:rPr>
              <a:t>Introduction of one alkyl or aryl </a:t>
            </a:r>
            <a:r>
              <a:rPr sz="2400" spc="-5" dirty="0">
                <a:latin typeface="Times New Roman"/>
                <a:cs typeface="Times New Roman"/>
              </a:rPr>
              <a:t>group </a:t>
            </a:r>
            <a:r>
              <a:rPr sz="2400" dirty="0">
                <a:latin typeface="Times New Roman"/>
                <a:cs typeface="Times New Roman"/>
              </a:rPr>
              <a:t>at position 5 has little  </a:t>
            </a:r>
            <a:r>
              <a:rPr sz="2400" spc="-5" dirty="0">
                <a:latin typeface="Times New Roman"/>
                <a:cs typeface="Times New Roman"/>
              </a:rPr>
              <a:t>effect </a:t>
            </a:r>
            <a:r>
              <a:rPr sz="2400" dirty="0">
                <a:latin typeface="Times New Roman"/>
                <a:cs typeface="Times New Roman"/>
              </a:rPr>
              <a:t>on acidity, </a:t>
            </a:r>
            <a:r>
              <a:rPr sz="2400" spc="-5" dirty="0">
                <a:latin typeface="Times New Roman"/>
                <a:cs typeface="Times New Roman"/>
              </a:rPr>
              <a:t>whereas two </a:t>
            </a:r>
            <a:r>
              <a:rPr sz="2400" dirty="0">
                <a:latin typeface="Times New Roman"/>
                <a:cs typeface="Times New Roman"/>
              </a:rPr>
              <a:t>groups </a:t>
            </a:r>
            <a:r>
              <a:rPr sz="2400" spc="-5" dirty="0">
                <a:latin typeface="Times New Roman"/>
                <a:cs typeface="Times New Roman"/>
              </a:rPr>
              <a:t>decrease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acidity</a:t>
            </a:r>
            <a:endParaRPr sz="2400">
              <a:latin typeface="Times New Roman"/>
              <a:cs typeface="Times New Roman"/>
            </a:endParaRPr>
          </a:p>
          <a:p>
            <a:pPr marL="12700" marR="330835">
              <a:lnSpc>
                <a:spcPct val="92200"/>
              </a:lnSpc>
              <a:spcBef>
                <a:spcPts val="545"/>
              </a:spcBef>
            </a:pPr>
            <a:r>
              <a:rPr sz="2400" spc="-5" dirty="0">
                <a:latin typeface="Times New Roman"/>
                <a:cs typeface="Times New Roman"/>
              </a:rPr>
              <a:t>When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sum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C-atoms </a:t>
            </a:r>
            <a:r>
              <a:rPr sz="2400" dirty="0">
                <a:latin typeface="Times New Roman"/>
                <a:cs typeface="Times New Roman"/>
              </a:rPr>
              <a:t>at position 5 is larger than 7 or 8  activity drops </a:t>
            </a:r>
            <a:r>
              <a:rPr sz="2400" spc="-5" dirty="0">
                <a:latin typeface="Times New Roman"/>
                <a:cs typeface="Times New Roman"/>
              </a:rPr>
              <a:t>for example </a:t>
            </a:r>
            <a:r>
              <a:rPr sz="2400" dirty="0">
                <a:latin typeface="Times New Roman"/>
                <a:cs typeface="Times New Roman"/>
              </a:rPr>
              <a:t>dibenzyl barbituric </a:t>
            </a:r>
            <a:r>
              <a:rPr sz="2400" spc="-5" dirty="0">
                <a:latin typeface="Times New Roman"/>
                <a:cs typeface="Times New Roman"/>
              </a:rPr>
              <a:t>acid </a:t>
            </a:r>
            <a:r>
              <a:rPr sz="2400" dirty="0">
                <a:latin typeface="Times New Roman"/>
                <a:cs typeface="Times New Roman"/>
              </a:rPr>
              <a:t>produces no  </a:t>
            </a:r>
            <a:r>
              <a:rPr sz="2400" spc="-5" dirty="0">
                <a:latin typeface="Times New Roman"/>
                <a:cs typeface="Times New Roman"/>
              </a:rPr>
              <a:t>effect</a:t>
            </a:r>
            <a:endParaRPr sz="2400">
              <a:latin typeface="Times New Roman"/>
              <a:cs typeface="Times New Roman"/>
            </a:endParaRPr>
          </a:p>
          <a:p>
            <a:pPr marL="12700" marR="128270">
              <a:lnSpc>
                <a:spcPct val="92200"/>
              </a:lnSpc>
              <a:spcBef>
                <a:spcPts val="590"/>
              </a:spcBef>
            </a:pPr>
            <a:r>
              <a:rPr sz="2400" dirty="0">
                <a:latin typeface="Times New Roman"/>
                <a:cs typeface="Times New Roman"/>
              </a:rPr>
              <a:t>Introduction of a polar </a:t>
            </a:r>
            <a:r>
              <a:rPr sz="2400" spc="-5" dirty="0">
                <a:latin typeface="Times New Roman"/>
                <a:cs typeface="Times New Roman"/>
              </a:rPr>
              <a:t>functional group such </a:t>
            </a:r>
            <a:r>
              <a:rPr sz="2400" dirty="0">
                <a:latin typeface="Times New Roman"/>
                <a:cs typeface="Times New Roman"/>
              </a:rPr>
              <a:t>as ether, keto,  </a:t>
            </a:r>
            <a:r>
              <a:rPr sz="2400" spc="5" dirty="0">
                <a:latin typeface="Times New Roman"/>
                <a:cs typeface="Times New Roman"/>
              </a:rPr>
              <a:t>hydroxyl, </a:t>
            </a:r>
            <a:r>
              <a:rPr sz="2400" spc="-5" dirty="0">
                <a:latin typeface="Times New Roman"/>
                <a:cs typeface="Times New Roman"/>
              </a:rPr>
              <a:t>amino and </a:t>
            </a:r>
            <a:r>
              <a:rPr sz="2400" dirty="0">
                <a:latin typeface="Times New Roman"/>
                <a:cs typeface="Times New Roman"/>
              </a:rPr>
              <a:t>carboxyl, on the side chain </a:t>
            </a:r>
            <a:r>
              <a:rPr sz="2400" spc="-5" dirty="0">
                <a:latin typeface="Times New Roman"/>
                <a:cs typeface="Times New Roman"/>
              </a:rPr>
              <a:t>usually </a:t>
            </a:r>
            <a:r>
              <a:rPr sz="2400" dirty="0">
                <a:latin typeface="Times New Roman"/>
                <a:cs typeface="Times New Roman"/>
              </a:rPr>
              <a:t>destroys  the </a:t>
            </a:r>
            <a:r>
              <a:rPr sz="2400" spc="-5" dirty="0">
                <a:latin typeface="Times New Roman"/>
                <a:cs typeface="Times New Roman"/>
              </a:rPr>
              <a:t>depressant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effect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3789" y="1609089"/>
            <a:ext cx="6934200" cy="19050"/>
          </a:xfrm>
          <a:custGeom>
            <a:avLst/>
            <a:gdLst/>
            <a:ahLst/>
            <a:cxnLst/>
            <a:rect l="l" t="t" r="r" b="b"/>
            <a:pathLst>
              <a:path w="6934200" h="19050">
                <a:moveTo>
                  <a:pt x="6934200" y="0"/>
                </a:moveTo>
                <a:lnTo>
                  <a:pt x="0" y="0"/>
                </a:lnTo>
                <a:lnTo>
                  <a:pt x="0" y="19050"/>
                </a:lnTo>
                <a:lnTo>
                  <a:pt x="6934200" y="1905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2590" y="935990"/>
            <a:ext cx="15817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u="none" spc="-10" dirty="0">
                <a:latin typeface="Verdana"/>
                <a:cs typeface="Verdana"/>
              </a:rPr>
              <a:t>c</a:t>
            </a:r>
            <a:r>
              <a:rPr b="0" u="none" spc="-5" dirty="0">
                <a:latin typeface="Verdana"/>
                <a:cs typeface="Verdana"/>
              </a:rPr>
              <a:t>ontnd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57809" y="170307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24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The length of the side chains in the 5 position </a:t>
            </a:r>
            <a:r>
              <a:rPr spc="-5" dirty="0"/>
              <a:t>influences </a:t>
            </a:r>
            <a:r>
              <a:rPr dirty="0"/>
              <a:t>both the  potency and the duration of action of the barbituric acid  derivatives; secobarbital and </a:t>
            </a:r>
            <a:r>
              <a:rPr spc="-5" dirty="0"/>
              <a:t>thiamylal </a:t>
            </a:r>
            <a:r>
              <a:rPr dirty="0"/>
              <a:t>are slightly </a:t>
            </a:r>
            <a:r>
              <a:rPr spc="-5" dirty="0"/>
              <a:t>more </a:t>
            </a:r>
            <a:r>
              <a:rPr dirty="0"/>
              <a:t>potent  than pentobarbital </a:t>
            </a:r>
            <a:r>
              <a:rPr spc="-5" dirty="0"/>
              <a:t>and </a:t>
            </a:r>
            <a:r>
              <a:rPr dirty="0"/>
              <a:t>thiopental, respectively, </a:t>
            </a:r>
            <a:r>
              <a:rPr spc="-5" dirty="0"/>
              <a:t>because </a:t>
            </a:r>
            <a:r>
              <a:rPr dirty="0"/>
              <a:t>the </a:t>
            </a:r>
            <a:r>
              <a:rPr spc="-5" dirty="0"/>
              <a:t>former  </a:t>
            </a:r>
            <a:r>
              <a:rPr dirty="0"/>
              <a:t>drugs have slightly longer (three-carbon versus two-carbon) side  chains </a:t>
            </a:r>
            <a:r>
              <a:rPr spc="5" dirty="0"/>
              <a:t>in </a:t>
            </a:r>
            <a:r>
              <a:rPr dirty="0"/>
              <a:t>position</a:t>
            </a:r>
            <a:r>
              <a:rPr spc="-15" dirty="0"/>
              <a:t> </a:t>
            </a:r>
            <a:r>
              <a:rPr dirty="0"/>
              <a:t>5</a:t>
            </a:r>
          </a:p>
        </p:txBody>
      </p:sp>
      <p:sp>
        <p:nvSpPr>
          <p:cNvPr id="6" name="object 6"/>
          <p:cNvSpPr/>
          <p:nvPr/>
        </p:nvSpPr>
        <p:spPr>
          <a:xfrm>
            <a:off x="240029" y="3989070"/>
            <a:ext cx="8713470" cy="2852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2409" y="1805940"/>
            <a:ext cx="8509635" cy="3437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0365" marR="30480" indent="-342900">
              <a:lnSpc>
                <a:spcPct val="100000"/>
              </a:lnSpc>
              <a:spcBef>
                <a:spcPts val="100"/>
              </a:spcBef>
            </a:pPr>
            <a:r>
              <a:rPr sz="4800" spc="-2587" baseline="5208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r>
              <a:rPr sz="4800" spc="390" baseline="5208" dirty="0">
                <a:solidFill>
                  <a:srgbClr val="5E5E5E"/>
                </a:solidFill>
                <a:latin typeface="UnDotum"/>
                <a:cs typeface="UnDotum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Replacing the </a:t>
            </a:r>
            <a:r>
              <a:rPr sz="3200" spc="5" dirty="0">
                <a:latin typeface="Times New Roman"/>
                <a:cs typeface="Times New Roman"/>
              </a:rPr>
              <a:t>oxygen </a:t>
            </a:r>
            <a:r>
              <a:rPr sz="3200" dirty="0">
                <a:latin typeface="Times New Roman"/>
                <a:cs typeface="Times New Roman"/>
              </a:rPr>
              <a:t>atom </a:t>
            </a:r>
            <a:r>
              <a:rPr sz="3200" spc="-5" dirty="0">
                <a:latin typeface="Times New Roman"/>
                <a:cs typeface="Times New Roman"/>
              </a:rPr>
              <a:t>with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sulfur atom </a:t>
            </a:r>
            <a:r>
              <a:rPr sz="3200" dirty="0">
                <a:latin typeface="Times New Roman"/>
                <a:cs typeface="Times New Roman"/>
              </a:rPr>
              <a:t>at  </a:t>
            </a:r>
            <a:r>
              <a:rPr sz="3200" spc="-5" dirty="0">
                <a:latin typeface="Times New Roman"/>
                <a:cs typeface="Times New Roman"/>
              </a:rPr>
              <a:t>position </a:t>
            </a:r>
            <a:r>
              <a:rPr sz="3200" dirty="0">
                <a:latin typeface="Times New Roman"/>
                <a:cs typeface="Times New Roman"/>
              </a:rPr>
              <a:t>2 of </a:t>
            </a:r>
            <a:r>
              <a:rPr sz="3200" spc="-5" dirty="0">
                <a:latin typeface="Times New Roman"/>
                <a:cs typeface="Times New Roman"/>
              </a:rPr>
              <a:t>an active barbiturate </a:t>
            </a:r>
            <a:r>
              <a:rPr sz="3200" dirty="0">
                <a:latin typeface="Times New Roman"/>
                <a:cs typeface="Times New Roman"/>
              </a:rPr>
              <a:t>produces a  </a:t>
            </a:r>
            <a:r>
              <a:rPr sz="3200" spc="-5" dirty="0">
                <a:latin typeface="Times New Roman"/>
                <a:cs typeface="Times New Roman"/>
              </a:rPr>
              <a:t>barbiturate with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more </a:t>
            </a:r>
            <a:r>
              <a:rPr sz="3200" dirty="0">
                <a:latin typeface="Times New Roman"/>
                <a:cs typeface="Times New Roman"/>
              </a:rPr>
              <a:t>rapid onset and a shorter  </a:t>
            </a:r>
            <a:r>
              <a:rPr sz="3200" spc="-5" dirty="0">
                <a:latin typeface="Times New Roman"/>
                <a:cs typeface="Times New Roman"/>
              </a:rPr>
              <a:t>duration </a:t>
            </a:r>
            <a:r>
              <a:rPr sz="3200" dirty="0">
                <a:latin typeface="Times New Roman"/>
                <a:cs typeface="Times New Roman"/>
              </a:rPr>
              <a:t>of action; </a:t>
            </a:r>
            <a:r>
              <a:rPr sz="3200" spc="-5" dirty="0">
                <a:latin typeface="Times New Roman"/>
                <a:cs typeface="Times New Roman"/>
              </a:rPr>
              <a:t>the thiobarbiturates, </a:t>
            </a:r>
            <a:r>
              <a:rPr sz="3200" dirty="0">
                <a:latin typeface="Times New Roman"/>
                <a:cs typeface="Times New Roman"/>
              </a:rPr>
              <a:t>thiopental  and </a:t>
            </a:r>
            <a:r>
              <a:rPr sz="3200" spc="-5" dirty="0">
                <a:latin typeface="Times New Roman"/>
                <a:cs typeface="Times New Roman"/>
              </a:rPr>
              <a:t>thiamylal, </a:t>
            </a:r>
            <a:r>
              <a:rPr sz="3200" dirty="0">
                <a:latin typeface="Times New Roman"/>
                <a:cs typeface="Times New Roman"/>
              </a:rPr>
              <a:t>have </a:t>
            </a:r>
            <a:r>
              <a:rPr sz="3200" spc="-5" dirty="0">
                <a:latin typeface="Times New Roman"/>
                <a:cs typeface="Times New Roman"/>
              </a:rPr>
              <a:t>faster </a:t>
            </a:r>
            <a:r>
              <a:rPr sz="3200" dirty="0">
                <a:latin typeface="Times New Roman"/>
                <a:cs typeface="Times New Roman"/>
              </a:rPr>
              <a:t>onsets and shorter  </a:t>
            </a:r>
            <a:r>
              <a:rPr sz="3200" spc="-5" dirty="0">
                <a:latin typeface="Times New Roman"/>
                <a:cs typeface="Times New Roman"/>
              </a:rPr>
              <a:t>durations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action </a:t>
            </a:r>
            <a:r>
              <a:rPr sz="3200" dirty="0">
                <a:latin typeface="Times New Roman"/>
                <a:cs typeface="Times New Roman"/>
              </a:rPr>
              <a:t>than </a:t>
            </a:r>
            <a:r>
              <a:rPr sz="3200" spc="-5" dirty="0">
                <a:latin typeface="Times New Roman"/>
                <a:cs typeface="Times New Roman"/>
              </a:rPr>
              <a:t>their </a:t>
            </a:r>
            <a:r>
              <a:rPr sz="3200" dirty="0">
                <a:latin typeface="Times New Roman"/>
                <a:cs typeface="Times New Roman"/>
              </a:rPr>
              <a:t>oxybarbiturate  analogues, </a:t>
            </a:r>
            <a:r>
              <a:rPr sz="3200" spc="-5" dirty="0">
                <a:latin typeface="Times New Roman"/>
                <a:cs typeface="Times New Roman"/>
              </a:rPr>
              <a:t>pentobarbital </a:t>
            </a:r>
            <a:r>
              <a:rPr sz="3200" dirty="0">
                <a:latin typeface="Times New Roman"/>
                <a:cs typeface="Times New Roman"/>
              </a:rPr>
              <a:t>and secobarbital.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0200" y="1661159"/>
            <a:ext cx="8470265" cy="4413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5080" indent="-341630" algn="just">
              <a:lnSpc>
                <a:spcPct val="100000"/>
              </a:lnSpc>
              <a:spcBef>
                <a:spcPts val="100"/>
              </a:spcBef>
            </a:pPr>
            <a:r>
              <a:rPr sz="4800" spc="-2587" baseline="5208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r>
              <a:rPr sz="4800" spc="375" baseline="5208" dirty="0">
                <a:solidFill>
                  <a:srgbClr val="5E5E5E"/>
                </a:solidFill>
                <a:latin typeface="UnDotum"/>
                <a:cs typeface="UnDotum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Methylation of an </a:t>
            </a:r>
            <a:r>
              <a:rPr sz="3200" spc="-5" dirty="0">
                <a:latin typeface="Times New Roman"/>
                <a:cs typeface="Times New Roman"/>
              </a:rPr>
              <a:t>active barbiturate in position </a:t>
            </a:r>
            <a:r>
              <a:rPr sz="3200" dirty="0">
                <a:latin typeface="Times New Roman"/>
                <a:cs typeface="Times New Roman"/>
              </a:rPr>
              <a:t>1  produces a drug such </a:t>
            </a:r>
            <a:r>
              <a:rPr sz="3200" spc="-5" dirty="0">
                <a:latin typeface="Times New Roman"/>
                <a:cs typeface="Times New Roman"/>
              </a:rPr>
              <a:t>as methohexital with </a:t>
            </a:r>
            <a:r>
              <a:rPr sz="3200" dirty="0">
                <a:latin typeface="Times New Roman"/>
                <a:cs typeface="Times New Roman"/>
              </a:rPr>
              <a:t>not  only a rapid onset and short </a:t>
            </a:r>
            <a:r>
              <a:rPr sz="3200" spc="-5" dirty="0">
                <a:latin typeface="Times New Roman"/>
                <a:cs typeface="Times New Roman"/>
              </a:rPr>
              <a:t>duration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action  </a:t>
            </a:r>
            <a:r>
              <a:rPr sz="3200" dirty="0">
                <a:latin typeface="Times New Roman"/>
                <a:cs typeface="Times New Roman"/>
              </a:rPr>
              <a:t>but also an increased </a:t>
            </a:r>
            <a:r>
              <a:rPr sz="3200" spc="-5" dirty="0">
                <a:latin typeface="Times New Roman"/>
                <a:cs typeface="Times New Roman"/>
              </a:rPr>
              <a:t>incidence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excitatory side  effects. Therefore, </a:t>
            </a:r>
            <a:r>
              <a:rPr sz="3200" dirty="0">
                <a:latin typeface="Times New Roman"/>
                <a:cs typeface="Times New Roman"/>
              </a:rPr>
              <a:t>any </a:t>
            </a:r>
            <a:r>
              <a:rPr sz="3200" spc="-5" dirty="0">
                <a:latin typeface="Times New Roman"/>
                <a:cs typeface="Times New Roman"/>
              </a:rPr>
              <a:t>chemical modification  </a:t>
            </a:r>
            <a:r>
              <a:rPr sz="3200" dirty="0">
                <a:latin typeface="Times New Roman"/>
                <a:cs typeface="Times New Roman"/>
              </a:rPr>
              <a:t>that </a:t>
            </a:r>
            <a:r>
              <a:rPr sz="3200" spc="-5" dirty="0">
                <a:latin typeface="Times New Roman"/>
                <a:cs typeface="Times New Roman"/>
              </a:rPr>
              <a:t>increases the lipophilicity </a:t>
            </a:r>
            <a:r>
              <a:rPr sz="3200" dirty="0">
                <a:latin typeface="Times New Roman"/>
                <a:cs typeface="Times New Roman"/>
              </a:rPr>
              <a:t>of a hypnotic  </a:t>
            </a:r>
            <a:r>
              <a:rPr sz="3200" spc="-5" dirty="0">
                <a:latin typeface="Times New Roman"/>
                <a:cs typeface="Times New Roman"/>
              </a:rPr>
              <a:t>barbiturate </a:t>
            </a:r>
            <a:r>
              <a:rPr sz="3200" dirty="0">
                <a:latin typeface="Times New Roman"/>
                <a:cs typeface="Times New Roman"/>
              </a:rPr>
              <a:t>generally increases both </a:t>
            </a:r>
            <a:r>
              <a:rPr sz="3200" spc="-5" dirty="0">
                <a:latin typeface="Times New Roman"/>
                <a:cs typeface="Times New Roman"/>
              </a:rPr>
              <a:t>its </a:t>
            </a:r>
            <a:r>
              <a:rPr sz="3200" dirty="0">
                <a:latin typeface="Times New Roman"/>
                <a:cs typeface="Times New Roman"/>
              </a:rPr>
              <a:t>potency  and </a:t>
            </a:r>
            <a:r>
              <a:rPr sz="3200" spc="-5" dirty="0">
                <a:latin typeface="Times New Roman"/>
                <a:cs typeface="Times New Roman"/>
              </a:rPr>
              <a:t>its rate </a:t>
            </a:r>
            <a:r>
              <a:rPr sz="3200" dirty="0">
                <a:latin typeface="Times New Roman"/>
                <a:cs typeface="Times New Roman"/>
              </a:rPr>
              <a:t>of onset </a:t>
            </a:r>
            <a:r>
              <a:rPr sz="3200" spc="-5" dirty="0">
                <a:latin typeface="Times New Roman"/>
                <a:cs typeface="Times New Roman"/>
              </a:rPr>
              <a:t>while </a:t>
            </a:r>
            <a:r>
              <a:rPr sz="3200" dirty="0">
                <a:latin typeface="Times New Roman"/>
                <a:cs typeface="Times New Roman"/>
              </a:rPr>
              <a:t>shortening </a:t>
            </a:r>
            <a:r>
              <a:rPr sz="3200" spc="-5" dirty="0">
                <a:latin typeface="Times New Roman"/>
                <a:cs typeface="Times New Roman"/>
              </a:rPr>
              <a:t>its </a:t>
            </a:r>
            <a:r>
              <a:rPr sz="3200" dirty="0">
                <a:latin typeface="Times New Roman"/>
                <a:cs typeface="Times New Roman"/>
              </a:rPr>
              <a:t>duration  of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action.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7369" y="1630679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7369" y="316992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0269" y="1661159"/>
            <a:ext cx="7826375" cy="2661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6045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Many </a:t>
            </a:r>
            <a:r>
              <a:rPr sz="2400" dirty="0">
                <a:latin typeface="Times New Roman"/>
                <a:cs typeface="Times New Roman"/>
              </a:rPr>
              <a:t>barbiturates have </a:t>
            </a:r>
            <a:r>
              <a:rPr sz="2400" spc="-5" dirty="0">
                <a:latin typeface="Times New Roman"/>
                <a:cs typeface="Times New Roman"/>
              </a:rPr>
              <a:t>asymmetric </a:t>
            </a:r>
            <a:r>
              <a:rPr sz="2400" dirty="0">
                <a:latin typeface="Times New Roman"/>
                <a:cs typeface="Times New Roman"/>
              </a:rPr>
              <a:t>carbon </a:t>
            </a:r>
            <a:r>
              <a:rPr sz="2400" spc="-5" dirty="0">
                <a:latin typeface="Times New Roman"/>
                <a:cs typeface="Times New Roman"/>
              </a:rPr>
              <a:t>atoms </a:t>
            </a:r>
            <a:r>
              <a:rPr sz="2400" dirty="0">
                <a:latin typeface="Times New Roman"/>
                <a:cs typeface="Times New Roman"/>
              </a:rPr>
              <a:t>in one of the  </a:t>
            </a:r>
            <a:r>
              <a:rPr sz="2400" spc="-5" dirty="0">
                <a:latin typeface="Times New Roman"/>
                <a:cs typeface="Times New Roman"/>
              </a:rPr>
              <a:t>side </a:t>
            </a:r>
            <a:r>
              <a:rPr sz="2400" dirty="0">
                <a:latin typeface="Times New Roman"/>
                <a:cs typeface="Times New Roman"/>
              </a:rPr>
              <a:t>chains </a:t>
            </a:r>
            <a:r>
              <a:rPr sz="2400" spc="-5" dirty="0">
                <a:latin typeface="Times New Roman"/>
                <a:cs typeface="Times New Roman"/>
              </a:rPr>
              <a:t>attached </a:t>
            </a:r>
            <a:r>
              <a:rPr sz="2400" spc="5" dirty="0">
                <a:latin typeface="Times New Roman"/>
                <a:cs typeface="Times New Roman"/>
              </a:rPr>
              <a:t>to </a:t>
            </a:r>
            <a:r>
              <a:rPr sz="2400" dirty="0">
                <a:latin typeface="Times New Roman"/>
                <a:cs typeface="Times New Roman"/>
              </a:rPr>
              <a:t>carbon 5 </a:t>
            </a:r>
            <a:r>
              <a:rPr sz="2400" spc="-5" dirty="0">
                <a:latin typeface="Times New Roman"/>
                <a:cs typeface="Times New Roman"/>
              </a:rPr>
              <a:t>of </a:t>
            </a:r>
            <a:r>
              <a:rPr sz="2400" dirty="0">
                <a:latin typeface="Times New Roman"/>
                <a:cs typeface="Times New Roman"/>
              </a:rPr>
              <a:t>the barbiturate ring. </a:t>
            </a:r>
            <a:r>
              <a:rPr sz="2400" i="1" dirty="0">
                <a:latin typeface="Times New Roman"/>
                <a:cs typeface="Times New Roman"/>
              </a:rPr>
              <a:t>d  </a:t>
            </a:r>
            <a:r>
              <a:rPr sz="2400" spc="-5" dirty="0">
                <a:latin typeface="Times New Roman"/>
                <a:cs typeface="Times New Roman"/>
              </a:rPr>
              <a:t>isomers </a:t>
            </a:r>
            <a:r>
              <a:rPr sz="2400" dirty="0">
                <a:latin typeface="Times New Roman"/>
                <a:cs typeface="Times New Roman"/>
              </a:rPr>
              <a:t>are </a:t>
            </a:r>
            <a:r>
              <a:rPr sz="2400" spc="-5" dirty="0">
                <a:latin typeface="Times New Roman"/>
                <a:cs typeface="Times New Roman"/>
              </a:rPr>
              <a:t>two times </a:t>
            </a:r>
            <a:r>
              <a:rPr sz="2400" dirty="0">
                <a:latin typeface="Times New Roman"/>
                <a:cs typeface="Times New Roman"/>
              </a:rPr>
              <a:t>potent, despite their </a:t>
            </a:r>
            <a:r>
              <a:rPr sz="2400" spc="-5" dirty="0">
                <a:latin typeface="Times New Roman"/>
                <a:cs typeface="Times New Roman"/>
              </a:rPr>
              <a:t>similar access </a:t>
            </a:r>
            <a:r>
              <a:rPr sz="2400" dirty="0">
                <a:latin typeface="Times New Roman"/>
                <a:cs typeface="Times New Roman"/>
              </a:rPr>
              <a:t>to the  central nervous</a:t>
            </a:r>
            <a:r>
              <a:rPr sz="2400" spc="-5" dirty="0">
                <a:latin typeface="Times New Roman"/>
                <a:cs typeface="Times New Roman"/>
              </a:rPr>
              <a:t> system.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Times New Roman"/>
                <a:cs typeface="Times New Roman"/>
              </a:rPr>
              <a:t>Differences </a:t>
            </a:r>
            <a:r>
              <a:rPr sz="2400" dirty="0">
                <a:latin typeface="Times New Roman"/>
                <a:cs typeface="Times New Roman"/>
              </a:rPr>
              <a:t>in the </a:t>
            </a:r>
            <a:r>
              <a:rPr sz="2400" spc="-5" dirty="0">
                <a:latin typeface="Times New Roman"/>
                <a:cs typeface="Times New Roman"/>
              </a:rPr>
              <a:t>potency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stereoisomers suggests </a:t>
            </a:r>
            <a:r>
              <a:rPr sz="2400" dirty="0">
                <a:latin typeface="Times New Roman"/>
                <a:cs typeface="Times New Roman"/>
              </a:rPr>
              <a:t>interaction  </a:t>
            </a:r>
            <a:r>
              <a:rPr sz="2400" spc="-5" dirty="0">
                <a:latin typeface="Times New Roman"/>
                <a:cs typeface="Times New Roman"/>
              </a:rPr>
              <a:t>with </a:t>
            </a:r>
            <a:r>
              <a:rPr sz="2400" dirty="0">
                <a:latin typeface="Times New Roman"/>
                <a:cs typeface="Times New Roman"/>
              </a:rPr>
              <a:t>the chiral active center of a receptor rather than a  </a:t>
            </a:r>
            <a:r>
              <a:rPr sz="2400" spc="-5" dirty="0">
                <a:latin typeface="Times New Roman"/>
                <a:cs typeface="Times New Roman"/>
              </a:rPr>
              <a:t>nonspecific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action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00"/>
              </a:spcBef>
              <a:tabLst>
                <a:tab pos="2185035" algn="l"/>
                <a:tab pos="6964045" algn="l"/>
              </a:tabLst>
            </a:pPr>
            <a:r>
              <a:rPr b="0" dirty="0">
                <a:latin typeface="Times New Roman"/>
                <a:cs typeface="Times New Roman"/>
              </a:rPr>
              <a:t> 	</a:t>
            </a:r>
            <a:r>
              <a:rPr b="0" spc="-10" dirty="0">
                <a:latin typeface="Verdana"/>
                <a:cs typeface="Verdana"/>
              </a:rPr>
              <a:t>Metabolism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7809" y="170180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7809" y="2433320"/>
            <a:ext cx="166370" cy="90931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7809" y="3684270"/>
            <a:ext cx="166370" cy="90678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240" marR="471805">
              <a:lnSpc>
                <a:spcPct val="100000"/>
              </a:lnSpc>
              <a:spcBef>
                <a:spcPts val="100"/>
              </a:spcBef>
            </a:pPr>
            <a:r>
              <a:rPr dirty="0"/>
              <a:t>Metabolic </a:t>
            </a:r>
            <a:r>
              <a:rPr spc="-5" dirty="0"/>
              <a:t>transformation </a:t>
            </a:r>
            <a:r>
              <a:rPr dirty="0"/>
              <a:t>of barbiturates </a:t>
            </a:r>
            <a:r>
              <a:rPr spc="-5" dirty="0"/>
              <a:t>influence </a:t>
            </a:r>
            <a:r>
              <a:rPr dirty="0"/>
              <a:t>the duration  and intensity of their</a:t>
            </a:r>
            <a:r>
              <a:rPr spc="-10" dirty="0"/>
              <a:t> </a:t>
            </a:r>
            <a:r>
              <a:rPr dirty="0"/>
              <a:t>action</a:t>
            </a:r>
          </a:p>
          <a:p>
            <a:pPr marL="269240">
              <a:lnSpc>
                <a:spcPct val="100000"/>
              </a:lnSpc>
              <a:spcBef>
                <a:spcPts val="590"/>
              </a:spcBef>
            </a:pPr>
            <a:r>
              <a:rPr dirty="0"/>
              <a:t>Diethyl barbiturate is excreted </a:t>
            </a:r>
            <a:r>
              <a:rPr spc="-5" dirty="0"/>
              <a:t>unchanged </a:t>
            </a:r>
            <a:r>
              <a:rPr dirty="0"/>
              <a:t>in the</a:t>
            </a:r>
            <a:r>
              <a:rPr spc="-5" dirty="0"/>
              <a:t> </a:t>
            </a:r>
            <a:r>
              <a:rPr dirty="0"/>
              <a:t>urine</a:t>
            </a:r>
          </a:p>
          <a:p>
            <a:pPr marL="269240" marR="284480">
              <a:lnSpc>
                <a:spcPct val="100000"/>
              </a:lnSpc>
              <a:spcBef>
                <a:spcPts val="600"/>
              </a:spcBef>
            </a:pPr>
            <a:r>
              <a:rPr spc="-5" dirty="0"/>
              <a:t>Most </a:t>
            </a:r>
            <a:r>
              <a:rPr dirty="0"/>
              <a:t>of the other barbiturates are </a:t>
            </a:r>
            <a:r>
              <a:rPr spc="-5" dirty="0"/>
              <a:t>metabolized </a:t>
            </a:r>
            <a:r>
              <a:rPr dirty="0"/>
              <a:t>in the liver </a:t>
            </a:r>
            <a:r>
              <a:rPr spc="-5" dirty="0"/>
              <a:t>before  </a:t>
            </a:r>
            <a:r>
              <a:rPr dirty="0"/>
              <a:t>excretion</a:t>
            </a:r>
          </a:p>
          <a:p>
            <a:pPr marL="269240">
              <a:lnSpc>
                <a:spcPct val="100000"/>
              </a:lnSpc>
              <a:spcBef>
                <a:spcPts val="600"/>
              </a:spcBef>
            </a:pPr>
            <a:r>
              <a:rPr spc="-5" dirty="0"/>
              <a:t>N-methyl </a:t>
            </a:r>
            <a:r>
              <a:rPr dirty="0"/>
              <a:t>barbiturates are </a:t>
            </a:r>
            <a:r>
              <a:rPr spc="-5" dirty="0"/>
              <a:t>demthylated </a:t>
            </a:r>
            <a:r>
              <a:rPr dirty="0"/>
              <a:t>in the</a:t>
            </a:r>
            <a:r>
              <a:rPr spc="5" dirty="0"/>
              <a:t> </a:t>
            </a:r>
            <a:r>
              <a:rPr dirty="0"/>
              <a:t>liver</a:t>
            </a:r>
          </a:p>
          <a:p>
            <a:pPr marL="269240" marR="5080">
              <a:lnSpc>
                <a:spcPct val="100000"/>
              </a:lnSpc>
              <a:spcBef>
                <a:spcPts val="600"/>
              </a:spcBef>
              <a:tabLst>
                <a:tab pos="896619" algn="l"/>
              </a:tabLst>
            </a:pPr>
            <a:r>
              <a:rPr dirty="0"/>
              <a:t>The	</a:t>
            </a:r>
            <a:r>
              <a:rPr spc="-5" dirty="0"/>
              <a:t>terminal carbon </a:t>
            </a:r>
            <a:r>
              <a:rPr dirty="0"/>
              <a:t>of the side chain at position 5 is oxidized into  carboxylic</a:t>
            </a:r>
            <a:r>
              <a:rPr spc="-10" dirty="0"/>
              <a:t> </a:t>
            </a:r>
            <a:r>
              <a:rPr dirty="0"/>
              <a:t>acids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2159" y="1008379"/>
            <a:ext cx="75914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u="none" spc="-5" dirty="0">
                <a:latin typeface="Verdana"/>
                <a:cs typeface="Verdana"/>
              </a:rPr>
              <a:t>A</a:t>
            </a:r>
            <a:r>
              <a:rPr b="0" spc="-5" dirty="0">
                <a:latin typeface="Verdana"/>
                <a:cs typeface="Verdana"/>
              </a:rPr>
              <a:t>ldehyde</a:t>
            </a:r>
            <a:r>
              <a:rPr b="0" spc="-70" dirty="0">
                <a:latin typeface="Verdana"/>
                <a:cs typeface="Verdana"/>
              </a:rPr>
              <a:t> </a:t>
            </a:r>
            <a:r>
              <a:rPr b="0" spc="-5" dirty="0">
                <a:latin typeface="Verdana"/>
                <a:cs typeface="Verdana"/>
              </a:rPr>
              <a:t>derivative-Paraldehyd</a:t>
            </a:r>
            <a:r>
              <a:rPr b="0" u="none" spc="-5" dirty="0">
                <a:latin typeface="Verdana"/>
                <a:cs typeface="Verdana"/>
              </a:rPr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00" y="170180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0200" y="250952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0200" y="3241039"/>
            <a:ext cx="166370" cy="90931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1830" y="1733550"/>
            <a:ext cx="8111490" cy="2813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6606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Aliphatic aldehydes are </a:t>
            </a:r>
            <a:r>
              <a:rPr sz="2400" spc="-5" dirty="0">
                <a:latin typeface="Times New Roman"/>
                <a:cs typeface="Times New Roman"/>
              </a:rPr>
              <a:t>thought </a:t>
            </a:r>
            <a:r>
              <a:rPr sz="2400" dirty="0">
                <a:latin typeface="Times New Roman"/>
                <a:cs typeface="Times New Roman"/>
              </a:rPr>
              <a:t>to exert their hypnotic </a:t>
            </a:r>
            <a:r>
              <a:rPr sz="2400" spc="-5" dirty="0">
                <a:latin typeface="Times New Roman"/>
                <a:cs typeface="Times New Roman"/>
              </a:rPr>
              <a:t>effect </a:t>
            </a:r>
            <a:r>
              <a:rPr sz="2400" dirty="0">
                <a:latin typeface="Times New Roman"/>
                <a:cs typeface="Times New Roman"/>
              </a:rPr>
              <a:t>by  being converted into corresponding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alcohols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590"/>
              </a:spcBef>
            </a:pPr>
            <a:r>
              <a:rPr sz="2400" dirty="0">
                <a:latin typeface="Times New Roman"/>
                <a:cs typeface="Times New Roman"/>
              </a:rPr>
              <a:t>It is </a:t>
            </a:r>
            <a:r>
              <a:rPr sz="2400" spc="-5" dirty="0">
                <a:latin typeface="Times New Roman"/>
                <a:cs typeface="Times New Roman"/>
              </a:rPr>
              <a:t>trimer </a:t>
            </a:r>
            <a:r>
              <a:rPr sz="2400" dirty="0">
                <a:latin typeface="Times New Roman"/>
                <a:cs typeface="Times New Roman"/>
              </a:rPr>
              <a:t>of acetaldehyde </a:t>
            </a:r>
            <a:r>
              <a:rPr sz="2400" spc="-5" dirty="0">
                <a:latin typeface="Times New Roman"/>
                <a:cs typeface="Times New Roman"/>
              </a:rPr>
              <a:t>and </a:t>
            </a:r>
            <a:r>
              <a:rPr sz="2400" dirty="0">
                <a:latin typeface="Times New Roman"/>
                <a:cs typeface="Times New Roman"/>
              </a:rPr>
              <a:t>is considered to be cyclic </a:t>
            </a:r>
            <a:r>
              <a:rPr sz="2400" spc="-5" dirty="0">
                <a:latin typeface="Times New Roman"/>
                <a:cs typeface="Times New Roman"/>
              </a:rPr>
              <a:t>acetal of  </a:t>
            </a:r>
            <a:r>
              <a:rPr sz="2400" dirty="0">
                <a:latin typeface="Times New Roman"/>
                <a:cs typeface="Times New Roman"/>
              </a:rPr>
              <a:t>the parent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compound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Times New Roman"/>
                <a:cs typeface="Times New Roman"/>
              </a:rPr>
              <a:t>It is a </a:t>
            </a:r>
            <a:r>
              <a:rPr sz="2400" spc="-5" dirty="0">
                <a:latin typeface="Times New Roman"/>
                <a:cs typeface="Times New Roman"/>
              </a:rPr>
              <a:t>safe </a:t>
            </a:r>
            <a:r>
              <a:rPr sz="2400" dirty="0">
                <a:latin typeface="Times New Roman"/>
                <a:cs typeface="Times New Roman"/>
              </a:rPr>
              <a:t>hypnotic </a:t>
            </a:r>
            <a:r>
              <a:rPr sz="2400" spc="-5" dirty="0">
                <a:latin typeface="Times New Roman"/>
                <a:cs typeface="Times New Roman"/>
              </a:rPr>
              <a:t>and </a:t>
            </a:r>
            <a:r>
              <a:rPr sz="2400" dirty="0">
                <a:latin typeface="Times New Roman"/>
                <a:cs typeface="Times New Roman"/>
              </a:rPr>
              <a:t>has </a:t>
            </a:r>
            <a:r>
              <a:rPr sz="2400" spc="-5" dirty="0">
                <a:latin typeface="Times New Roman"/>
                <a:cs typeface="Times New Roman"/>
              </a:rPr>
              <a:t>prompt </a:t>
            </a:r>
            <a:r>
              <a:rPr sz="2400" dirty="0">
                <a:latin typeface="Times New Roman"/>
                <a:cs typeface="Times New Roman"/>
              </a:rPr>
              <a:t>action</a:t>
            </a:r>
            <a:endParaRPr sz="2400">
              <a:latin typeface="Times New Roman"/>
              <a:cs typeface="Times New Roman"/>
            </a:endParaRPr>
          </a:p>
          <a:p>
            <a:pPr marL="12700" marR="395605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main disadvantage </a:t>
            </a:r>
            <a:r>
              <a:rPr sz="2400" dirty="0">
                <a:latin typeface="Times New Roman"/>
                <a:cs typeface="Times New Roman"/>
              </a:rPr>
              <a:t>is its </a:t>
            </a:r>
            <a:r>
              <a:rPr sz="2400" spc="-5" dirty="0">
                <a:latin typeface="Times New Roman"/>
                <a:cs typeface="Times New Roman"/>
              </a:rPr>
              <a:t>pungent </a:t>
            </a:r>
            <a:r>
              <a:rPr sz="2400" dirty="0">
                <a:latin typeface="Times New Roman"/>
                <a:cs typeface="Times New Roman"/>
              </a:rPr>
              <a:t>odour, taste </a:t>
            </a:r>
            <a:r>
              <a:rPr sz="2400" spc="-5" dirty="0">
                <a:latin typeface="Times New Roman"/>
                <a:cs typeface="Times New Roman"/>
              </a:rPr>
              <a:t>and </a:t>
            </a:r>
            <a:r>
              <a:rPr sz="2400" dirty="0">
                <a:latin typeface="Times New Roman"/>
                <a:cs typeface="Times New Roman"/>
              </a:rPr>
              <a:t>irritating  </a:t>
            </a:r>
            <a:r>
              <a:rPr sz="2400" spc="-5" dirty="0">
                <a:latin typeface="Times New Roman"/>
                <a:cs typeface="Times New Roman"/>
              </a:rPr>
              <a:t>effect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5" dirty="0">
                <a:latin typeface="Times New Roman"/>
                <a:cs typeface="Times New Roman"/>
              </a:rPr>
              <a:t> mucosa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843529" y="4220209"/>
            <a:ext cx="5638800" cy="22771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3789" y="1609089"/>
            <a:ext cx="6934200" cy="19050"/>
          </a:xfrm>
          <a:custGeom>
            <a:avLst/>
            <a:gdLst/>
            <a:ahLst/>
            <a:cxnLst/>
            <a:rect l="l" t="t" r="r" b="b"/>
            <a:pathLst>
              <a:path w="6934200" h="19050">
                <a:moveTo>
                  <a:pt x="6934200" y="0"/>
                </a:moveTo>
                <a:lnTo>
                  <a:pt x="0" y="0"/>
                </a:lnTo>
                <a:lnTo>
                  <a:pt x="0" y="19050"/>
                </a:lnTo>
                <a:lnTo>
                  <a:pt x="6934200" y="1905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4669" y="1038859"/>
            <a:ext cx="8068309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u="none" spc="-5" dirty="0">
                <a:latin typeface="Verdana"/>
                <a:cs typeface="Verdana"/>
              </a:rPr>
              <a:t>Chloral hydrate</a:t>
            </a:r>
            <a:r>
              <a:rPr sz="3200" b="0" u="none" spc="-50" dirty="0">
                <a:latin typeface="Verdana"/>
                <a:cs typeface="Verdana"/>
              </a:rPr>
              <a:t> </a:t>
            </a:r>
            <a:r>
              <a:rPr sz="3200" b="0" u="none" spc="-5" dirty="0">
                <a:latin typeface="Verdana"/>
                <a:cs typeface="Verdana"/>
              </a:rPr>
              <a:t>(trichloroacetaldehyde)</a:t>
            </a:r>
            <a:endParaRPr sz="32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7809" y="1625600"/>
            <a:ext cx="166370" cy="13512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7809" y="339344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0709" y="1658619"/>
            <a:ext cx="7978775" cy="215646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sz="2400" dirty="0">
                <a:latin typeface="Times New Roman"/>
                <a:cs typeface="Times New Roman"/>
              </a:rPr>
              <a:t>A crystalline </a:t>
            </a:r>
            <a:r>
              <a:rPr sz="2400" spc="-5" dirty="0">
                <a:latin typeface="Times New Roman"/>
                <a:cs typeface="Times New Roman"/>
              </a:rPr>
              <a:t>water </a:t>
            </a:r>
            <a:r>
              <a:rPr sz="2400" dirty="0">
                <a:latin typeface="Times New Roman"/>
                <a:cs typeface="Times New Roman"/>
              </a:rPr>
              <a:t>soluble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hydrate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2400" dirty="0">
                <a:latin typeface="Times New Roman"/>
                <a:cs typeface="Times New Roman"/>
              </a:rPr>
              <a:t>Its active </a:t>
            </a:r>
            <a:r>
              <a:rPr sz="2400" spc="-5" dirty="0">
                <a:latin typeface="Times New Roman"/>
                <a:cs typeface="Times New Roman"/>
              </a:rPr>
              <a:t>metabolite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trichloroethanol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Times New Roman"/>
                <a:cs typeface="Times New Roman"/>
              </a:rPr>
              <a:t>It relieves </a:t>
            </a:r>
            <a:r>
              <a:rPr sz="2400" spc="-5" dirty="0">
                <a:latin typeface="Times New Roman"/>
                <a:cs typeface="Times New Roman"/>
              </a:rPr>
              <a:t>insomnas without any after effects. However, </a:t>
            </a:r>
            <a:r>
              <a:rPr sz="2400" spc="5" dirty="0">
                <a:latin typeface="Times New Roman"/>
                <a:cs typeface="Times New Roman"/>
              </a:rPr>
              <a:t>it </a:t>
            </a:r>
            <a:r>
              <a:rPr sz="2400" spc="-5" dirty="0">
                <a:latin typeface="Times New Roman"/>
                <a:cs typeface="Times New Roman"/>
              </a:rPr>
              <a:t>causes  </a:t>
            </a:r>
            <a:r>
              <a:rPr sz="2400" dirty="0">
                <a:latin typeface="Times New Roman"/>
                <a:cs typeface="Times New Roman"/>
              </a:rPr>
              <a:t>it </a:t>
            </a:r>
            <a:r>
              <a:rPr sz="2400" spc="-5" dirty="0">
                <a:latin typeface="Times New Roman"/>
                <a:cs typeface="Times New Roman"/>
              </a:rPr>
              <a:t>causes gastric </a:t>
            </a:r>
            <a:r>
              <a:rPr sz="2400" dirty="0">
                <a:latin typeface="Times New Roman"/>
                <a:cs typeface="Times New Roman"/>
              </a:rPr>
              <a:t>irritation, cardiac and respiratory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depression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Times New Roman"/>
                <a:cs typeface="Times New Roman"/>
              </a:rPr>
              <a:t>Trichloroethanol is excreted in urine </a:t>
            </a:r>
            <a:r>
              <a:rPr sz="2400" spc="-5" dirty="0">
                <a:latin typeface="Times New Roman"/>
                <a:cs typeface="Times New Roman"/>
              </a:rPr>
              <a:t>as </a:t>
            </a:r>
            <a:r>
              <a:rPr sz="2400" dirty="0">
                <a:latin typeface="Times New Roman"/>
                <a:cs typeface="Times New Roman"/>
              </a:rPr>
              <a:t>its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glucuronide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71550" y="3934459"/>
            <a:ext cx="6697980" cy="26936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590" y="170180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00"/>
              </a:spcBef>
              <a:tabLst>
                <a:tab pos="3016885" algn="l"/>
                <a:tab pos="6964045" algn="l"/>
              </a:tabLst>
            </a:pPr>
            <a:r>
              <a:rPr b="0" dirty="0">
                <a:latin typeface="Times New Roman"/>
                <a:cs typeface="Times New Roman"/>
              </a:rPr>
              <a:t> 	</a:t>
            </a:r>
            <a:r>
              <a:rPr b="0" spc="-5" dirty="0">
                <a:latin typeface="Verdana"/>
                <a:cs typeface="Verdana"/>
              </a:rPr>
              <a:t>SAR	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2590" y="250952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4020" marR="34925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Prolonged </a:t>
            </a:r>
            <a:r>
              <a:rPr dirty="0"/>
              <a:t>use of chloral hydrate leads </a:t>
            </a:r>
            <a:r>
              <a:rPr spc="5" dirty="0"/>
              <a:t>to </a:t>
            </a:r>
            <a:r>
              <a:rPr dirty="0"/>
              <a:t>a condition </a:t>
            </a:r>
            <a:r>
              <a:rPr spc="-5" dirty="0"/>
              <a:t>similar </a:t>
            </a:r>
            <a:r>
              <a:rPr dirty="0"/>
              <a:t>to  </a:t>
            </a:r>
            <a:r>
              <a:rPr spc="-5" dirty="0"/>
              <a:t>alcoholism </a:t>
            </a:r>
            <a:r>
              <a:rPr dirty="0"/>
              <a:t>or</a:t>
            </a:r>
            <a:r>
              <a:rPr spc="-25" dirty="0"/>
              <a:t> </a:t>
            </a:r>
            <a:r>
              <a:rPr spc="-5" dirty="0"/>
              <a:t>morphinism.</a:t>
            </a:r>
          </a:p>
          <a:p>
            <a:pPr marL="414020" marR="5080">
              <a:lnSpc>
                <a:spcPct val="100000"/>
              </a:lnSpc>
              <a:spcBef>
                <a:spcPts val="590"/>
              </a:spcBef>
            </a:pPr>
            <a:r>
              <a:rPr dirty="0"/>
              <a:t>To lessen its side </a:t>
            </a:r>
            <a:r>
              <a:rPr spc="-5" dirty="0"/>
              <a:t>effects, some </a:t>
            </a:r>
            <a:r>
              <a:rPr dirty="0"/>
              <a:t>derivatives have been produced  </a:t>
            </a:r>
            <a:r>
              <a:rPr spc="-5" dirty="0"/>
              <a:t>without </a:t>
            </a:r>
            <a:r>
              <a:rPr dirty="0"/>
              <a:t>side </a:t>
            </a:r>
            <a:r>
              <a:rPr spc="-5" dirty="0"/>
              <a:t>effects. For example </a:t>
            </a:r>
            <a:r>
              <a:rPr dirty="0"/>
              <a:t>trichloroethyl phosphate, </a:t>
            </a:r>
            <a:r>
              <a:rPr spc="-5" dirty="0"/>
              <a:t>which  </a:t>
            </a:r>
            <a:r>
              <a:rPr dirty="0"/>
              <a:t>is a </a:t>
            </a:r>
            <a:r>
              <a:rPr spc="-5" dirty="0"/>
              <a:t>satisfactory </a:t>
            </a:r>
            <a:r>
              <a:rPr dirty="0"/>
              <a:t>and </a:t>
            </a:r>
            <a:r>
              <a:rPr spc="-5" dirty="0"/>
              <a:t>safe</a:t>
            </a:r>
            <a:r>
              <a:rPr spc="10" dirty="0"/>
              <a:t> </a:t>
            </a:r>
            <a:r>
              <a:rPr spc="-5" dirty="0"/>
              <a:t>compound</a:t>
            </a:r>
          </a:p>
        </p:txBody>
      </p:sp>
      <p:sp>
        <p:nvSpPr>
          <p:cNvPr id="6" name="object 6"/>
          <p:cNvSpPr/>
          <p:nvPr/>
        </p:nvSpPr>
        <p:spPr>
          <a:xfrm>
            <a:off x="1619250" y="4292600"/>
            <a:ext cx="5933440" cy="1790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3789" y="1609089"/>
            <a:ext cx="6934200" cy="19050"/>
          </a:xfrm>
          <a:custGeom>
            <a:avLst/>
            <a:gdLst/>
            <a:ahLst/>
            <a:cxnLst/>
            <a:rect l="l" t="t" r="r" b="b"/>
            <a:pathLst>
              <a:path w="6934200" h="19050">
                <a:moveTo>
                  <a:pt x="6934200" y="0"/>
                </a:moveTo>
                <a:lnTo>
                  <a:pt x="0" y="0"/>
                </a:lnTo>
                <a:lnTo>
                  <a:pt x="0" y="19050"/>
                </a:lnTo>
                <a:lnTo>
                  <a:pt x="6934200" y="1905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38860" y="1127759"/>
            <a:ext cx="22155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u="none" spc="-10" dirty="0">
                <a:latin typeface="Verdana"/>
                <a:cs typeface="Verdana"/>
              </a:rPr>
              <a:t>Barbiturates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8490" y="171704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5E5E5E"/>
                </a:solidFill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8490" y="239014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5E5E5E"/>
                </a:solidFill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8490" y="306324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5E5E5E"/>
                </a:solidFill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60119" y="1733550"/>
            <a:ext cx="7582534" cy="198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2352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imes New Roman"/>
                <a:cs typeface="Times New Roman"/>
              </a:rPr>
              <a:t>Derivatives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Barbituric acid </a:t>
            </a:r>
            <a:r>
              <a:rPr sz="2000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Malonylurea: Combination </a:t>
            </a:r>
            <a:r>
              <a:rPr sz="2000" dirty="0">
                <a:latin typeface="Times New Roman"/>
                <a:cs typeface="Times New Roman"/>
              </a:rPr>
              <a:t>of urea </a:t>
            </a:r>
            <a:r>
              <a:rPr sz="2000" spc="-5" dirty="0">
                <a:latin typeface="Times New Roman"/>
                <a:cs typeface="Times New Roman"/>
              </a:rPr>
              <a:t>and  malonic caid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imes New Roman"/>
                <a:cs typeface="Times New Roman"/>
              </a:rPr>
              <a:t>Depressants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the </a:t>
            </a:r>
            <a:r>
              <a:rPr sz="2000" dirty="0">
                <a:latin typeface="Times New Roman"/>
                <a:cs typeface="Times New Roman"/>
              </a:rPr>
              <a:t>central nervous </a:t>
            </a:r>
            <a:r>
              <a:rPr sz="2000" spc="-10" dirty="0">
                <a:latin typeface="Times New Roman"/>
                <a:cs typeface="Times New Roman"/>
              </a:rPr>
              <a:t>system, impair </a:t>
            </a:r>
            <a:r>
              <a:rPr sz="2000" dirty="0">
                <a:latin typeface="Times New Roman"/>
                <a:cs typeface="Times New Roman"/>
              </a:rPr>
              <a:t>or reduce </a:t>
            </a:r>
            <a:r>
              <a:rPr sz="2000" spc="-5" dirty="0">
                <a:latin typeface="Times New Roman"/>
                <a:cs typeface="Times New Roman"/>
              </a:rPr>
              <a:t>activity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the  </a:t>
            </a:r>
            <a:r>
              <a:rPr sz="2000" dirty="0">
                <a:latin typeface="Times New Roman"/>
                <a:cs typeface="Times New Roman"/>
              </a:rPr>
              <a:t>brain by </a:t>
            </a:r>
            <a:r>
              <a:rPr sz="2000" spc="-5" dirty="0">
                <a:latin typeface="Times New Roman"/>
                <a:cs typeface="Times New Roman"/>
              </a:rPr>
              <a:t>acting as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10" dirty="0">
                <a:latin typeface="Times New Roman"/>
                <a:cs typeface="Times New Roman"/>
              </a:rPr>
              <a:t>Gamma </a:t>
            </a:r>
            <a:r>
              <a:rPr sz="2000" spc="-5" dirty="0">
                <a:latin typeface="Times New Roman"/>
                <a:cs typeface="Times New Roman"/>
              </a:rPr>
              <a:t>Amino Butyric Acid </a:t>
            </a:r>
            <a:r>
              <a:rPr sz="2000" dirty="0">
                <a:latin typeface="Times New Roman"/>
                <a:cs typeface="Times New Roman"/>
              </a:rPr>
              <a:t>(GABA)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potentiators</a:t>
            </a:r>
            <a:endParaRPr sz="2000">
              <a:latin typeface="Times New Roman"/>
              <a:cs typeface="Times New Roman"/>
            </a:endParaRPr>
          </a:p>
          <a:p>
            <a:pPr marL="12700" marR="234950">
              <a:lnSpc>
                <a:spcPct val="100000"/>
              </a:lnSpc>
              <a:spcBef>
                <a:spcPts val="500"/>
              </a:spcBef>
              <a:tabLst>
                <a:tab pos="1504315" algn="l"/>
              </a:tabLst>
            </a:pPr>
            <a:r>
              <a:rPr sz="2000" dirty="0">
                <a:latin typeface="Times New Roman"/>
                <a:cs typeface="Times New Roman"/>
              </a:rPr>
              <a:t>Produce </a:t>
            </a:r>
            <a:r>
              <a:rPr sz="2000" spc="-5" dirty="0">
                <a:latin typeface="Times New Roman"/>
                <a:cs typeface="Times New Roman"/>
              </a:rPr>
              <a:t>alcohol like </a:t>
            </a:r>
            <a:r>
              <a:rPr sz="2000" spc="-10" dirty="0">
                <a:latin typeface="Times New Roman"/>
                <a:cs typeface="Times New Roman"/>
              </a:rPr>
              <a:t>symptoms </a:t>
            </a:r>
            <a:r>
              <a:rPr sz="2000" dirty="0">
                <a:latin typeface="Times New Roman"/>
                <a:cs typeface="Times New Roman"/>
              </a:rPr>
              <a:t>such as </a:t>
            </a:r>
            <a:r>
              <a:rPr sz="2000" spc="-5" dirty="0">
                <a:latin typeface="Times New Roman"/>
                <a:cs typeface="Times New Roman"/>
              </a:rPr>
              <a:t>ataxia (impaired </a:t>
            </a:r>
            <a:r>
              <a:rPr sz="2000" spc="-10" dirty="0">
                <a:latin typeface="Times New Roman"/>
                <a:cs typeface="Times New Roman"/>
              </a:rPr>
              <a:t>motor </a:t>
            </a:r>
            <a:r>
              <a:rPr sz="2000" dirty="0">
                <a:latin typeface="Times New Roman"/>
                <a:cs typeface="Times New Roman"/>
              </a:rPr>
              <a:t>control),  </a:t>
            </a:r>
            <a:r>
              <a:rPr sz="2000" spc="-5" dirty="0">
                <a:latin typeface="Times New Roman"/>
                <a:cs typeface="Times New Roman"/>
              </a:rPr>
              <a:t>dizziness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and	</a:t>
            </a:r>
            <a:r>
              <a:rPr sz="2000" spc="-5" dirty="0">
                <a:latin typeface="Times New Roman"/>
                <a:cs typeface="Times New Roman"/>
              </a:rPr>
              <a:t>slow breathing </a:t>
            </a:r>
            <a:r>
              <a:rPr sz="2000" dirty="0">
                <a:latin typeface="Times New Roman"/>
                <a:cs typeface="Times New Roman"/>
              </a:rPr>
              <a:t>and heart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rate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84530" y="3859529"/>
            <a:ext cx="7559040" cy="2664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blinds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3789" y="1609089"/>
            <a:ext cx="6934200" cy="19050"/>
          </a:xfrm>
          <a:custGeom>
            <a:avLst/>
            <a:gdLst/>
            <a:ahLst/>
            <a:cxnLst/>
            <a:rect l="l" t="t" r="r" b="b"/>
            <a:pathLst>
              <a:path w="6934200" h="19050">
                <a:moveTo>
                  <a:pt x="6934200" y="0"/>
                </a:moveTo>
                <a:lnTo>
                  <a:pt x="0" y="0"/>
                </a:lnTo>
                <a:lnTo>
                  <a:pt x="0" y="19050"/>
                </a:lnTo>
                <a:lnTo>
                  <a:pt x="6934200" y="1905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27020" y="734059"/>
            <a:ext cx="34861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u="none" spc="-5" dirty="0">
                <a:latin typeface="Verdana"/>
                <a:cs typeface="Verdana"/>
              </a:rPr>
              <a:t>Chloral</a:t>
            </a:r>
            <a:r>
              <a:rPr b="0" u="none" spc="-105" dirty="0">
                <a:latin typeface="Verdana"/>
                <a:cs typeface="Verdana"/>
              </a:rPr>
              <a:t> </a:t>
            </a:r>
            <a:r>
              <a:rPr b="0" u="none" spc="-5" dirty="0">
                <a:latin typeface="Verdana"/>
                <a:cs typeface="Verdana"/>
              </a:rPr>
              <a:t>betaine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4800" y="1733550"/>
            <a:ext cx="7954009" cy="1908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9730" marR="30480" indent="-341630">
              <a:lnSpc>
                <a:spcPct val="100000"/>
              </a:lnSpc>
              <a:spcBef>
                <a:spcPts val="100"/>
              </a:spcBef>
              <a:buClr>
                <a:srgbClr val="5E5E5E"/>
              </a:buClr>
              <a:buFont typeface="UnDotum"/>
              <a:buChar char=""/>
              <a:tabLst>
                <a:tab pos="379095" algn="l"/>
                <a:tab pos="379730" algn="l"/>
              </a:tabLst>
            </a:pPr>
            <a:r>
              <a:rPr sz="2800" dirty="0">
                <a:latin typeface="Times New Roman"/>
                <a:cs typeface="Times New Roman"/>
              </a:rPr>
              <a:t>It is </a:t>
            </a:r>
            <a:r>
              <a:rPr sz="2800" spc="-5" dirty="0">
                <a:latin typeface="Times New Roman"/>
                <a:cs typeface="Times New Roman"/>
              </a:rPr>
              <a:t>an aduct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betaine and carboxymethyl trimethyl  ammonium</a:t>
            </a:r>
            <a:endParaRPr sz="2800">
              <a:latin typeface="Times New Roman"/>
              <a:cs typeface="Times New Roman"/>
            </a:endParaRPr>
          </a:p>
          <a:p>
            <a:pPr marL="379730" indent="-341630">
              <a:lnSpc>
                <a:spcPct val="100000"/>
              </a:lnSpc>
              <a:spcBef>
                <a:spcPts val="690"/>
              </a:spcBef>
              <a:buClr>
                <a:srgbClr val="5E5E5E"/>
              </a:buClr>
              <a:buFont typeface="UnDotum"/>
              <a:buChar char=""/>
              <a:tabLst>
                <a:tab pos="379095" algn="l"/>
                <a:tab pos="379730" algn="l"/>
              </a:tabLst>
            </a:pPr>
            <a:r>
              <a:rPr sz="2800" dirty="0">
                <a:latin typeface="Times New Roman"/>
                <a:cs typeface="Times New Roman"/>
              </a:rPr>
              <a:t>It is </a:t>
            </a:r>
            <a:r>
              <a:rPr sz="2800" spc="-5" dirty="0">
                <a:latin typeface="Times New Roman"/>
                <a:cs typeface="Times New Roman"/>
              </a:rPr>
              <a:t>inert, tasteless and odorless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compound</a:t>
            </a:r>
            <a:endParaRPr sz="2800">
              <a:latin typeface="Times New Roman"/>
              <a:cs typeface="Times New Roman"/>
            </a:endParaRPr>
          </a:p>
          <a:p>
            <a:pPr marL="379730" indent="-341630">
              <a:lnSpc>
                <a:spcPct val="100000"/>
              </a:lnSpc>
              <a:spcBef>
                <a:spcPts val="700"/>
              </a:spcBef>
              <a:buClr>
                <a:srgbClr val="5E5E5E"/>
              </a:buClr>
              <a:buFont typeface="UnDotum"/>
              <a:buChar char=""/>
              <a:tabLst>
                <a:tab pos="379095" algn="l"/>
                <a:tab pos="379730" algn="l"/>
              </a:tabLst>
            </a:pPr>
            <a:r>
              <a:rPr sz="2800" spc="-5" dirty="0">
                <a:latin typeface="Times New Roman"/>
                <a:cs typeface="Times New Roman"/>
              </a:rPr>
              <a:t>Action similar </a:t>
            </a:r>
            <a:r>
              <a:rPr sz="280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chloral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hydrate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63390" y="5046979"/>
            <a:ext cx="22904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644650" algn="l"/>
              </a:tabLst>
            </a:pPr>
            <a:r>
              <a:rPr sz="2400" spc="-5" dirty="0">
                <a:solidFill>
                  <a:srgbClr val="336666"/>
                </a:solidFill>
                <a:latin typeface="Arial"/>
                <a:cs typeface="Arial"/>
              </a:rPr>
              <a:t>(CH</a:t>
            </a:r>
            <a:r>
              <a:rPr sz="2100" spc="-7" baseline="-23809" dirty="0">
                <a:solidFill>
                  <a:srgbClr val="336666"/>
                </a:solidFill>
                <a:latin typeface="Arial"/>
                <a:cs typeface="Arial"/>
              </a:rPr>
              <a:t>3</a:t>
            </a:r>
            <a:r>
              <a:rPr sz="2400" spc="-5" dirty="0">
                <a:solidFill>
                  <a:srgbClr val="336666"/>
                </a:solidFill>
                <a:latin typeface="Arial"/>
                <a:cs typeface="Arial"/>
              </a:rPr>
              <a:t>)</a:t>
            </a:r>
            <a:r>
              <a:rPr sz="2100" spc="-7" baseline="-23809" dirty="0">
                <a:solidFill>
                  <a:srgbClr val="336666"/>
                </a:solidFill>
                <a:latin typeface="Arial"/>
                <a:cs typeface="Arial"/>
              </a:rPr>
              <a:t>3</a:t>
            </a:r>
            <a:r>
              <a:rPr sz="2100" spc="434" baseline="-23809" dirty="0">
                <a:solidFill>
                  <a:srgbClr val="336666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336666"/>
                </a:solidFill>
                <a:latin typeface="Arial"/>
                <a:cs typeface="Arial"/>
              </a:rPr>
              <a:t>N</a:t>
            </a:r>
            <a:r>
              <a:rPr sz="2100" spc="-15" baseline="27777" dirty="0">
                <a:solidFill>
                  <a:srgbClr val="336666"/>
                </a:solidFill>
                <a:latin typeface="Arial"/>
                <a:cs typeface="Arial"/>
              </a:rPr>
              <a:t>+</a:t>
            </a:r>
            <a:r>
              <a:rPr sz="2100" u="sng" spc="-15" baseline="27777" dirty="0">
                <a:solidFill>
                  <a:srgbClr val="336666"/>
                </a:solidFill>
                <a:uFill>
                  <a:solidFill>
                    <a:srgbClr val="336666"/>
                  </a:solidFill>
                </a:uFill>
                <a:latin typeface="Arial"/>
                <a:cs typeface="Arial"/>
              </a:rPr>
              <a:t> 	</a:t>
            </a:r>
            <a:r>
              <a:rPr sz="2400" spc="-5" dirty="0">
                <a:solidFill>
                  <a:srgbClr val="336666"/>
                </a:solidFill>
                <a:latin typeface="Arial"/>
                <a:cs typeface="Arial"/>
              </a:rPr>
              <a:t>CH</a:t>
            </a:r>
            <a:r>
              <a:rPr sz="2100" spc="-7" baseline="-23809" dirty="0">
                <a:solidFill>
                  <a:srgbClr val="336666"/>
                </a:solidFill>
                <a:latin typeface="Arial"/>
                <a:cs typeface="Arial"/>
              </a:rPr>
              <a:t>2</a:t>
            </a:r>
            <a:endParaRPr sz="2100" baseline="-23809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17207" y="5046979"/>
            <a:ext cx="6927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336666"/>
                </a:solidFill>
                <a:latin typeface="Arial"/>
                <a:cs typeface="Arial"/>
              </a:rPr>
              <a:t>CO</a:t>
            </a:r>
            <a:r>
              <a:rPr sz="2100" baseline="-23809" dirty="0">
                <a:solidFill>
                  <a:srgbClr val="336666"/>
                </a:solidFill>
                <a:latin typeface="Arial"/>
                <a:cs typeface="Arial"/>
              </a:rPr>
              <a:t>2</a:t>
            </a:r>
            <a:r>
              <a:rPr sz="2100" baseline="27777" dirty="0">
                <a:solidFill>
                  <a:srgbClr val="336666"/>
                </a:solidFill>
                <a:latin typeface="Arial"/>
                <a:cs typeface="Arial"/>
              </a:rPr>
              <a:t>-</a:t>
            </a:r>
            <a:endParaRPr sz="2100" baseline="27777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659880" y="530097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12579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23439" y="4723129"/>
            <a:ext cx="2049780" cy="11531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00"/>
              </a:spcBef>
              <a:tabLst>
                <a:tab pos="2201545" algn="l"/>
                <a:tab pos="6964045" algn="l"/>
              </a:tabLst>
            </a:pPr>
            <a:r>
              <a:rPr b="0" dirty="0">
                <a:latin typeface="Times New Roman"/>
                <a:cs typeface="Times New Roman"/>
              </a:rPr>
              <a:t> 	</a:t>
            </a:r>
            <a:r>
              <a:rPr b="0" spc="-10" dirty="0">
                <a:latin typeface="Verdana"/>
                <a:cs typeface="Verdana"/>
              </a:rPr>
              <a:t>Petrichloral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6229" y="1733550"/>
            <a:ext cx="8086090" cy="181991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368300" marR="460375" indent="-342900">
              <a:lnSpc>
                <a:spcPts val="3350"/>
              </a:lnSpc>
              <a:spcBef>
                <a:spcPts val="219"/>
              </a:spcBef>
              <a:buClr>
                <a:srgbClr val="5E5E5E"/>
              </a:buClr>
              <a:buFont typeface="UnDotum"/>
              <a:buChar char=""/>
              <a:tabLst>
                <a:tab pos="367665" algn="l"/>
                <a:tab pos="368300" algn="l"/>
              </a:tabLst>
            </a:pPr>
            <a:r>
              <a:rPr sz="2800" dirty="0">
                <a:latin typeface="Times New Roman"/>
                <a:cs typeface="Times New Roman"/>
              </a:rPr>
              <a:t>It is a </a:t>
            </a:r>
            <a:r>
              <a:rPr sz="2800" spc="-10" dirty="0">
                <a:latin typeface="Times New Roman"/>
                <a:cs typeface="Times New Roman"/>
              </a:rPr>
              <a:t>hemi-acetal fromed </a:t>
            </a:r>
            <a:r>
              <a:rPr sz="2800" spc="-5" dirty="0">
                <a:latin typeface="Times New Roman"/>
                <a:cs typeface="Times New Roman"/>
              </a:rPr>
              <a:t>from chloral </a:t>
            </a:r>
            <a:r>
              <a:rPr sz="2800" dirty="0">
                <a:latin typeface="Times New Roman"/>
                <a:cs typeface="Times New Roman"/>
              </a:rPr>
              <a:t>hydrate </a:t>
            </a:r>
            <a:r>
              <a:rPr sz="2800" spc="-5" dirty="0">
                <a:latin typeface="Times New Roman"/>
                <a:cs typeface="Times New Roman"/>
              </a:rPr>
              <a:t>and  </a:t>
            </a:r>
            <a:r>
              <a:rPr sz="2800" dirty="0">
                <a:latin typeface="Times New Roman"/>
                <a:cs typeface="Times New Roman"/>
              </a:rPr>
              <a:t>penta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erythrol</a:t>
            </a:r>
            <a:endParaRPr sz="2800">
              <a:latin typeface="Times New Roman"/>
              <a:cs typeface="Times New Roman"/>
            </a:endParaRPr>
          </a:p>
          <a:p>
            <a:pPr marL="368300" marR="17780" indent="-342900">
              <a:lnSpc>
                <a:spcPct val="100000"/>
              </a:lnSpc>
              <a:spcBef>
                <a:spcPts val="590"/>
              </a:spcBef>
              <a:buClr>
                <a:srgbClr val="5E5E5E"/>
              </a:buClr>
              <a:buFont typeface="UnDotum"/>
              <a:buChar char=""/>
              <a:tabLst>
                <a:tab pos="367665" algn="l"/>
                <a:tab pos="368300" algn="l"/>
                <a:tab pos="1932305" algn="l"/>
              </a:tabLst>
            </a:pPr>
            <a:r>
              <a:rPr sz="2800" spc="-10" dirty="0">
                <a:latin typeface="Times New Roman"/>
                <a:cs typeface="Times New Roman"/>
              </a:rPr>
              <a:t>Has </a:t>
            </a:r>
            <a:r>
              <a:rPr sz="2800" spc="-5" dirty="0">
                <a:latin typeface="Times New Roman"/>
                <a:cs typeface="Times New Roman"/>
              </a:rPr>
              <a:t>similar properties </a:t>
            </a:r>
            <a:r>
              <a:rPr sz="280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chloral </a:t>
            </a:r>
            <a:r>
              <a:rPr sz="2800" dirty="0">
                <a:latin typeface="Times New Roman"/>
                <a:cs typeface="Times New Roman"/>
              </a:rPr>
              <a:t>hydrate but </a:t>
            </a:r>
            <a:r>
              <a:rPr sz="2800" spc="-10" dirty="0">
                <a:latin typeface="Times New Roman"/>
                <a:cs typeface="Times New Roman"/>
              </a:rPr>
              <a:t>free </a:t>
            </a:r>
            <a:r>
              <a:rPr sz="2800" spc="-5" dirty="0">
                <a:latin typeface="Times New Roman"/>
                <a:cs typeface="Times New Roman"/>
              </a:rPr>
              <a:t>from  after taste	and </a:t>
            </a:r>
            <a:r>
              <a:rPr sz="2800" spc="-10" dirty="0">
                <a:latin typeface="Times New Roman"/>
                <a:cs typeface="Times New Roman"/>
              </a:rPr>
              <a:t>GI </a:t>
            </a:r>
            <a:r>
              <a:rPr sz="2800" spc="-5" dirty="0">
                <a:latin typeface="Times New Roman"/>
                <a:cs typeface="Times New Roman"/>
              </a:rPr>
              <a:t>irritation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4970" y="3644900"/>
            <a:ext cx="8467090" cy="26733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3789" y="1609089"/>
            <a:ext cx="6934200" cy="19050"/>
          </a:xfrm>
          <a:custGeom>
            <a:avLst/>
            <a:gdLst/>
            <a:ahLst/>
            <a:cxnLst/>
            <a:rect l="l" t="t" r="r" b="b"/>
            <a:pathLst>
              <a:path w="6934200" h="19050">
                <a:moveTo>
                  <a:pt x="6934200" y="0"/>
                </a:moveTo>
                <a:lnTo>
                  <a:pt x="0" y="0"/>
                </a:lnTo>
                <a:lnTo>
                  <a:pt x="0" y="19050"/>
                </a:lnTo>
                <a:lnTo>
                  <a:pt x="6934200" y="1905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21939" y="322579"/>
            <a:ext cx="37858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b="0" u="none" spc="-5" dirty="0">
                <a:latin typeface="Verdana"/>
                <a:cs typeface="Verdana"/>
              </a:rPr>
              <a:t>A</a:t>
            </a:r>
            <a:r>
              <a:rPr sz="7200" b="0" u="none" spc="-20" dirty="0">
                <a:latin typeface="Verdana"/>
                <a:cs typeface="Verdana"/>
              </a:rPr>
              <a:t>l</a:t>
            </a:r>
            <a:r>
              <a:rPr sz="7200" b="0" u="none" dirty="0">
                <a:latin typeface="Verdana"/>
                <a:cs typeface="Verdana"/>
              </a:rPr>
              <a:t>c</a:t>
            </a:r>
            <a:r>
              <a:rPr sz="7200" b="0" u="none" spc="-10" dirty="0">
                <a:latin typeface="Verdana"/>
                <a:cs typeface="Verdana"/>
              </a:rPr>
              <a:t>oho</a:t>
            </a:r>
            <a:r>
              <a:rPr sz="7200" b="0" u="none" spc="-25" dirty="0">
                <a:latin typeface="Verdana"/>
                <a:cs typeface="Verdana"/>
              </a:rPr>
              <a:t>l</a:t>
            </a:r>
            <a:r>
              <a:rPr sz="7200" b="0" u="none" dirty="0">
                <a:latin typeface="Verdana"/>
                <a:cs typeface="Verdana"/>
              </a:rPr>
              <a:t>s</a:t>
            </a:r>
            <a:endParaRPr sz="72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3709" y="1661159"/>
            <a:ext cx="28168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-2910" baseline="5401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r>
              <a:rPr sz="5400" spc="-112" baseline="5401" dirty="0">
                <a:solidFill>
                  <a:srgbClr val="5E5E5E"/>
                </a:solidFill>
                <a:latin typeface="UnDotum"/>
                <a:cs typeface="UnDotum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Ethyl</a:t>
            </a:r>
            <a:r>
              <a:rPr sz="3600" spc="-4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alcohol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3709" y="225552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3709" y="306197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3709" y="423545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3709" y="504317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6610" y="2286000"/>
            <a:ext cx="7855584" cy="39103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4417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Is narcotic and </a:t>
            </a:r>
            <a:r>
              <a:rPr sz="2400" spc="-5" dirty="0">
                <a:latin typeface="Times New Roman"/>
                <a:cs typeface="Times New Roman"/>
              </a:rPr>
              <a:t>depresses, first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highest cerebral </a:t>
            </a:r>
            <a:r>
              <a:rPr sz="2400" dirty="0">
                <a:latin typeface="Times New Roman"/>
                <a:cs typeface="Times New Roman"/>
              </a:rPr>
              <a:t>center and  then the </a:t>
            </a:r>
            <a:r>
              <a:rPr sz="2400" spc="-5" dirty="0">
                <a:latin typeface="Times New Roman"/>
                <a:cs typeface="Times New Roman"/>
              </a:rPr>
              <a:t>lower </a:t>
            </a:r>
            <a:r>
              <a:rPr sz="2400" dirty="0">
                <a:latin typeface="Times New Roman"/>
                <a:cs typeface="Times New Roman"/>
              </a:rPr>
              <a:t>ones, cerebellum and spinal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chord</a:t>
            </a:r>
            <a:endParaRPr sz="2400">
              <a:latin typeface="Times New Roman"/>
              <a:cs typeface="Times New Roman"/>
            </a:endParaRPr>
          </a:p>
          <a:p>
            <a:pPr marL="12700" marR="710565" algn="just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Times New Roman"/>
                <a:cs typeface="Times New Roman"/>
              </a:rPr>
              <a:t>Hypnotic activity </a:t>
            </a:r>
            <a:r>
              <a:rPr sz="2400" spc="-5" dirty="0">
                <a:latin typeface="Times New Roman"/>
                <a:cs typeface="Times New Roman"/>
              </a:rPr>
              <a:t>increases with </a:t>
            </a:r>
            <a:r>
              <a:rPr sz="2400" dirty="0">
                <a:latin typeface="Times New Roman"/>
                <a:cs typeface="Times New Roman"/>
              </a:rPr>
              <a:t>the increase in </a:t>
            </a:r>
            <a:r>
              <a:rPr sz="2400" spc="-5" dirty="0">
                <a:latin typeface="Times New Roman"/>
                <a:cs typeface="Times New Roman"/>
              </a:rPr>
              <a:t>molecular  weight, </a:t>
            </a:r>
            <a:r>
              <a:rPr sz="2400" spc="-10" dirty="0">
                <a:latin typeface="Times New Roman"/>
                <a:cs typeface="Times New Roman"/>
              </a:rPr>
              <a:t>maximum </a:t>
            </a:r>
            <a:r>
              <a:rPr sz="2400" spc="-5" dirty="0">
                <a:latin typeface="Times New Roman"/>
                <a:cs typeface="Times New Roman"/>
              </a:rPr>
              <a:t>with n-hexanol </a:t>
            </a:r>
            <a:r>
              <a:rPr sz="2400" dirty="0">
                <a:latin typeface="Times New Roman"/>
                <a:cs typeface="Times New Roman"/>
              </a:rPr>
              <a:t>or n-octanol, </a:t>
            </a:r>
            <a:r>
              <a:rPr sz="2400" spc="-5" dirty="0">
                <a:latin typeface="Times New Roman"/>
                <a:cs typeface="Times New Roman"/>
              </a:rPr>
              <a:t>afterwards  </a:t>
            </a:r>
            <a:r>
              <a:rPr sz="2400" dirty="0">
                <a:latin typeface="Times New Roman"/>
                <a:cs typeface="Times New Roman"/>
              </a:rPr>
              <a:t>activity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declines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Times New Roman"/>
                <a:cs typeface="Times New Roman"/>
              </a:rPr>
              <a:t>Branching </a:t>
            </a:r>
            <a:r>
              <a:rPr sz="2400" dirty="0">
                <a:latin typeface="Times New Roman"/>
                <a:cs typeface="Times New Roman"/>
              </a:rPr>
              <a:t>in alkyl chain raises the activity, primary&lt;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secondary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&lt;tertiary</a:t>
            </a:r>
            <a:endParaRPr sz="2400">
              <a:latin typeface="Times New Roman"/>
              <a:cs typeface="Times New Roman"/>
            </a:endParaRPr>
          </a:p>
          <a:p>
            <a:pPr marL="12700" marR="38100">
              <a:lnSpc>
                <a:spcPct val="100000"/>
              </a:lnSpc>
              <a:spcBef>
                <a:spcPts val="590"/>
              </a:spcBef>
              <a:tabLst>
                <a:tab pos="1096010" algn="l"/>
              </a:tabLst>
            </a:pPr>
            <a:r>
              <a:rPr sz="2400" spc="-5" dirty="0">
                <a:latin typeface="Times New Roman"/>
                <a:cs typeface="Times New Roman"/>
              </a:rPr>
              <a:t>Chlorination </a:t>
            </a:r>
            <a:r>
              <a:rPr sz="2400" dirty="0">
                <a:latin typeface="Times New Roman"/>
                <a:cs typeface="Times New Roman"/>
              </a:rPr>
              <a:t>or </a:t>
            </a:r>
            <a:r>
              <a:rPr sz="2400" spc="-5" dirty="0">
                <a:latin typeface="Times New Roman"/>
                <a:cs typeface="Times New Roman"/>
              </a:rPr>
              <a:t>bromination of simple </a:t>
            </a:r>
            <a:r>
              <a:rPr sz="2400" dirty="0">
                <a:latin typeface="Times New Roman"/>
                <a:cs typeface="Times New Roman"/>
              </a:rPr>
              <a:t>and branched alcohol  induces	favorabl </a:t>
            </a:r>
            <a:r>
              <a:rPr sz="2400" spc="-5" dirty="0">
                <a:latin typeface="Times New Roman"/>
                <a:cs typeface="Times New Roman"/>
              </a:rPr>
              <a:t>effect </a:t>
            </a:r>
            <a:r>
              <a:rPr sz="2400" dirty="0">
                <a:latin typeface="Times New Roman"/>
                <a:cs typeface="Times New Roman"/>
              </a:rPr>
              <a:t>on distribution </a:t>
            </a:r>
            <a:r>
              <a:rPr sz="2400" spc="-5" dirty="0">
                <a:latin typeface="Times New Roman"/>
                <a:cs typeface="Times New Roman"/>
              </a:rPr>
              <a:t>coefficient. For example  </a:t>
            </a:r>
            <a:r>
              <a:rPr sz="2400" dirty="0">
                <a:latin typeface="Times New Roman"/>
                <a:cs typeface="Times New Roman"/>
              </a:rPr>
              <a:t>trichloro or </a:t>
            </a:r>
            <a:r>
              <a:rPr sz="2400" spc="-5" dirty="0">
                <a:latin typeface="Times New Roman"/>
                <a:cs typeface="Times New Roman"/>
              </a:rPr>
              <a:t>tribromoethanol </a:t>
            </a:r>
            <a:r>
              <a:rPr sz="2400" dirty="0">
                <a:latin typeface="Times New Roman"/>
                <a:cs typeface="Times New Roman"/>
              </a:rPr>
              <a:t>has </a:t>
            </a:r>
            <a:r>
              <a:rPr sz="2400" spc="-5" dirty="0">
                <a:latin typeface="Times New Roman"/>
                <a:cs typeface="Times New Roman"/>
              </a:rPr>
              <a:t>strong </a:t>
            </a:r>
            <a:r>
              <a:rPr sz="2400" dirty="0">
                <a:latin typeface="Times New Roman"/>
                <a:cs typeface="Times New Roman"/>
              </a:rPr>
              <a:t>hypnotic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activity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3789" y="1609089"/>
            <a:ext cx="6934200" cy="19050"/>
          </a:xfrm>
          <a:custGeom>
            <a:avLst/>
            <a:gdLst/>
            <a:ahLst/>
            <a:cxnLst/>
            <a:rect l="l" t="t" r="r" b="b"/>
            <a:pathLst>
              <a:path w="6934200" h="19050">
                <a:moveTo>
                  <a:pt x="6934200" y="0"/>
                </a:moveTo>
                <a:lnTo>
                  <a:pt x="0" y="0"/>
                </a:lnTo>
                <a:lnTo>
                  <a:pt x="0" y="19050"/>
                </a:lnTo>
                <a:lnTo>
                  <a:pt x="6934200" y="1905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23160" y="267970"/>
            <a:ext cx="42957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u="none" spc="-5" dirty="0">
                <a:latin typeface="Verdana"/>
                <a:cs typeface="Verdana"/>
              </a:rPr>
              <a:t>Ch</a:t>
            </a:r>
            <a:r>
              <a:rPr sz="4800" b="0" u="none" spc="-10" dirty="0">
                <a:latin typeface="Verdana"/>
                <a:cs typeface="Verdana"/>
              </a:rPr>
              <a:t>l</a:t>
            </a:r>
            <a:r>
              <a:rPr sz="4800" b="0" u="none" spc="-5" dirty="0">
                <a:latin typeface="Verdana"/>
                <a:cs typeface="Verdana"/>
              </a:rPr>
              <a:t>or</a:t>
            </a:r>
            <a:r>
              <a:rPr sz="4800" b="0" u="none" dirty="0">
                <a:latin typeface="Verdana"/>
                <a:cs typeface="Verdana"/>
              </a:rPr>
              <a:t>o</a:t>
            </a:r>
            <a:r>
              <a:rPr sz="4800" b="0" u="none" spc="-5" dirty="0">
                <a:latin typeface="Verdana"/>
                <a:cs typeface="Verdana"/>
              </a:rPr>
              <a:t>bu</a:t>
            </a:r>
            <a:r>
              <a:rPr sz="4800" b="0" u="none" dirty="0">
                <a:latin typeface="Verdana"/>
                <a:cs typeface="Verdana"/>
              </a:rPr>
              <a:t>t</a:t>
            </a:r>
            <a:r>
              <a:rPr sz="4800" b="0" u="none" spc="-5" dirty="0">
                <a:latin typeface="Verdana"/>
                <a:cs typeface="Verdana"/>
              </a:rPr>
              <a:t>a</a:t>
            </a:r>
            <a:r>
              <a:rPr sz="4800" b="0" u="none" spc="-10" dirty="0">
                <a:latin typeface="Verdana"/>
                <a:cs typeface="Verdana"/>
              </a:rPr>
              <a:t>n</a:t>
            </a:r>
            <a:r>
              <a:rPr sz="4800" b="0" u="none" dirty="0">
                <a:latin typeface="Verdana"/>
                <a:cs typeface="Verdana"/>
              </a:rPr>
              <a:t>ol</a:t>
            </a:r>
            <a:endParaRPr sz="48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8309" y="1733550"/>
            <a:ext cx="8357870" cy="2274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marR="30480" indent="-342900">
              <a:lnSpc>
                <a:spcPct val="100000"/>
              </a:lnSpc>
              <a:spcBef>
                <a:spcPts val="100"/>
              </a:spcBef>
              <a:buClr>
                <a:srgbClr val="5E5E5E"/>
              </a:buClr>
              <a:buFont typeface="UnDotum"/>
              <a:buChar char=""/>
              <a:tabLst>
                <a:tab pos="380365" algn="l"/>
                <a:tab pos="381000" algn="l"/>
              </a:tabLst>
            </a:pPr>
            <a:r>
              <a:rPr sz="2800" dirty="0">
                <a:latin typeface="Times New Roman"/>
                <a:cs typeface="Times New Roman"/>
              </a:rPr>
              <a:t>2 hydroxy, 2 </a:t>
            </a:r>
            <a:r>
              <a:rPr sz="2800" spc="-5" dirty="0">
                <a:latin typeface="Times New Roman"/>
                <a:cs typeface="Times New Roman"/>
              </a:rPr>
              <a:t>methyl, 1,1,1 </a:t>
            </a:r>
            <a:r>
              <a:rPr sz="2800" dirty="0">
                <a:latin typeface="Times New Roman"/>
                <a:cs typeface="Times New Roman"/>
              </a:rPr>
              <a:t>trichloropropane </a:t>
            </a: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b="1" dirty="0">
                <a:latin typeface="Times New Roman"/>
                <a:cs typeface="Times New Roman"/>
              </a:rPr>
              <a:t>trichloro-2-  </a:t>
            </a:r>
            <a:r>
              <a:rPr sz="2400" b="1" spc="-5" dirty="0">
                <a:latin typeface="Times New Roman"/>
                <a:cs typeface="Times New Roman"/>
              </a:rPr>
              <a:t>methyl-2-propanol)</a:t>
            </a:r>
            <a:endParaRPr sz="2400">
              <a:latin typeface="Times New Roman"/>
              <a:cs typeface="Times New Roman"/>
            </a:endParaRPr>
          </a:p>
          <a:p>
            <a:pPr marL="381000" marR="962660" indent="-342900">
              <a:lnSpc>
                <a:spcPct val="100000"/>
              </a:lnSpc>
              <a:spcBef>
                <a:spcPts val="690"/>
              </a:spcBef>
              <a:buClr>
                <a:srgbClr val="5E5E5E"/>
              </a:buClr>
              <a:buFont typeface="UnDotum"/>
              <a:buChar char=""/>
              <a:tabLst>
                <a:tab pos="380365" algn="l"/>
                <a:tab pos="381000" algn="l"/>
              </a:tabLst>
            </a:pPr>
            <a:r>
              <a:rPr sz="2800" spc="-5" dirty="0">
                <a:latin typeface="Times New Roman"/>
                <a:cs typeface="Times New Roman"/>
              </a:rPr>
              <a:t>It </a:t>
            </a:r>
            <a:r>
              <a:rPr sz="2800" dirty="0">
                <a:latin typeface="Times New Roman"/>
                <a:cs typeface="Times New Roman"/>
              </a:rPr>
              <a:t>is a strong hypnotic </a:t>
            </a:r>
            <a:r>
              <a:rPr sz="2800" spc="-5" dirty="0">
                <a:latin typeface="Times New Roman"/>
                <a:cs typeface="Times New Roman"/>
              </a:rPr>
              <a:t>agent </a:t>
            </a:r>
            <a:r>
              <a:rPr sz="2800" dirty="0">
                <a:latin typeface="Times New Roman"/>
                <a:cs typeface="Times New Roman"/>
              </a:rPr>
              <a:t>and has </a:t>
            </a:r>
            <a:r>
              <a:rPr sz="2800" spc="-5" dirty="0">
                <a:latin typeface="Times New Roman"/>
                <a:cs typeface="Times New Roman"/>
              </a:rPr>
              <a:t>been </a:t>
            </a:r>
            <a:r>
              <a:rPr sz="2800" dirty="0">
                <a:latin typeface="Times New Roman"/>
                <a:cs typeface="Times New Roman"/>
              </a:rPr>
              <a:t>used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as  preanesthetic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medication</a:t>
            </a:r>
            <a:endParaRPr sz="2800">
              <a:latin typeface="Times New Roman"/>
              <a:cs typeface="Times New Roman"/>
            </a:endParaRPr>
          </a:p>
          <a:p>
            <a:pPr marL="381000" indent="-342900">
              <a:lnSpc>
                <a:spcPct val="100000"/>
              </a:lnSpc>
              <a:spcBef>
                <a:spcPts val="700"/>
              </a:spcBef>
              <a:buClr>
                <a:srgbClr val="5E5E5E"/>
              </a:buClr>
              <a:buFont typeface="UnDotum"/>
              <a:buChar char=""/>
              <a:tabLst>
                <a:tab pos="380365" algn="l"/>
                <a:tab pos="381000" algn="l"/>
              </a:tabLst>
            </a:pPr>
            <a:r>
              <a:rPr sz="2800" spc="-5" dirty="0">
                <a:latin typeface="Times New Roman"/>
                <a:cs typeface="Times New Roman"/>
              </a:rPr>
              <a:t>It </a:t>
            </a:r>
            <a:r>
              <a:rPr sz="2800" dirty="0">
                <a:latin typeface="Times New Roman"/>
                <a:cs typeface="Times New Roman"/>
              </a:rPr>
              <a:t>is </a:t>
            </a:r>
            <a:r>
              <a:rPr sz="2800" spc="-10" dirty="0">
                <a:latin typeface="Times New Roman"/>
                <a:cs typeface="Times New Roman"/>
              </a:rPr>
              <a:t>as </a:t>
            </a:r>
            <a:r>
              <a:rPr sz="2800" spc="-5" dirty="0">
                <a:latin typeface="Times New Roman"/>
                <a:cs typeface="Times New Roman"/>
              </a:rPr>
              <a:t>dangerous </a:t>
            </a:r>
            <a:r>
              <a:rPr sz="2800" spc="-10" dirty="0">
                <a:latin typeface="Times New Roman"/>
                <a:cs typeface="Times New Roman"/>
              </a:rPr>
              <a:t>as </a:t>
            </a:r>
            <a:r>
              <a:rPr sz="2800" spc="-5" dirty="0">
                <a:latin typeface="Times New Roman"/>
                <a:cs typeface="Times New Roman"/>
              </a:rPr>
              <a:t>chloral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hydrate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0500" y="4004309"/>
            <a:ext cx="4753610" cy="26593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3789" y="1609089"/>
            <a:ext cx="6934200" cy="19050"/>
          </a:xfrm>
          <a:custGeom>
            <a:avLst/>
            <a:gdLst/>
            <a:ahLst/>
            <a:cxnLst/>
            <a:rect l="l" t="t" r="r" b="b"/>
            <a:pathLst>
              <a:path w="6934200" h="19050">
                <a:moveTo>
                  <a:pt x="6934200" y="0"/>
                </a:moveTo>
                <a:lnTo>
                  <a:pt x="0" y="0"/>
                </a:lnTo>
                <a:lnTo>
                  <a:pt x="0" y="19050"/>
                </a:lnTo>
                <a:lnTo>
                  <a:pt x="6934200" y="1905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41600" y="862329"/>
            <a:ext cx="38588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u="none" spc="-5" dirty="0">
                <a:latin typeface="Verdana"/>
                <a:cs typeface="Verdana"/>
              </a:rPr>
              <a:t>Methyl</a:t>
            </a:r>
            <a:r>
              <a:rPr b="0" u="none" spc="-85" dirty="0">
                <a:latin typeface="Verdana"/>
                <a:cs typeface="Verdana"/>
              </a:rPr>
              <a:t> </a:t>
            </a:r>
            <a:r>
              <a:rPr b="0" u="none" spc="-5" dirty="0">
                <a:latin typeface="Verdana"/>
                <a:cs typeface="Verdana"/>
              </a:rPr>
              <a:t>parafynol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77190" y="1733550"/>
            <a:ext cx="8230234" cy="1908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marR="318135" indent="-342900">
              <a:lnSpc>
                <a:spcPct val="100000"/>
              </a:lnSpc>
              <a:spcBef>
                <a:spcPts val="100"/>
              </a:spcBef>
              <a:buClr>
                <a:srgbClr val="5E5E5E"/>
              </a:buClr>
              <a:buFont typeface="UnDotum"/>
              <a:buChar char=""/>
              <a:tabLst>
                <a:tab pos="380365" algn="l"/>
                <a:tab pos="381000" algn="l"/>
              </a:tabLst>
            </a:pPr>
            <a:r>
              <a:rPr sz="2800" spc="-10" dirty="0">
                <a:latin typeface="Times New Roman"/>
                <a:cs typeface="Times New Roman"/>
              </a:rPr>
              <a:t>Has </a:t>
            </a:r>
            <a:r>
              <a:rPr sz="2800" spc="-5" dirty="0">
                <a:latin typeface="Times New Roman"/>
                <a:cs typeface="Times New Roman"/>
              </a:rPr>
              <a:t>pronounced </a:t>
            </a:r>
            <a:r>
              <a:rPr sz="2800" dirty="0">
                <a:latin typeface="Times New Roman"/>
                <a:cs typeface="Times New Roman"/>
              </a:rPr>
              <a:t>hypnotic </a:t>
            </a:r>
            <a:r>
              <a:rPr sz="2800" spc="-10" dirty="0">
                <a:latin typeface="Times New Roman"/>
                <a:cs typeface="Times New Roman"/>
              </a:rPr>
              <a:t>effect </a:t>
            </a:r>
            <a:r>
              <a:rPr sz="2800" spc="-5" dirty="0">
                <a:latin typeface="Times New Roman"/>
                <a:cs typeface="Times New Roman"/>
              </a:rPr>
              <a:t>with wide margin </a:t>
            </a:r>
            <a:r>
              <a:rPr sz="2800" dirty="0">
                <a:latin typeface="Times New Roman"/>
                <a:cs typeface="Times New Roman"/>
              </a:rPr>
              <a:t>of  </a:t>
            </a:r>
            <a:r>
              <a:rPr sz="2800" spc="-10" dirty="0">
                <a:latin typeface="Times New Roman"/>
                <a:cs typeface="Times New Roman"/>
              </a:rPr>
              <a:t>safety</a:t>
            </a:r>
            <a:endParaRPr sz="2800">
              <a:latin typeface="Times New Roman"/>
              <a:cs typeface="Times New Roman"/>
            </a:endParaRPr>
          </a:p>
          <a:p>
            <a:pPr marL="381000" indent="-342900">
              <a:lnSpc>
                <a:spcPct val="100000"/>
              </a:lnSpc>
              <a:spcBef>
                <a:spcPts val="690"/>
              </a:spcBef>
              <a:buClr>
                <a:srgbClr val="5E5E5E"/>
              </a:buClr>
              <a:buFont typeface="UnDotum"/>
              <a:buChar char=""/>
              <a:tabLst>
                <a:tab pos="380365" algn="l"/>
                <a:tab pos="381000" algn="l"/>
              </a:tabLst>
            </a:pPr>
            <a:r>
              <a:rPr sz="2800" spc="-5" dirty="0">
                <a:latin typeface="Times New Roman"/>
                <a:cs typeface="Times New Roman"/>
              </a:rPr>
              <a:t>Active orally and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parenterally</a:t>
            </a:r>
            <a:endParaRPr sz="2800">
              <a:latin typeface="Times New Roman"/>
              <a:cs typeface="Times New Roman"/>
            </a:endParaRPr>
          </a:p>
          <a:p>
            <a:pPr marL="381000" indent="-342900">
              <a:lnSpc>
                <a:spcPct val="100000"/>
              </a:lnSpc>
              <a:spcBef>
                <a:spcPts val="700"/>
              </a:spcBef>
              <a:buClr>
                <a:srgbClr val="5E5E5E"/>
              </a:buClr>
              <a:buFont typeface="UnDotum"/>
              <a:buChar char=""/>
              <a:tabLst>
                <a:tab pos="380365" algn="l"/>
                <a:tab pos="381000" algn="l"/>
              </a:tabLst>
            </a:pPr>
            <a:r>
              <a:rPr sz="2800" spc="-5" dirty="0">
                <a:latin typeface="Times New Roman"/>
                <a:cs typeface="Times New Roman"/>
              </a:rPr>
              <a:t>Short </a:t>
            </a:r>
            <a:r>
              <a:rPr sz="2800" dirty="0">
                <a:latin typeface="Times New Roman"/>
                <a:cs typeface="Times New Roman"/>
              </a:rPr>
              <a:t>duration of </a:t>
            </a:r>
            <a:r>
              <a:rPr sz="2800" spc="-5" dirty="0">
                <a:latin typeface="Times New Roman"/>
                <a:cs typeface="Times New Roman"/>
              </a:rPr>
              <a:t>action </a:t>
            </a:r>
            <a:r>
              <a:rPr sz="2800" dirty="0">
                <a:latin typeface="Times New Roman"/>
                <a:cs typeface="Times New Roman"/>
              </a:rPr>
              <a:t>due to oxidation of triple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bond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51459" y="3793490"/>
            <a:ext cx="8642350" cy="27355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590" y="170307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00"/>
              </a:spcBef>
              <a:tabLst>
                <a:tab pos="1721485" algn="l"/>
                <a:tab pos="6964045" algn="l"/>
              </a:tabLst>
            </a:pPr>
            <a:r>
              <a:rPr b="0" dirty="0">
                <a:latin typeface="Times New Roman"/>
                <a:cs typeface="Times New Roman"/>
              </a:rPr>
              <a:t> 	</a:t>
            </a:r>
            <a:r>
              <a:rPr spc="-5" dirty="0"/>
              <a:t>Ethchlorvynol	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2590" y="2433320"/>
            <a:ext cx="166370" cy="90931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2590" y="375920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5490" y="1733550"/>
            <a:ext cx="8028305" cy="3178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sedative </a:t>
            </a:r>
            <a:r>
              <a:rPr sz="2400" dirty="0">
                <a:latin typeface="Times New Roman"/>
                <a:cs typeface="Times New Roman"/>
              </a:rPr>
              <a:t>and hypnotic </a:t>
            </a:r>
            <a:r>
              <a:rPr sz="2400" spc="-5" dirty="0">
                <a:latin typeface="Times New Roman"/>
                <a:cs typeface="Times New Roman"/>
              </a:rPr>
              <a:t>agent </a:t>
            </a:r>
            <a:r>
              <a:rPr sz="2400" dirty="0">
                <a:latin typeface="Times New Roman"/>
                <a:cs typeface="Times New Roman"/>
              </a:rPr>
              <a:t>developed by </a:t>
            </a:r>
            <a:r>
              <a:rPr sz="2400" spc="-5" dirty="0">
                <a:latin typeface="Times New Roman"/>
                <a:cs typeface="Times New Roman"/>
              </a:rPr>
              <a:t>Pfizer </a:t>
            </a:r>
            <a:r>
              <a:rPr sz="2400" dirty="0">
                <a:latin typeface="Times New Roman"/>
                <a:cs typeface="Times New Roman"/>
              </a:rPr>
              <a:t>in the 1950. It  </a:t>
            </a:r>
            <a:r>
              <a:rPr sz="2400" spc="-5" dirty="0">
                <a:latin typeface="Times New Roman"/>
                <a:cs typeface="Times New Roman"/>
              </a:rPr>
              <a:t>was </a:t>
            </a:r>
            <a:r>
              <a:rPr sz="2400" dirty="0">
                <a:latin typeface="Times New Roman"/>
                <a:cs typeface="Times New Roman"/>
              </a:rPr>
              <a:t>used to treat </a:t>
            </a:r>
            <a:r>
              <a:rPr sz="2400" spc="-5" dirty="0">
                <a:latin typeface="Times New Roman"/>
                <a:cs typeface="Times New Roman"/>
              </a:rPr>
              <a:t>insomnia, </a:t>
            </a:r>
            <a:r>
              <a:rPr sz="2400" dirty="0">
                <a:latin typeface="Times New Roman"/>
                <a:cs typeface="Times New Roman"/>
              </a:rPr>
              <a:t>but had largely </a:t>
            </a:r>
            <a:r>
              <a:rPr sz="2400" spc="-5" dirty="0">
                <a:latin typeface="Times New Roman"/>
                <a:cs typeface="Times New Roman"/>
              </a:rPr>
              <a:t>been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superseded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Times New Roman"/>
                <a:cs typeface="Times New Roman"/>
              </a:rPr>
              <a:t>Still </a:t>
            </a:r>
            <a:r>
              <a:rPr sz="2400" spc="-5" dirty="0">
                <a:latin typeface="Times New Roman"/>
                <a:cs typeface="Times New Roman"/>
              </a:rPr>
              <a:t>offered where </a:t>
            </a:r>
            <a:r>
              <a:rPr sz="2400" dirty="0">
                <a:latin typeface="Times New Roman"/>
                <a:cs typeface="Times New Roman"/>
              </a:rPr>
              <a:t>an intolerance or allergy </a:t>
            </a:r>
            <a:r>
              <a:rPr sz="2400" spc="5" dirty="0">
                <a:latin typeface="Times New Roman"/>
                <a:cs typeface="Times New Roman"/>
              </a:rPr>
              <a:t>to </a:t>
            </a:r>
            <a:r>
              <a:rPr sz="2400" dirty="0">
                <a:latin typeface="Times New Roman"/>
                <a:cs typeface="Times New Roman"/>
              </a:rPr>
              <a:t>other drugs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exist</a:t>
            </a:r>
            <a:endParaRPr sz="2400">
              <a:latin typeface="Times New Roman"/>
              <a:cs typeface="Times New Roman"/>
            </a:endParaRPr>
          </a:p>
          <a:p>
            <a:pPr marL="12700" marR="40132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Times New Roman"/>
                <a:cs typeface="Times New Roman"/>
              </a:rPr>
              <a:t>Along with </a:t>
            </a:r>
            <a:r>
              <a:rPr sz="2400" dirty="0">
                <a:latin typeface="Times New Roman"/>
                <a:cs typeface="Times New Roman"/>
              </a:rPr>
              <a:t>expected </a:t>
            </a:r>
            <a:r>
              <a:rPr sz="2400" spc="-5" dirty="0">
                <a:latin typeface="Times New Roman"/>
                <a:cs typeface="Times New Roman"/>
              </a:rPr>
              <a:t>sedative effects, </a:t>
            </a:r>
            <a:r>
              <a:rPr sz="2400" dirty="0">
                <a:latin typeface="Times New Roman"/>
                <a:cs typeface="Times New Roman"/>
              </a:rPr>
              <a:t>ethchlorvynol can </a:t>
            </a:r>
            <a:r>
              <a:rPr sz="2400" spc="-5" dirty="0">
                <a:latin typeface="Times New Roman"/>
                <a:cs typeface="Times New Roman"/>
              </a:rPr>
              <a:t>cause  </a:t>
            </a:r>
            <a:r>
              <a:rPr sz="2400" dirty="0">
                <a:latin typeface="Times New Roman"/>
                <a:cs typeface="Times New Roman"/>
              </a:rPr>
              <a:t>skin </a:t>
            </a:r>
            <a:r>
              <a:rPr sz="2400" spc="-5" dirty="0">
                <a:latin typeface="Times New Roman"/>
                <a:cs typeface="Times New Roman"/>
              </a:rPr>
              <a:t>rashes, faintness, restlessness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euphoria.</a:t>
            </a:r>
            <a:endParaRPr sz="2400">
              <a:latin typeface="Times New Roman"/>
              <a:cs typeface="Times New Roman"/>
            </a:endParaRPr>
          </a:p>
          <a:p>
            <a:pPr marL="12700" marR="64769">
              <a:lnSpc>
                <a:spcPct val="100000"/>
              </a:lnSpc>
              <a:spcBef>
                <a:spcPts val="590"/>
              </a:spcBef>
            </a:pPr>
            <a:r>
              <a:rPr sz="2400" spc="-5" dirty="0">
                <a:latin typeface="Times New Roman"/>
                <a:cs typeface="Times New Roman"/>
              </a:rPr>
              <a:t>An </a:t>
            </a:r>
            <a:r>
              <a:rPr sz="2400" dirty="0">
                <a:latin typeface="Times New Roman"/>
                <a:cs typeface="Times New Roman"/>
              </a:rPr>
              <a:t>overdose </a:t>
            </a:r>
            <a:r>
              <a:rPr sz="2400" spc="5" dirty="0">
                <a:latin typeface="Times New Roman"/>
                <a:cs typeface="Times New Roman"/>
              </a:rPr>
              <a:t>is </a:t>
            </a:r>
            <a:r>
              <a:rPr sz="2400" spc="-5" dirty="0">
                <a:latin typeface="Times New Roman"/>
                <a:cs typeface="Times New Roman"/>
              </a:rPr>
              <a:t>marked </a:t>
            </a:r>
            <a:r>
              <a:rPr sz="2400" dirty="0">
                <a:latin typeface="Times New Roman"/>
                <a:cs typeface="Times New Roman"/>
              </a:rPr>
              <a:t>by </a:t>
            </a:r>
            <a:r>
              <a:rPr sz="2400" spc="-5" dirty="0">
                <a:latin typeface="Times New Roman"/>
                <a:cs typeface="Times New Roman"/>
              </a:rPr>
              <a:t>confusion, fever, </a:t>
            </a:r>
            <a:r>
              <a:rPr sz="2400" dirty="0">
                <a:latin typeface="Times New Roman"/>
                <a:cs typeface="Times New Roman"/>
              </a:rPr>
              <a:t>peripheral </a:t>
            </a:r>
            <a:r>
              <a:rPr sz="2400" spc="-5" dirty="0">
                <a:latin typeface="Times New Roman"/>
                <a:cs typeface="Times New Roman"/>
              </a:rPr>
              <a:t>numbness 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weakness, </a:t>
            </a:r>
            <a:r>
              <a:rPr sz="2400" dirty="0">
                <a:latin typeface="Times New Roman"/>
                <a:cs typeface="Times New Roman"/>
              </a:rPr>
              <a:t>reduced coordination </a:t>
            </a:r>
            <a:r>
              <a:rPr sz="2400" spc="-5" dirty="0">
                <a:latin typeface="Times New Roman"/>
                <a:cs typeface="Times New Roman"/>
              </a:rPr>
              <a:t>and muscle </a:t>
            </a:r>
            <a:r>
              <a:rPr sz="2400" dirty="0">
                <a:latin typeface="Times New Roman"/>
                <a:cs typeface="Times New Roman"/>
              </a:rPr>
              <a:t>control, slurred  </a:t>
            </a:r>
            <a:r>
              <a:rPr sz="2400" spc="-5" dirty="0">
                <a:latin typeface="Times New Roman"/>
                <a:cs typeface="Times New Roman"/>
              </a:rPr>
              <a:t>speech, </a:t>
            </a:r>
            <a:r>
              <a:rPr sz="2400" dirty="0">
                <a:latin typeface="Times New Roman"/>
                <a:cs typeface="Times New Roman"/>
              </a:rPr>
              <a:t>and reduced heartbeat.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00"/>
              </a:spcBef>
              <a:tabLst>
                <a:tab pos="2343785" algn="l"/>
                <a:tab pos="6964045" algn="l"/>
              </a:tabLst>
            </a:pPr>
            <a:r>
              <a:rPr dirty="0">
                <a:latin typeface="Times New Roman"/>
                <a:cs typeface="Times New Roman"/>
              </a:rPr>
              <a:t> 	</a:t>
            </a:r>
            <a:r>
              <a:rPr spc="-5" dirty="0"/>
              <a:t>Synthesis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5109" y="1877059"/>
            <a:ext cx="786320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7665" marR="17780" indent="-342900">
              <a:lnSpc>
                <a:spcPct val="100000"/>
              </a:lnSpc>
              <a:spcBef>
                <a:spcPts val="100"/>
              </a:spcBef>
              <a:tabLst>
                <a:tab pos="367665" algn="l"/>
              </a:tabLst>
            </a:pPr>
            <a:r>
              <a:rPr sz="4200" spc="-2265" baseline="5952" dirty="0">
                <a:solidFill>
                  <a:srgbClr val="5E5E5E"/>
                </a:solidFill>
                <a:latin typeface="UnDotum"/>
                <a:cs typeface="UnDotum"/>
              </a:rPr>
              <a:t>	</a:t>
            </a:r>
            <a:r>
              <a:rPr sz="2800" spc="-5" dirty="0">
                <a:latin typeface="Times New Roman"/>
                <a:cs typeface="Times New Roman"/>
              </a:rPr>
              <a:t>By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reaction </a:t>
            </a:r>
            <a:r>
              <a:rPr sz="2800" dirty="0">
                <a:latin typeface="Times New Roman"/>
                <a:cs typeface="Times New Roman"/>
              </a:rPr>
              <a:t>of lithium </a:t>
            </a:r>
            <a:r>
              <a:rPr sz="2800" spc="-5" dirty="0">
                <a:latin typeface="Times New Roman"/>
                <a:cs typeface="Times New Roman"/>
              </a:rPr>
              <a:t>acetylide with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1-chloro-1-  </a:t>
            </a:r>
            <a:r>
              <a:rPr sz="2800" spc="-5" dirty="0">
                <a:latin typeface="Times New Roman"/>
                <a:cs typeface="Times New Roman"/>
              </a:rPr>
              <a:t>penten-3-one </a:t>
            </a:r>
            <a:r>
              <a:rPr sz="2800" dirty="0">
                <a:latin typeface="Times New Roman"/>
                <a:cs typeface="Times New Roman"/>
              </a:rPr>
              <a:t>in liquid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ammonia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26769" y="3284220"/>
            <a:ext cx="7632700" cy="25222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0200" y="170307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00"/>
              </a:spcBef>
              <a:tabLst>
                <a:tab pos="2021205" algn="l"/>
                <a:tab pos="6964045" algn="l"/>
              </a:tabLst>
            </a:pPr>
            <a:r>
              <a:rPr b="0" dirty="0">
                <a:latin typeface="Times New Roman"/>
                <a:cs typeface="Times New Roman"/>
              </a:rPr>
              <a:t> 	</a:t>
            </a:r>
            <a:r>
              <a:rPr spc="-5" dirty="0"/>
              <a:t>Ethinamate	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30200" y="324104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0995" marR="485140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is </a:t>
            </a:r>
            <a:r>
              <a:rPr dirty="0"/>
              <a:t>a short-acting </a:t>
            </a:r>
            <a:r>
              <a:rPr spc="-5" dirty="0"/>
              <a:t>carbamate-derivative </a:t>
            </a:r>
            <a:r>
              <a:rPr dirty="0"/>
              <a:t>sedative-hypnotic  </a:t>
            </a:r>
            <a:r>
              <a:rPr spc="-5" dirty="0"/>
              <a:t>medication </a:t>
            </a:r>
            <a:r>
              <a:rPr dirty="0"/>
              <a:t>used to treat </a:t>
            </a:r>
            <a:r>
              <a:rPr spc="-5" dirty="0"/>
              <a:t>insomnia. Regular use </a:t>
            </a:r>
            <a:r>
              <a:rPr dirty="0"/>
              <a:t>leads </a:t>
            </a:r>
            <a:r>
              <a:rPr spc="5" dirty="0"/>
              <a:t>to </a:t>
            </a:r>
            <a:r>
              <a:rPr dirty="0"/>
              <a:t>drug  tolerance, and it is </a:t>
            </a:r>
            <a:r>
              <a:rPr spc="-5" dirty="0"/>
              <a:t>usually </a:t>
            </a:r>
            <a:r>
              <a:rPr dirty="0"/>
              <a:t>not </a:t>
            </a:r>
            <a:r>
              <a:rPr spc="-5" dirty="0"/>
              <a:t>effective for more than </a:t>
            </a:r>
            <a:r>
              <a:rPr dirty="0"/>
              <a:t>7 days.  Prolonged use </a:t>
            </a:r>
            <a:r>
              <a:rPr spc="-5" dirty="0"/>
              <a:t>can </a:t>
            </a:r>
            <a:r>
              <a:rPr dirty="0"/>
              <a:t>lead to</a:t>
            </a:r>
            <a:r>
              <a:rPr spc="-5" dirty="0"/>
              <a:t> </a:t>
            </a:r>
            <a:r>
              <a:rPr dirty="0"/>
              <a:t>dependency.</a:t>
            </a:r>
          </a:p>
          <a:p>
            <a:pPr marL="340995" marR="5080">
              <a:lnSpc>
                <a:spcPct val="100000"/>
              </a:lnSpc>
              <a:spcBef>
                <a:spcPts val="600"/>
              </a:spcBef>
            </a:pPr>
            <a:r>
              <a:rPr dirty="0"/>
              <a:t>Synthesized by </a:t>
            </a:r>
            <a:r>
              <a:rPr spc="-5" dirty="0"/>
              <a:t>combining </a:t>
            </a:r>
            <a:r>
              <a:rPr dirty="0"/>
              <a:t>acetylene </a:t>
            </a:r>
            <a:r>
              <a:rPr spc="-5" dirty="0"/>
              <a:t>with </a:t>
            </a:r>
            <a:r>
              <a:rPr dirty="0"/>
              <a:t>cyclohexanone and the  </a:t>
            </a:r>
            <a:r>
              <a:rPr spc="-5" dirty="0"/>
              <a:t>transformation </a:t>
            </a:r>
            <a:r>
              <a:rPr dirty="0"/>
              <a:t>of the resulting carbinol into </a:t>
            </a:r>
            <a:r>
              <a:rPr spc="-5" dirty="0"/>
              <a:t>carbamate </a:t>
            </a:r>
            <a:r>
              <a:rPr dirty="0"/>
              <a:t>by the  </a:t>
            </a:r>
            <a:r>
              <a:rPr spc="-5" dirty="0"/>
              <a:t>subsequent </a:t>
            </a:r>
            <a:r>
              <a:rPr dirty="0"/>
              <a:t>reaction </a:t>
            </a:r>
            <a:r>
              <a:rPr spc="-5" dirty="0"/>
              <a:t>with phosgene, </a:t>
            </a:r>
            <a:r>
              <a:rPr dirty="0"/>
              <a:t>and later </a:t>
            </a:r>
            <a:r>
              <a:rPr spc="-5" dirty="0"/>
              <a:t>with</a:t>
            </a:r>
            <a:r>
              <a:rPr spc="20" dirty="0"/>
              <a:t> </a:t>
            </a:r>
            <a:r>
              <a:rPr spc="-5" dirty="0"/>
              <a:t>ammonia.</a:t>
            </a:r>
          </a:p>
        </p:txBody>
      </p:sp>
      <p:sp>
        <p:nvSpPr>
          <p:cNvPr id="6" name="object 6"/>
          <p:cNvSpPr/>
          <p:nvPr/>
        </p:nvSpPr>
        <p:spPr>
          <a:xfrm>
            <a:off x="1030030" y="4569520"/>
            <a:ext cx="6939159" cy="18248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3789" y="1609089"/>
            <a:ext cx="6934200" cy="19050"/>
          </a:xfrm>
          <a:custGeom>
            <a:avLst/>
            <a:gdLst/>
            <a:ahLst/>
            <a:cxnLst/>
            <a:rect l="l" t="t" r="r" b="b"/>
            <a:pathLst>
              <a:path w="6934200" h="19050">
                <a:moveTo>
                  <a:pt x="6934200" y="0"/>
                </a:moveTo>
                <a:lnTo>
                  <a:pt x="0" y="0"/>
                </a:lnTo>
                <a:lnTo>
                  <a:pt x="0" y="19050"/>
                </a:lnTo>
                <a:lnTo>
                  <a:pt x="6934200" y="1905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50669" y="1008379"/>
            <a:ext cx="60382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-5" dirty="0"/>
              <a:t>Glutarimide</a:t>
            </a:r>
            <a:r>
              <a:rPr u="none" spc="-75" dirty="0"/>
              <a:t> </a:t>
            </a:r>
            <a:r>
              <a:rPr u="none" spc="-5" dirty="0"/>
              <a:t>derivatives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73709" y="1630679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6610" y="1661159"/>
            <a:ext cx="7795259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Glutarimide </a:t>
            </a:r>
            <a:r>
              <a:rPr sz="2400" dirty="0">
                <a:latin typeface="Times New Roman"/>
                <a:cs typeface="Times New Roman"/>
              </a:rPr>
              <a:t>is a </a:t>
            </a:r>
            <a:r>
              <a:rPr sz="2400" spc="-5" dirty="0">
                <a:latin typeface="Times New Roman"/>
                <a:cs typeface="Times New Roman"/>
              </a:rPr>
              <a:t>chemical compound featuring </a:t>
            </a:r>
            <a:r>
              <a:rPr sz="2400" dirty="0">
                <a:latin typeface="Times New Roman"/>
                <a:cs typeface="Times New Roman"/>
              </a:rPr>
              <a:t>a piperidine ring  </a:t>
            </a:r>
            <a:r>
              <a:rPr sz="2400" spc="-5" dirty="0">
                <a:latin typeface="Times New Roman"/>
                <a:cs typeface="Times New Roman"/>
              </a:rPr>
              <a:t>with two </a:t>
            </a:r>
            <a:r>
              <a:rPr sz="2400" dirty="0">
                <a:latin typeface="Times New Roman"/>
                <a:cs typeface="Times New Roman"/>
              </a:rPr>
              <a:t>ketones attached next to 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nitrogen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3709" y="2481579"/>
            <a:ext cx="18999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Glutethimide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3709" y="295402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3709" y="3684270"/>
            <a:ext cx="166370" cy="13512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6610" y="2984500"/>
            <a:ext cx="7947659" cy="2081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Structurally similar </a:t>
            </a:r>
            <a:r>
              <a:rPr sz="2400" dirty="0">
                <a:latin typeface="Times New Roman"/>
                <a:cs typeface="Times New Roman"/>
              </a:rPr>
              <a:t>to phenobarbital and </a:t>
            </a:r>
            <a:r>
              <a:rPr sz="2400" spc="-5" dirty="0">
                <a:latin typeface="Times New Roman"/>
                <a:cs typeface="Times New Roman"/>
              </a:rPr>
              <a:t>produce </a:t>
            </a:r>
            <a:r>
              <a:rPr sz="2400" dirty="0">
                <a:latin typeface="Times New Roman"/>
                <a:cs typeface="Times New Roman"/>
              </a:rPr>
              <a:t>hypnotic </a:t>
            </a:r>
            <a:r>
              <a:rPr sz="2400" spc="-5" dirty="0">
                <a:latin typeface="Times New Roman"/>
                <a:cs typeface="Times New Roman"/>
              </a:rPr>
              <a:t>effect  similar </a:t>
            </a:r>
            <a:r>
              <a:rPr sz="2400" dirty="0">
                <a:latin typeface="Times New Roman"/>
                <a:cs typeface="Times New Roman"/>
              </a:rPr>
              <a:t>to barbiturates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Times New Roman"/>
                <a:cs typeface="Times New Roman"/>
              </a:rPr>
              <a:t>Has short </a:t>
            </a:r>
            <a:r>
              <a:rPr sz="2400" dirty="0">
                <a:latin typeface="Times New Roman"/>
                <a:cs typeface="Times New Roman"/>
              </a:rPr>
              <a:t>duration of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action</a:t>
            </a:r>
            <a:endParaRPr sz="2400">
              <a:latin typeface="Times New Roman"/>
              <a:cs typeface="Times New Roman"/>
            </a:endParaRPr>
          </a:p>
          <a:p>
            <a:pPr marL="12700" marR="1567180">
              <a:lnSpc>
                <a:spcPct val="120500"/>
              </a:lnSpc>
              <a:spcBef>
                <a:spcPts val="10"/>
              </a:spcBef>
            </a:pPr>
            <a:r>
              <a:rPr sz="2400" spc="-5" dirty="0">
                <a:latin typeface="Times New Roman"/>
                <a:cs typeface="Times New Roman"/>
              </a:rPr>
              <a:t>Side effects </a:t>
            </a:r>
            <a:r>
              <a:rPr sz="2400" dirty="0">
                <a:latin typeface="Times New Roman"/>
                <a:cs typeface="Times New Roman"/>
              </a:rPr>
              <a:t>include skin </a:t>
            </a:r>
            <a:r>
              <a:rPr sz="2400" spc="-5" dirty="0">
                <a:latin typeface="Times New Roman"/>
                <a:cs typeface="Times New Roman"/>
              </a:rPr>
              <a:t>rash, nausea </a:t>
            </a:r>
            <a:r>
              <a:rPr sz="2400" dirty="0">
                <a:latin typeface="Times New Roman"/>
                <a:cs typeface="Times New Roman"/>
              </a:rPr>
              <a:t>and addiction.  </a:t>
            </a:r>
            <a:r>
              <a:rPr sz="2400" spc="-5" dirty="0">
                <a:latin typeface="Times New Roman"/>
                <a:cs typeface="Times New Roman"/>
              </a:rPr>
              <a:t>Administered </a:t>
            </a:r>
            <a:r>
              <a:rPr sz="2400" dirty="0">
                <a:latin typeface="Times New Roman"/>
                <a:cs typeface="Times New Roman"/>
              </a:rPr>
              <a:t>orally-500mg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619250" y="5085079"/>
            <a:ext cx="2160270" cy="16205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003800" y="4724400"/>
            <a:ext cx="2736850" cy="18986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3789" y="1609089"/>
            <a:ext cx="6934200" cy="19050"/>
          </a:xfrm>
          <a:custGeom>
            <a:avLst/>
            <a:gdLst/>
            <a:ahLst/>
            <a:cxnLst/>
            <a:rect l="l" t="t" r="r" b="b"/>
            <a:pathLst>
              <a:path w="6934200" h="19050">
                <a:moveTo>
                  <a:pt x="6934200" y="0"/>
                </a:moveTo>
                <a:lnTo>
                  <a:pt x="0" y="0"/>
                </a:lnTo>
                <a:lnTo>
                  <a:pt x="0" y="19050"/>
                </a:lnTo>
                <a:lnTo>
                  <a:pt x="6934200" y="1905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78230" y="974090"/>
            <a:ext cx="16541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u="none" spc="-10" dirty="0">
                <a:latin typeface="Verdana"/>
                <a:cs typeface="Verdana"/>
              </a:rPr>
              <a:t>History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02590" y="171704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5E5E5E"/>
                </a:solidFill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2590" y="239014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5E5E5E"/>
                </a:solidFill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590" y="306324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5E5E5E"/>
                </a:solidFill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2590" y="417830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5E5E5E"/>
                </a:solidFill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2590" y="491490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5E5E5E"/>
                </a:solidFill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2630" y="1733550"/>
            <a:ext cx="7808595" cy="19877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" marR="126364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imes New Roman"/>
                <a:cs typeface="Times New Roman"/>
              </a:rPr>
              <a:t>Barbituric acid </a:t>
            </a:r>
            <a:r>
              <a:rPr sz="2000" dirty="0">
                <a:latin typeface="Times New Roman"/>
                <a:cs typeface="Times New Roman"/>
              </a:rPr>
              <a:t>was </a:t>
            </a:r>
            <a:r>
              <a:rPr sz="2000" spc="-5" dirty="0">
                <a:latin typeface="Times New Roman"/>
                <a:cs typeface="Times New Roman"/>
              </a:rPr>
              <a:t>first </a:t>
            </a:r>
            <a:r>
              <a:rPr sz="2000" dirty="0">
                <a:latin typeface="Times New Roman"/>
                <a:cs typeface="Times New Roman"/>
              </a:rPr>
              <a:t>preraed </a:t>
            </a:r>
            <a:r>
              <a:rPr sz="2000" spc="-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1864 by a </a:t>
            </a:r>
            <a:r>
              <a:rPr sz="2000" spc="-5" dirty="0">
                <a:latin typeface="Times New Roman"/>
                <a:cs typeface="Times New Roman"/>
              </a:rPr>
              <a:t>German scientist </a:t>
            </a:r>
            <a:r>
              <a:rPr sz="2000" dirty="0">
                <a:latin typeface="Times New Roman"/>
                <a:cs typeface="Times New Roman"/>
              </a:rPr>
              <a:t>- Adolf von  </a:t>
            </a:r>
            <a:r>
              <a:rPr sz="2000" spc="-5" dirty="0">
                <a:latin typeface="Times New Roman"/>
                <a:cs typeface="Times New Roman"/>
              </a:rPr>
              <a:t>Baeyer </a:t>
            </a:r>
            <a:r>
              <a:rPr sz="2000" dirty="0">
                <a:latin typeface="Times New Roman"/>
                <a:cs typeface="Times New Roman"/>
              </a:rPr>
              <a:t>- by </a:t>
            </a:r>
            <a:r>
              <a:rPr sz="2000" spc="-5" dirty="0">
                <a:latin typeface="Times New Roman"/>
                <a:cs typeface="Times New Roman"/>
              </a:rPr>
              <a:t>combining </a:t>
            </a:r>
            <a:r>
              <a:rPr sz="2000" dirty="0">
                <a:latin typeface="Times New Roman"/>
                <a:cs typeface="Times New Roman"/>
              </a:rPr>
              <a:t>urea from </a:t>
            </a:r>
            <a:r>
              <a:rPr sz="2000" spc="-5" dirty="0">
                <a:latin typeface="Times New Roman"/>
                <a:cs typeface="Times New Roman"/>
              </a:rPr>
              <a:t>animals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malonic acid </a:t>
            </a:r>
            <a:r>
              <a:rPr sz="2000" dirty="0">
                <a:latin typeface="Times New Roman"/>
                <a:cs typeface="Times New Roman"/>
              </a:rPr>
              <a:t>from </a:t>
            </a:r>
            <a:r>
              <a:rPr sz="2000" spc="-5" dirty="0">
                <a:latin typeface="Times New Roman"/>
                <a:cs typeface="Times New Roman"/>
              </a:rPr>
              <a:t>apples</a:t>
            </a:r>
            <a:endParaRPr sz="2000" dirty="0">
              <a:latin typeface="Times New Roman"/>
              <a:cs typeface="Times New Roman"/>
            </a:endParaRPr>
          </a:p>
          <a:p>
            <a:pPr marL="35560" marR="508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imes New Roman"/>
                <a:cs typeface="Times New Roman"/>
              </a:rPr>
              <a:t>Its first derivative utilized </a:t>
            </a:r>
            <a:r>
              <a:rPr sz="2000" dirty="0">
                <a:latin typeface="Times New Roman"/>
                <a:cs typeface="Times New Roman"/>
              </a:rPr>
              <a:t>as a </a:t>
            </a:r>
            <a:r>
              <a:rPr sz="2000" spc="-5" dirty="0">
                <a:latin typeface="Times New Roman"/>
                <a:cs typeface="Times New Roman"/>
              </a:rPr>
              <a:t>medicine </a:t>
            </a:r>
            <a:r>
              <a:rPr sz="2000" dirty="0">
                <a:latin typeface="Times New Roman"/>
                <a:cs typeface="Times New Roman"/>
              </a:rPr>
              <a:t>was used to put dogs </a:t>
            </a:r>
            <a:r>
              <a:rPr sz="2000" spc="-5" dirty="0">
                <a:latin typeface="Times New Roman"/>
                <a:cs typeface="Times New Roman"/>
              </a:rPr>
              <a:t>to sleep, latter  Bayer </a:t>
            </a:r>
            <a:r>
              <a:rPr sz="2000" dirty="0">
                <a:latin typeface="Times New Roman"/>
                <a:cs typeface="Times New Roman"/>
              </a:rPr>
              <a:t>produced Veronal </a:t>
            </a:r>
            <a:r>
              <a:rPr sz="2000" spc="-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1903 to be used </a:t>
            </a:r>
            <a:r>
              <a:rPr sz="2000" spc="-5" dirty="0">
                <a:latin typeface="Times New Roman"/>
                <a:cs typeface="Times New Roman"/>
              </a:rPr>
              <a:t>as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sleeping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aid</a:t>
            </a:r>
            <a:endParaRPr sz="2000" dirty="0">
              <a:latin typeface="Times New Roman"/>
              <a:cs typeface="Times New Roman"/>
            </a:endParaRPr>
          </a:p>
          <a:p>
            <a:pPr marL="35560" marR="259715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Times New Roman"/>
                <a:cs typeface="Times New Roman"/>
              </a:rPr>
              <a:t>Soon after, phenobarbital and </a:t>
            </a:r>
            <a:r>
              <a:rPr sz="2000" spc="-10" dirty="0">
                <a:latin typeface="Times New Roman"/>
                <a:cs typeface="Times New Roman"/>
              </a:rPr>
              <a:t>many </a:t>
            </a:r>
            <a:r>
              <a:rPr sz="2000" spc="-5" dirty="0">
                <a:latin typeface="Times New Roman"/>
                <a:cs typeface="Times New Roman"/>
              </a:rPr>
              <a:t>other barbituric acid derivatives </a:t>
            </a:r>
            <a:r>
              <a:rPr sz="2000" dirty="0">
                <a:latin typeface="Times New Roman"/>
                <a:cs typeface="Times New Roman"/>
              </a:rPr>
              <a:t>were  </a:t>
            </a:r>
            <a:r>
              <a:rPr sz="2000" spc="-5" dirty="0">
                <a:latin typeface="Times New Roman"/>
                <a:cs typeface="Times New Roman"/>
              </a:rPr>
              <a:t>discovered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 smtClean="0">
                <a:latin typeface="Times New Roman"/>
                <a:cs typeface="Times New Roman"/>
              </a:rPr>
              <a:t>marketed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427220" y="0"/>
            <a:ext cx="4498339" cy="1714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blind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3789" y="1609089"/>
            <a:ext cx="6934200" cy="19050"/>
          </a:xfrm>
          <a:custGeom>
            <a:avLst/>
            <a:gdLst/>
            <a:ahLst/>
            <a:cxnLst/>
            <a:rect l="l" t="t" r="r" b="b"/>
            <a:pathLst>
              <a:path w="6934200" h="19050">
                <a:moveTo>
                  <a:pt x="6934200" y="0"/>
                </a:moveTo>
                <a:lnTo>
                  <a:pt x="0" y="0"/>
                </a:lnTo>
                <a:lnTo>
                  <a:pt x="0" y="19050"/>
                </a:lnTo>
                <a:lnTo>
                  <a:pt x="6934200" y="1905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78230" y="1109979"/>
            <a:ext cx="10725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u="none" dirty="0">
                <a:latin typeface="Verdana"/>
                <a:cs typeface="Verdana"/>
              </a:rPr>
              <a:t>Ty</a:t>
            </a:r>
            <a:r>
              <a:rPr sz="2800" b="0" u="none" spc="-10" dirty="0">
                <a:latin typeface="Verdana"/>
                <a:cs typeface="Verdana"/>
              </a:rPr>
              <a:t>pe</a:t>
            </a:r>
            <a:r>
              <a:rPr sz="2800" b="0" u="none" dirty="0">
                <a:latin typeface="Verdana"/>
                <a:cs typeface="Verdana"/>
              </a:rPr>
              <a:t>s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70629" y="3266440"/>
            <a:ext cx="114363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Barbituric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Acid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733800" y="2057400"/>
            <a:ext cx="1295400" cy="11709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33800" y="4572000"/>
            <a:ext cx="1219200" cy="137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62000" y="4572000"/>
            <a:ext cx="1981200" cy="14033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5175250" y="3422650"/>
            <a:ext cx="2576830" cy="2510790"/>
            <a:chOff x="5175250" y="3422650"/>
            <a:chExt cx="2576830" cy="2510790"/>
          </a:xfrm>
        </p:grpSpPr>
        <p:sp>
          <p:nvSpPr>
            <p:cNvPr id="9" name="object 9"/>
            <p:cNvSpPr/>
            <p:nvPr/>
          </p:nvSpPr>
          <p:spPr>
            <a:xfrm>
              <a:off x="6400800" y="4494530"/>
              <a:ext cx="1351279" cy="143891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181600" y="3429000"/>
              <a:ext cx="1560830" cy="1040130"/>
            </a:xfrm>
            <a:custGeom>
              <a:avLst/>
              <a:gdLst/>
              <a:ahLst/>
              <a:cxnLst/>
              <a:rect l="l" t="t" r="r" b="b"/>
              <a:pathLst>
                <a:path w="1560829" h="1040129">
                  <a:moveTo>
                    <a:pt x="0" y="0"/>
                  </a:moveTo>
                  <a:lnTo>
                    <a:pt x="1560829" y="1040130"/>
                  </a:lnTo>
                </a:path>
              </a:pathLst>
            </a:custGeom>
            <a:ln w="12700">
              <a:solidFill>
                <a:srgbClr val="3366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725919" y="4446269"/>
              <a:ext cx="55880" cy="49530"/>
            </a:xfrm>
            <a:custGeom>
              <a:avLst/>
              <a:gdLst/>
              <a:ahLst/>
              <a:cxnLst/>
              <a:rect l="l" t="t" r="r" b="b"/>
              <a:pathLst>
                <a:path w="55879" h="49529">
                  <a:moveTo>
                    <a:pt x="27939" y="0"/>
                  </a:moveTo>
                  <a:lnTo>
                    <a:pt x="0" y="43179"/>
                  </a:lnTo>
                  <a:lnTo>
                    <a:pt x="55879" y="49529"/>
                  </a:lnTo>
                  <a:lnTo>
                    <a:pt x="27939" y="0"/>
                  </a:lnTo>
                  <a:close/>
                </a:path>
              </a:pathLst>
            </a:custGeom>
            <a:solidFill>
              <a:srgbClr val="33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808990" y="6155690"/>
            <a:ext cx="138239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Amobarbital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66160" y="6155690"/>
            <a:ext cx="159575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P</a:t>
            </a:r>
            <a:r>
              <a:rPr sz="2000" spc="5" dirty="0">
                <a:latin typeface="Arial"/>
                <a:cs typeface="Arial"/>
              </a:rPr>
              <a:t>he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spc="5" dirty="0">
                <a:latin typeface="Arial"/>
                <a:cs typeface="Arial"/>
              </a:rPr>
              <a:t>o</a:t>
            </a:r>
            <a:r>
              <a:rPr sz="2000" spc="-5" dirty="0">
                <a:latin typeface="Arial"/>
                <a:cs typeface="Arial"/>
              </a:rPr>
              <a:t>b</a:t>
            </a:r>
            <a:r>
              <a:rPr sz="2000" spc="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r</a:t>
            </a:r>
            <a:r>
              <a:rPr sz="2000" spc="5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spc="-10" dirty="0">
                <a:latin typeface="Arial"/>
                <a:cs typeface="Arial"/>
              </a:rPr>
              <a:t>t</a:t>
            </a:r>
            <a:r>
              <a:rPr sz="2000" spc="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l</a:t>
            </a:r>
            <a:endParaRPr sz="2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16320" y="6155690"/>
            <a:ext cx="152336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Pentobarbital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318000" y="3733800"/>
            <a:ext cx="50800" cy="609600"/>
            <a:chOff x="4318000" y="3733800"/>
            <a:chExt cx="50800" cy="609600"/>
          </a:xfrm>
        </p:grpSpPr>
        <p:sp>
          <p:nvSpPr>
            <p:cNvPr id="16" name="object 16"/>
            <p:cNvSpPr/>
            <p:nvPr/>
          </p:nvSpPr>
          <p:spPr>
            <a:xfrm>
              <a:off x="4343400" y="3733800"/>
              <a:ext cx="0" cy="561340"/>
            </a:xfrm>
            <a:custGeom>
              <a:avLst/>
              <a:gdLst/>
              <a:ahLst/>
              <a:cxnLst/>
              <a:rect l="l" t="t" r="r" b="b"/>
              <a:pathLst>
                <a:path h="561339">
                  <a:moveTo>
                    <a:pt x="0" y="0"/>
                  </a:moveTo>
                  <a:lnTo>
                    <a:pt x="0" y="561339"/>
                  </a:lnTo>
                </a:path>
              </a:pathLst>
            </a:custGeom>
            <a:ln w="25400">
              <a:solidFill>
                <a:srgbClr val="3366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318000" y="4292600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>
                  <a:moveTo>
                    <a:pt x="50800" y="0"/>
                  </a:moveTo>
                  <a:lnTo>
                    <a:pt x="0" y="0"/>
                  </a:lnTo>
                  <a:lnTo>
                    <a:pt x="25400" y="50800"/>
                  </a:lnTo>
                  <a:lnTo>
                    <a:pt x="50800" y="0"/>
                  </a:lnTo>
                  <a:close/>
                </a:path>
              </a:pathLst>
            </a:custGeom>
            <a:solidFill>
              <a:srgbClr val="33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1981200" y="3498850"/>
            <a:ext cx="1682750" cy="920750"/>
            <a:chOff x="1981200" y="3498850"/>
            <a:chExt cx="1682750" cy="920750"/>
          </a:xfrm>
        </p:grpSpPr>
        <p:sp>
          <p:nvSpPr>
            <p:cNvPr id="19" name="object 19"/>
            <p:cNvSpPr/>
            <p:nvPr/>
          </p:nvSpPr>
          <p:spPr>
            <a:xfrm>
              <a:off x="2021840" y="3505200"/>
              <a:ext cx="1635760" cy="891540"/>
            </a:xfrm>
            <a:custGeom>
              <a:avLst/>
              <a:gdLst/>
              <a:ahLst/>
              <a:cxnLst/>
              <a:rect l="l" t="t" r="r" b="b"/>
              <a:pathLst>
                <a:path w="1635760" h="891539">
                  <a:moveTo>
                    <a:pt x="1635760" y="0"/>
                  </a:moveTo>
                  <a:lnTo>
                    <a:pt x="0" y="891539"/>
                  </a:lnTo>
                </a:path>
              </a:pathLst>
            </a:custGeom>
            <a:ln w="12700">
              <a:solidFill>
                <a:srgbClr val="3366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981200" y="4373880"/>
              <a:ext cx="55880" cy="45720"/>
            </a:xfrm>
            <a:custGeom>
              <a:avLst/>
              <a:gdLst/>
              <a:ahLst/>
              <a:cxnLst/>
              <a:rect l="l" t="t" r="r" b="b"/>
              <a:pathLst>
                <a:path w="55880" h="45720">
                  <a:moveTo>
                    <a:pt x="31750" y="0"/>
                  </a:moveTo>
                  <a:lnTo>
                    <a:pt x="0" y="45720"/>
                  </a:lnTo>
                  <a:lnTo>
                    <a:pt x="55880" y="43180"/>
                  </a:lnTo>
                  <a:lnTo>
                    <a:pt x="31750" y="0"/>
                  </a:lnTo>
                  <a:close/>
                </a:path>
              </a:pathLst>
            </a:custGeom>
            <a:solidFill>
              <a:srgbClr val="33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ransition>
    <p:blind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3789" y="1609089"/>
            <a:ext cx="6934200" cy="19050"/>
          </a:xfrm>
          <a:custGeom>
            <a:avLst/>
            <a:gdLst/>
            <a:ahLst/>
            <a:cxnLst/>
            <a:rect l="l" t="t" r="r" b="b"/>
            <a:pathLst>
              <a:path w="6934200" h="19050">
                <a:moveTo>
                  <a:pt x="6934200" y="0"/>
                </a:moveTo>
                <a:lnTo>
                  <a:pt x="0" y="0"/>
                </a:lnTo>
                <a:lnTo>
                  <a:pt x="0" y="19050"/>
                </a:lnTo>
                <a:lnTo>
                  <a:pt x="6934200" y="1905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32839" y="1088390"/>
            <a:ext cx="174434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u="none" spc="-10" dirty="0">
                <a:latin typeface="Verdana"/>
                <a:cs typeface="Verdana"/>
              </a:rPr>
              <a:t>Synthesis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8309" y="4300220"/>
            <a:ext cx="8428990" cy="1979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marR="30480" indent="-3429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Barbituric acid is synthesized by a condensation reaction that results  in the release of </a:t>
            </a:r>
            <a:r>
              <a:rPr sz="2400" spc="-95" dirty="0">
                <a:latin typeface="Times New Roman"/>
                <a:cs typeface="Times New Roman"/>
              </a:rPr>
              <a:t>H</a:t>
            </a:r>
            <a:r>
              <a:rPr sz="2100" spc="-142" baseline="-23809" dirty="0">
                <a:latin typeface="Times New Roman"/>
                <a:cs typeface="Times New Roman"/>
              </a:rPr>
              <a:t>2</a:t>
            </a:r>
            <a:r>
              <a:rPr sz="2400" spc="-95" dirty="0">
                <a:latin typeface="Times New Roman"/>
                <a:cs typeface="Times New Roman"/>
              </a:rPr>
              <a:t>O </a:t>
            </a:r>
            <a:r>
              <a:rPr sz="2400" dirty="0">
                <a:latin typeface="Times New Roman"/>
                <a:cs typeface="Times New Roman"/>
              </a:rPr>
              <a:t>(dehydration) and the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heterocyclic</a:t>
            </a:r>
            <a:endParaRPr sz="2400">
              <a:latin typeface="Times New Roman"/>
              <a:cs typeface="Times New Roman"/>
            </a:endParaRPr>
          </a:p>
          <a:p>
            <a:pPr marL="381000">
              <a:lnSpc>
                <a:spcPct val="100000"/>
              </a:lnSpc>
              <a:spcBef>
                <a:spcPts val="400"/>
              </a:spcBef>
            </a:pPr>
            <a:r>
              <a:rPr sz="2400" dirty="0">
                <a:latin typeface="Times New Roman"/>
                <a:cs typeface="Times New Roman"/>
              </a:rPr>
              <a:t>pyrimidine</a:t>
            </a:r>
            <a:endParaRPr sz="2400">
              <a:latin typeface="Times New Roman"/>
              <a:cs typeface="Times New Roman"/>
            </a:endParaRPr>
          </a:p>
          <a:p>
            <a:pPr marL="381000" marR="1205865" indent="-342900">
              <a:lnSpc>
                <a:spcPct val="100000"/>
              </a:lnSpc>
              <a:spcBef>
                <a:spcPts val="590"/>
              </a:spcBef>
            </a:pPr>
            <a:r>
              <a:rPr sz="2400" spc="-5" dirty="0">
                <a:latin typeface="Times New Roman"/>
                <a:cs typeface="Times New Roman"/>
              </a:rPr>
              <a:t>Further </a:t>
            </a:r>
            <a:r>
              <a:rPr sz="2400" dirty="0">
                <a:latin typeface="Times New Roman"/>
                <a:cs typeface="Times New Roman"/>
              </a:rPr>
              <a:t>substitution of </a:t>
            </a:r>
            <a:r>
              <a:rPr sz="2400" spc="-5" dirty="0">
                <a:latin typeface="Times New Roman"/>
                <a:cs typeface="Times New Roman"/>
              </a:rPr>
              <a:t>side </a:t>
            </a:r>
            <a:r>
              <a:rPr sz="2400" dirty="0">
                <a:latin typeface="Times New Roman"/>
                <a:cs typeface="Times New Roman"/>
              </a:rPr>
              <a:t>chains on the ring produces the  </a:t>
            </a:r>
            <a:r>
              <a:rPr sz="2400" spc="-5" dirty="0">
                <a:latin typeface="Times New Roman"/>
                <a:cs typeface="Times New Roman"/>
              </a:rPr>
              <a:t>pharmacologically </a:t>
            </a:r>
            <a:r>
              <a:rPr sz="2400" dirty="0">
                <a:latin typeface="Times New Roman"/>
                <a:cs typeface="Times New Roman"/>
              </a:rPr>
              <a:t>active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barbiturates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00200" y="2284729"/>
            <a:ext cx="5600700" cy="12865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449069" y="3691890"/>
            <a:ext cx="1036319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"/>
                <a:cs typeface="Arial"/>
              </a:rPr>
              <a:t>Malonic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Acid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10920" y="3691890"/>
            <a:ext cx="4121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5" dirty="0">
                <a:latin typeface="Arial"/>
                <a:cs typeface="Arial"/>
              </a:rPr>
              <a:t>U</a:t>
            </a:r>
            <a:r>
              <a:rPr sz="1400" dirty="0">
                <a:latin typeface="Arial"/>
                <a:cs typeface="Arial"/>
              </a:rPr>
              <a:t>r</a:t>
            </a:r>
            <a:r>
              <a:rPr sz="1400" spc="-5" dirty="0">
                <a:latin typeface="Arial"/>
                <a:cs typeface="Arial"/>
              </a:rPr>
              <a:t>ea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03038" y="3691890"/>
            <a:ext cx="117665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"/>
                <a:cs typeface="Arial"/>
              </a:rPr>
              <a:t>Barbituric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Acid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00"/>
              </a:spcBef>
              <a:tabLst>
                <a:tab pos="2380615" algn="l"/>
                <a:tab pos="6964045" algn="l"/>
              </a:tabLst>
            </a:pPr>
            <a:r>
              <a:rPr b="0" dirty="0">
                <a:latin typeface="Times New Roman"/>
                <a:cs typeface="Times New Roman"/>
              </a:rPr>
              <a:t> 	</a:t>
            </a:r>
            <a:r>
              <a:rPr b="0" spc="-5" dirty="0">
                <a:latin typeface="Verdana"/>
                <a:cs typeface="Verdana"/>
              </a:rPr>
              <a:t>Synthesis	</a:t>
            </a:r>
          </a:p>
        </p:txBody>
      </p:sp>
      <p:sp>
        <p:nvSpPr>
          <p:cNvPr id="4" name="object 4"/>
          <p:cNvSpPr/>
          <p:nvPr/>
        </p:nvSpPr>
        <p:spPr>
          <a:xfrm>
            <a:off x="610869" y="1915160"/>
            <a:ext cx="8159750" cy="42024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3789" y="1609089"/>
            <a:ext cx="6934200" cy="19050"/>
          </a:xfrm>
          <a:custGeom>
            <a:avLst/>
            <a:gdLst/>
            <a:ahLst/>
            <a:cxnLst/>
            <a:rect l="l" t="t" r="r" b="b"/>
            <a:pathLst>
              <a:path w="6934200" h="19050">
                <a:moveTo>
                  <a:pt x="6934200" y="0"/>
                </a:moveTo>
                <a:lnTo>
                  <a:pt x="0" y="0"/>
                </a:lnTo>
                <a:lnTo>
                  <a:pt x="0" y="19050"/>
                </a:lnTo>
                <a:lnTo>
                  <a:pt x="6934200" y="1905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78230" y="1069340"/>
            <a:ext cx="370014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u="none" spc="-10" dirty="0">
                <a:latin typeface="Verdana"/>
                <a:cs typeface="Verdana"/>
              </a:rPr>
              <a:t>Mechanism </a:t>
            </a:r>
            <a:r>
              <a:rPr sz="2800" b="0" u="none" spc="-5" dirty="0">
                <a:latin typeface="Verdana"/>
                <a:cs typeface="Verdana"/>
              </a:rPr>
              <a:t>of</a:t>
            </a:r>
            <a:r>
              <a:rPr sz="2800" b="0" u="none" spc="-65" dirty="0">
                <a:latin typeface="Verdana"/>
                <a:cs typeface="Verdana"/>
              </a:rPr>
              <a:t> </a:t>
            </a:r>
            <a:r>
              <a:rPr sz="2800" b="0" u="none" spc="-10" dirty="0">
                <a:latin typeface="Verdana"/>
                <a:cs typeface="Verdana"/>
              </a:rPr>
              <a:t>Action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09600" y="3810000"/>
            <a:ext cx="4267200" cy="26695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62000" y="1733550"/>
            <a:ext cx="7422515" cy="2660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064260" algn="l"/>
                <a:tab pos="6034405" algn="l"/>
                <a:tab pos="6914515" algn="l"/>
              </a:tabLst>
            </a:pPr>
            <a:r>
              <a:rPr sz="1800" spc="-5" dirty="0">
                <a:latin typeface="Arial"/>
                <a:cs typeface="Arial"/>
              </a:rPr>
              <a:t>Barbiturates </a:t>
            </a:r>
            <a:r>
              <a:rPr sz="1800" spc="-10" dirty="0">
                <a:latin typeface="Arial"/>
                <a:cs typeface="Arial"/>
              </a:rPr>
              <a:t>potentiate </a:t>
            </a:r>
            <a:r>
              <a:rPr sz="1800" spc="-5" dirty="0">
                <a:latin typeface="Arial"/>
                <a:cs typeface="Arial"/>
              </a:rPr>
              <a:t>the effect of GABA at the</a:t>
            </a:r>
            <a:r>
              <a:rPr sz="1800" spc="10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GABA-A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receptor.	The  GABA-A receptor is </a:t>
            </a:r>
            <a:r>
              <a:rPr sz="1800" dirty="0">
                <a:latin typeface="Arial"/>
                <a:cs typeface="Arial"/>
              </a:rPr>
              <a:t>a </a:t>
            </a:r>
            <a:r>
              <a:rPr sz="1800" spc="-10" dirty="0">
                <a:latin typeface="Arial"/>
                <a:cs typeface="Arial"/>
              </a:rPr>
              <a:t>ligand gated ion channel </a:t>
            </a:r>
            <a:r>
              <a:rPr sz="1800" spc="-5" dirty="0">
                <a:latin typeface="Arial"/>
                <a:cs typeface="Arial"/>
              </a:rPr>
              <a:t>membrane </a:t>
            </a:r>
            <a:r>
              <a:rPr sz="1800" spc="-10" dirty="0">
                <a:latin typeface="Arial"/>
                <a:cs typeface="Arial"/>
              </a:rPr>
              <a:t>receptor that  </a:t>
            </a:r>
            <a:r>
              <a:rPr sz="1800" spc="-15" dirty="0">
                <a:latin typeface="Arial"/>
                <a:cs typeface="Arial"/>
              </a:rPr>
              <a:t>allows </a:t>
            </a:r>
            <a:r>
              <a:rPr sz="1800" spc="-5" dirty="0">
                <a:latin typeface="Arial"/>
                <a:cs typeface="Arial"/>
              </a:rPr>
              <a:t>for the flow </a:t>
            </a:r>
            <a:r>
              <a:rPr sz="1800" spc="-10" dirty="0">
                <a:latin typeface="Arial"/>
                <a:cs typeface="Arial"/>
              </a:rPr>
              <a:t>of </a:t>
            </a:r>
            <a:r>
              <a:rPr sz="1800" spc="-5" dirty="0">
                <a:latin typeface="Arial"/>
                <a:cs typeface="Arial"/>
              </a:rPr>
              <a:t>Cl </a:t>
            </a:r>
            <a:r>
              <a:rPr sz="1800" spc="-10" dirty="0">
                <a:latin typeface="Arial"/>
                <a:cs typeface="Arial"/>
              </a:rPr>
              <a:t>through </a:t>
            </a:r>
            <a:r>
              <a:rPr sz="1800" spc="-5" dirty="0">
                <a:latin typeface="Arial"/>
                <a:cs typeface="Arial"/>
              </a:rPr>
              <a:t>the membrane</a:t>
            </a:r>
            <a:r>
              <a:rPr sz="1800" spc="7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in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neurons.	</a:t>
            </a:r>
            <a:r>
              <a:rPr sz="1800" spc="-5" dirty="0">
                <a:latin typeface="Arial"/>
                <a:cs typeface="Arial"/>
              </a:rPr>
              <a:t>GABA is the  principle neurotransmitter for this receptor </a:t>
            </a:r>
            <a:r>
              <a:rPr sz="1800" spc="-15" dirty="0">
                <a:latin typeface="Arial"/>
                <a:cs typeface="Arial"/>
              </a:rPr>
              <a:t>which </a:t>
            </a:r>
            <a:r>
              <a:rPr sz="1800" spc="-10" dirty="0">
                <a:latin typeface="Arial"/>
                <a:cs typeface="Arial"/>
              </a:rPr>
              <a:t>upon binding </a:t>
            </a:r>
            <a:r>
              <a:rPr sz="1800" spc="-5" dirty="0">
                <a:latin typeface="Arial"/>
                <a:cs typeface="Arial"/>
              </a:rPr>
              <a:t>causes the  </a:t>
            </a:r>
            <a:r>
              <a:rPr sz="1800" spc="-10" dirty="0">
                <a:latin typeface="Arial"/>
                <a:cs typeface="Arial"/>
              </a:rPr>
              <a:t>channel </a:t>
            </a:r>
            <a:r>
              <a:rPr sz="1800" spc="-5" dirty="0">
                <a:latin typeface="Arial"/>
                <a:cs typeface="Arial"/>
              </a:rPr>
              <a:t>to </a:t>
            </a:r>
            <a:r>
              <a:rPr sz="1800" spc="-10" dirty="0">
                <a:latin typeface="Arial"/>
                <a:cs typeface="Arial"/>
              </a:rPr>
              <a:t>open and </a:t>
            </a:r>
            <a:r>
              <a:rPr sz="1800" spc="-5" dirty="0">
                <a:latin typeface="Arial"/>
                <a:cs typeface="Arial"/>
              </a:rPr>
              <a:t>creates </a:t>
            </a:r>
            <a:r>
              <a:rPr sz="1800" dirty="0">
                <a:latin typeface="Arial"/>
                <a:cs typeface="Arial"/>
              </a:rPr>
              <a:t>a </a:t>
            </a:r>
            <a:r>
              <a:rPr sz="1800" spc="-10" dirty="0">
                <a:latin typeface="Arial"/>
                <a:cs typeface="Arial"/>
              </a:rPr>
              <a:t>negative </a:t>
            </a:r>
            <a:r>
              <a:rPr sz="1800" spc="-5" dirty="0">
                <a:latin typeface="Arial"/>
                <a:cs typeface="Arial"/>
              </a:rPr>
              <a:t>charge in </a:t>
            </a:r>
            <a:r>
              <a:rPr sz="1800" dirty="0">
                <a:latin typeface="Arial"/>
                <a:cs typeface="Arial"/>
              </a:rPr>
              <a:t>the </a:t>
            </a:r>
            <a:r>
              <a:rPr sz="1800" spc="-5" dirty="0">
                <a:latin typeface="Arial"/>
                <a:cs typeface="Arial"/>
              </a:rPr>
              <a:t>transmembrane  </a:t>
            </a:r>
            <a:r>
              <a:rPr sz="1800" spc="-10" dirty="0">
                <a:latin typeface="Arial"/>
                <a:cs typeface="Arial"/>
              </a:rPr>
              <a:t>potential.	</a:t>
            </a:r>
            <a:r>
              <a:rPr sz="1800" spc="-5" dirty="0">
                <a:latin typeface="Arial"/>
                <a:cs typeface="Arial"/>
              </a:rPr>
              <a:t>This makes it an </a:t>
            </a:r>
            <a:r>
              <a:rPr sz="1800" spc="-10" dirty="0">
                <a:latin typeface="Arial"/>
                <a:cs typeface="Arial"/>
              </a:rPr>
              <a:t>Inhibitory </a:t>
            </a:r>
            <a:r>
              <a:rPr sz="1800" spc="-5" dirty="0">
                <a:latin typeface="Arial"/>
                <a:cs typeface="Arial"/>
              </a:rPr>
              <a:t>neurotransmitter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950">
              <a:latin typeface="Arial"/>
              <a:cs typeface="Arial"/>
            </a:endParaRPr>
          </a:p>
          <a:p>
            <a:pPr marL="4206240" marR="1291590">
              <a:lnSpc>
                <a:spcPct val="113500"/>
              </a:lnSpc>
            </a:pPr>
            <a:r>
              <a:rPr sz="1600" spc="-5" dirty="0">
                <a:latin typeface="Times New Roman"/>
                <a:cs typeface="Times New Roman"/>
              </a:rPr>
              <a:t>GABA </a:t>
            </a:r>
            <a:r>
              <a:rPr sz="1600" dirty="0">
                <a:latin typeface="Times New Roman"/>
                <a:cs typeface="Times New Roman"/>
              </a:rPr>
              <a:t>binding </a:t>
            </a:r>
            <a:r>
              <a:rPr sz="1600" spc="-5" dirty="0">
                <a:latin typeface="Times New Roman"/>
                <a:cs typeface="Times New Roman"/>
              </a:rPr>
              <a:t>site  Barbiturate </a:t>
            </a:r>
            <a:r>
              <a:rPr sz="1600" dirty="0">
                <a:latin typeface="Times New Roman"/>
                <a:cs typeface="Times New Roman"/>
              </a:rPr>
              <a:t>binding</a:t>
            </a:r>
            <a:r>
              <a:rPr sz="1600" spc="-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site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248400" y="5029200"/>
            <a:ext cx="1905000" cy="6235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858000" y="5749290"/>
            <a:ext cx="521334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0" dirty="0">
                <a:latin typeface="Arial"/>
                <a:cs typeface="Arial"/>
              </a:rPr>
              <a:t>G</a:t>
            </a:r>
            <a:r>
              <a:rPr sz="1400" spc="-5" dirty="0">
                <a:latin typeface="Arial"/>
                <a:cs typeface="Arial"/>
              </a:rPr>
              <a:t>A</a:t>
            </a:r>
            <a:r>
              <a:rPr sz="1400" dirty="0">
                <a:latin typeface="Arial"/>
                <a:cs typeface="Arial"/>
              </a:rPr>
              <a:t>BA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3789" y="1609089"/>
            <a:ext cx="6934200" cy="19050"/>
          </a:xfrm>
          <a:custGeom>
            <a:avLst/>
            <a:gdLst/>
            <a:ahLst/>
            <a:cxnLst/>
            <a:rect l="l" t="t" r="r" b="b"/>
            <a:pathLst>
              <a:path w="6934200" h="19050">
                <a:moveTo>
                  <a:pt x="6934200" y="0"/>
                </a:moveTo>
                <a:lnTo>
                  <a:pt x="0" y="0"/>
                </a:lnTo>
                <a:lnTo>
                  <a:pt x="0" y="19050"/>
                </a:lnTo>
                <a:lnTo>
                  <a:pt x="6934200" y="1905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78230" y="1107440"/>
            <a:ext cx="370014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u="none" spc="-10" dirty="0">
                <a:latin typeface="Verdana"/>
                <a:cs typeface="Verdana"/>
              </a:rPr>
              <a:t>Mechanism </a:t>
            </a:r>
            <a:r>
              <a:rPr sz="2800" b="0" u="none" spc="-5" dirty="0">
                <a:latin typeface="Verdana"/>
                <a:cs typeface="Verdana"/>
              </a:rPr>
              <a:t>of</a:t>
            </a:r>
            <a:r>
              <a:rPr sz="2800" b="0" u="none" spc="-65" dirty="0">
                <a:latin typeface="Verdana"/>
                <a:cs typeface="Verdana"/>
              </a:rPr>
              <a:t> </a:t>
            </a:r>
            <a:r>
              <a:rPr sz="2800" b="0" u="none" spc="-10" dirty="0">
                <a:latin typeface="Verdana"/>
                <a:cs typeface="Verdana"/>
              </a:rPr>
              <a:t>Action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0269" y="1662429"/>
            <a:ext cx="7630159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imes New Roman"/>
                <a:cs typeface="Times New Roman"/>
              </a:rPr>
              <a:t>Barbiturates potentiate the </a:t>
            </a:r>
            <a:r>
              <a:rPr sz="2000" dirty="0">
                <a:latin typeface="Times New Roman"/>
                <a:cs typeface="Times New Roman"/>
              </a:rPr>
              <a:t>effect of GABA by </a:t>
            </a:r>
            <a:r>
              <a:rPr sz="2000" spc="-5" dirty="0">
                <a:latin typeface="Times New Roman"/>
                <a:cs typeface="Times New Roman"/>
              </a:rPr>
              <a:t>binding to </a:t>
            </a:r>
            <a:r>
              <a:rPr sz="2000" dirty="0">
                <a:latin typeface="Times New Roman"/>
                <a:cs typeface="Times New Roman"/>
              </a:rPr>
              <a:t>the GABA-A  </a:t>
            </a:r>
            <a:r>
              <a:rPr sz="2000" spc="-5" dirty="0">
                <a:latin typeface="Times New Roman"/>
                <a:cs typeface="Times New Roman"/>
              </a:rPr>
              <a:t>receptor at </a:t>
            </a:r>
            <a:r>
              <a:rPr sz="2000" dirty="0">
                <a:latin typeface="Times New Roman"/>
                <a:cs typeface="Times New Roman"/>
              </a:rPr>
              <a:t>a nearby </a:t>
            </a:r>
            <a:r>
              <a:rPr sz="2000" spc="-5" dirty="0">
                <a:latin typeface="Times New Roman"/>
                <a:cs typeface="Times New Roman"/>
              </a:rPr>
              <a:t>site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increasing the chloride flow </a:t>
            </a:r>
            <a:r>
              <a:rPr sz="2000" dirty="0">
                <a:latin typeface="Times New Roman"/>
                <a:cs typeface="Times New Roman"/>
              </a:rPr>
              <a:t>through </a:t>
            </a:r>
            <a:r>
              <a:rPr sz="2000" spc="-5" dirty="0">
                <a:latin typeface="Times New Roman"/>
                <a:cs typeface="Times New Roman"/>
              </a:rPr>
              <a:t>the  channel. Barbiturates also </a:t>
            </a:r>
            <a:r>
              <a:rPr sz="2000" dirty="0">
                <a:latin typeface="Times New Roman"/>
                <a:cs typeface="Times New Roman"/>
              </a:rPr>
              <a:t>block </a:t>
            </a:r>
            <a:r>
              <a:rPr sz="2000" spc="-5" dirty="0">
                <a:latin typeface="Times New Roman"/>
                <a:cs typeface="Times New Roman"/>
              </a:rPr>
              <a:t>the AMPA (2-amino-3-(5-methyl-3-oxo-  </a:t>
            </a:r>
            <a:r>
              <a:rPr sz="2000" dirty="0">
                <a:latin typeface="Times New Roman"/>
                <a:cs typeface="Times New Roman"/>
              </a:rPr>
              <a:t>1,2- oxazol-4-yl) propanoic </a:t>
            </a:r>
            <a:r>
              <a:rPr sz="2000" spc="-5" dirty="0">
                <a:latin typeface="Times New Roman"/>
                <a:cs typeface="Times New Roman"/>
              </a:rPr>
              <a:t>acid) receptor which is sensitive to glutamate,  the excitatory neurotransmitter. </a:t>
            </a:r>
            <a:r>
              <a:rPr sz="2000" spc="-10" dirty="0">
                <a:latin typeface="Times New Roman"/>
                <a:cs typeface="Times New Roman"/>
              </a:rPr>
              <a:t>Glutamate </a:t>
            </a:r>
            <a:r>
              <a:rPr sz="2000" spc="-5" dirty="0">
                <a:latin typeface="Times New Roman"/>
                <a:cs typeface="Times New Roman"/>
              </a:rPr>
              <a:t>performs the </a:t>
            </a:r>
            <a:r>
              <a:rPr sz="2000" dirty="0">
                <a:latin typeface="Times New Roman"/>
                <a:cs typeface="Times New Roman"/>
              </a:rPr>
              <a:t>opposite effect  from GABA </a:t>
            </a:r>
            <a:r>
              <a:rPr sz="2000" spc="-5" dirty="0">
                <a:latin typeface="Times New Roman"/>
                <a:cs typeface="Times New Roman"/>
              </a:rPr>
              <a:t>restricting ion </a:t>
            </a:r>
            <a:r>
              <a:rPr sz="2000" dirty="0">
                <a:latin typeface="Times New Roman"/>
                <a:cs typeface="Times New Roman"/>
              </a:rPr>
              <a:t>flow and </a:t>
            </a:r>
            <a:r>
              <a:rPr sz="2000" spc="-5" dirty="0">
                <a:latin typeface="Times New Roman"/>
                <a:cs typeface="Times New Roman"/>
              </a:rPr>
              <a:t>increasing the transmembrane action  potential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the </a:t>
            </a:r>
            <a:r>
              <a:rPr sz="2000" dirty="0">
                <a:latin typeface="Times New Roman"/>
                <a:cs typeface="Times New Roman"/>
              </a:rPr>
              <a:t>neuron. </a:t>
            </a:r>
            <a:r>
              <a:rPr sz="2000" spc="-5" dirty="0">
                <a:latin typeface="Times New Roman"/>
                <a:cs typeface="Times New Roman"/>
              </a:rPr>
              <a:t>By </a:t>
            </a:r>
            <a:r>
              <a:rPr sz="2000" dirty="0">
                <a:latin typeface="Times New Roman"/>
                <a:cs typeface="Times New Roman"/>
              </a:rPr>
              <a:t>blocking </a:t>
            </a:r>
            <a:r>
              <a:rPr sz="2000" spc="-5" dirty="0">
                <a:latin typeface="Times New Roman"/>
                <a:cs typeface="Times New Roman"/>
              </a:rPr>
              <a:t>this action Barbiturates serve </a:t>
            </a:r>
            <a:r>
              <a:rPr sz="2000" dirty="0">
                <a:latin typeface="Times New Roman"/>
                <a:cs typeface="Times New Roman"/>
              </a:rPr>
              <a:t>to  </a:t>
            </a:r>
            <a:r>
              <a:rPr sz="2000" spc="-5" dirty="0">
                <a:latin typeface="Times New Roman"/>
                <a:cs typeface="Times New Roman"/>
              </a:rPr>
              <a:t>increase the duration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the </a:t>
            </a:r>
            <a:r>
              <a:rPr sz="2000" dirty="0">
                <a:latin typeface="Times New Roman"/>
                <a:cs typeface="Times New Roman"/>
              </a:rPr>
              <a:t>receptor response to </a:t>
            </a:r>
            <a:r>
              <a:rPr sz="2000" spc="-5" dirty="0">
                <a:latin typeface="Times New Roman"/>
                <a:cs typeface="Times New Roman"/>
              </a:rPr>
              <a:t>GABA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extend the   depressed condition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the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cell.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94970" y="4652009"/>
            <a:ext cx="3581400" cy="19723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53000" y="4267200"/>
            <a:ext cx="3295650" cy="23304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blinds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3789" y="1609089"/>
            <a:ext cx="6934200" cy="19050"/>
          </a:xfrm>
          <a:custGeom>
            <a:avLst/>
            <a:gdLst/>
            <a:ahLst/>
            <a:cxnLst/>
            <a:rect l="l" t="t" r="r" b="b"/>
            <a:pathLst>
              <a:path w="6934200" h="19050">
                <a:moveTo>
                  <a:pt x="6934200" y="0"/>
                </a:moveTo>
                <a:lnTo>
                  <a:pt x="0" y="0"/>
                </a:lnTo>
                <a:lnTo>
                  <a:pt x="0" y="19050"/>
                </a:lnTo>
                <a:lnTo>
                  <a:pt x="6934200" y="1905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84580" y="1098550"/>
            <a:ext cx="86677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u="none" spc="-5" dirty="0">
                <a:latin typeface="Verdana"/>
                <a:cs typeface="Verdana"/>
              </a:rPr>
              <a:t>U</a:t>
            </a:r>
            <a:r>
              <a:rPr sz="2800" b="0" u="none" spc="-10" dirty="0">
                <a:latin typeface="Verdana"/>
                <a:cs typeface="Verdana"/>
              </a:rPr>
              <a:t>s</a:t>
            </a:r>
            <a:r>
              <a:rPr sz="2800" b="0" u="none" spc="-5" dirty="0">
                <a:latin typeface="Verdana"/>
                <a:cs typeface="Verdana"/>
              </a:rPr>
              <a:t>es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3269" y="1775459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3269" y="2583179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3269" y="375539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3269" y="4486910"/>
            <a:ext cx="166370" cy="90931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1295" dirty="0">
                <a:solidFill>
                  <a:srgbClr val="5E5E5E"/>
                </a:solidFill>
                <a:latin typeface="UnDotum"/>
                <a:cs typeface="UnDotum"/>
              </a:rPr>
              <a:t></a:t>
            </a:r>
            <a:endParaRPr sz="2400">
              <a:latin typeface="UnDotum"/>
              <a:cs typeface="UnDotum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04900" y="1805940"/>
            <a:ext cx="7378700" cy="3620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Barbiturates have been </a:t>
            </a:r>
            <a:r>
              <a:rPr sz="2400" spc="-5" dirty="0">
                <a:latin typeface="Times New Roman"/>
                <a:cs typeface="Times New Roman"/>
              </a:rPr>
              <a:t>use </a:t>
            </a:r>
            <a:r>
              <a:rPr sz="2400" dirty="0">
                <a:latin typeface="Times New Roman"/>
                <a:cs typeface="Times New Roman"/>
              </a:rPr>
              <a:t>in the past to treat a variety of  </a:t>
            </a:r>
            <a:r>
              <a:rPr sz="2400" spc="-5" dirty="0">
                <a:latin typeface="Times New Roman"/>
                <a:cs typeface="Times New Roman"/>
              </a:rPr>
              <a:t>symptoms from insomnia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dementia </a:t>
            </a:r>
            <a:r>
              <a:rPr sz="2400" dirty="0">
                <a:latin typeface="Times New Roman"/>
                <a:cs typeface="Times New Roman"/>
              </a:rPr>
              <a:t>to neonatal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jaundice</a:t>
            </a:r>
            <a:endParaRPr sz="2400">
              <a:latin typeface="Times New Roman"/>
              <a:cs typeface="Times New Roman"/>
            </a:endParaRPr>
          </a:p>
          <a:p>
            <a:pPr marL="12700" marR="465455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Times New Roman"/>
                <a:cs typeface="Times New Roman"/>
              </a:rPr>
              <a:t>They have largely </a:t>
            </a:r>
            <a:r>
              <a:rPr sz="2400" spc="-5" dirty="0">
                <a:latin typeface="Times New Roman"/>
                <a:cs typeface="Times New Roman"/>
              </a:rPr>
              <a:t>been </a:t>
            </a:r>
            <a:r>
              <a:rPr sz="2400" dirty="0">
                <a:latin typeface="Times New Roman"/>
                <a:cs typeface="Times New Roman"/>
              </a:rPr>
              <a:t>replaced </a:t>
            </a:r>
            <a:r>
              <a:rPr sz="2400" spc="-5" dirty="0">
                <a:latin typeface="Times New Roman"/>
                <a:cs typeface="Times New Roman"/>
              </a:rPr>
              <a:t>with </a:t>
            </a:r>
            <a:r>
              <a:rPr sz="2400" dirty="0">
                <a:latin typeface="Times New Roman"/>
                <a:cs typeface="Times New Roman"/>
              </a:rPr>
              <a:t>drugs such as  benzodiazepine due to their </a:t>
            </a:r>
            <a:r>
              <a:rPr sz="2400" spc="-5" dirty="0">
                <a:latin typeface="Times New Roman"/>
                <a:cs typeface="Times New Roman"/>
              </a:rPr>
              <a:t>propensity for </a:t>
            </a:r>
            <a:r>
              <a:rPr sz="2400" dirty="0">
                <a:latin typeface="Times New Roman"/>
                <a:cs typeface="Times New Roman"/>
              </a:rPr>
              <a:t>addiction and  reduced </a:t>
            </a:r>
            <a:r>
              <a:rPr sz="2400" spc="-5" dirty="0">
                <a:latin typeface="Times New Roman"/>
                <a:cs typeface="Times New Roman"/>
              </a:rPr>
              <a:t>effect </a:t>
            </a:r>
            <a:r>
              <a:rPr sz="2400" dirty="0">
                <a:latin typeface="Times New Roman"/>
                <a:cs typeface="Times New Roman"/>
              </a:rPr>
              <a:t>over the extended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</a:t>
            </a:r>
            <a:endParaRPr sz="2400">
              <a:latin typeface="Times New Roman"/>
              <a:cs typeface="Times New Roman"/>
            </a:endParaRPr>
          </a:p>
          <a:p>
            <a:pPr marL="12700" marR="630555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Times New Roman"/>
                <a:cs typeface="Times New Roman"/>
              </a:rPr>
              <a:t>Still used </a:t>
            </a:r>
            <a:r>
              <a:rPr sz="2400" spc="-5" dirty="0">
                <a:latin typeface="Times New Roman"/>
                <a:cs typeface="Times New Roman"/>
              </a:rPr>
              <a:t>widely </a:t>
            </a:r>
            <a:r>
              <a:rPr sz="2400" spc="5" dirty="0">
                <a:latin typeface="Times New Roman"/>
                <a:cs typeface="Times New Roman"/>
              </a:rPr>
              <a:t>to </a:t>
            </a:r>
            <a:r>
              <a:rPr sz="2400" dirty="0">
                <a:latin typeface="Times New Roman"/>
                <a:cs typeface="Times New Roman"/>
              </a:rPr>
              <a:t>treat seizures particularily neonatal  seizures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Times New Roman"/>
                <a:cs typeface="Times New Roman"/>
              </a:rPr>
              <a:t>Used when </a:t>
            </a:r>
            <a:r>
              <a:rPr sz="2400" dirty="0">
                <a:latin typeface="Times New Roman"/>
                <a:cs typeface="Times New Roman"/>
              </a:rPr>
              <a:t>benzo </a:t>
            </a:r>
            <a:r>
              <a:rPr sz="2400" spc="-5" dirty="0">
                <a:latin typeface="Times New Roman"/>
                <a:cs typeface="Times New Roman"/>
              </a:rPr>
              <a:t>class </a:t>
            </a:r>
            <a:r>
              <a:rPr sz="2400" dirty="0">
                <a:latin typeface="Times New Roman"/>
                <a:cs typeface="Times New Roman"/>
              </a:rPr>
              <a:t>drugs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fail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2400" spc="-5" dirty="0">
                <a:latin typeface="Times New Roman"/>
                <a:cs typeface="Times New Roman"/>
              </a:rPr>
              <a:t>Cannot </a:t>
            </a:r>
            <a:r>
              <a:rPr sz="2400" dirty="0">
                <a:latin typeface="Times New Roman"/>
                <a:cs typeface="Times New Roman"/>
              </a:rPr>
              <a:t>be </a:t>
            </a:r>
            <a:r>
              <a:rPr sz="2400" spc="-5" dirty="0">
                <a:latin typeface="Times New Roman"/>
                <a:cs typeface="Times New Roman"/>
              </a:rPr>
              <a:t>used for treatment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absence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seizures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blinds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1370</Words>
  <Application>Microsoft Office PowerPoint</Application>
  <PresentationFormat>On-screen Show (4:3)</PresentationFormat>
  <Paragraphs>161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Times New Roman</vt:lpstr>
      <vt:lpstr>UnDotum</vt:lpstr>
      <vt:lpstr>Verdana</vt:lpstr>
      <vt:lpstr>Office Theme</vt:lpstr>
      <vt:lpstr>Barbiturates</vt:lpstr>
      <vt:lpstr>Barbiturates</vt:lpstr>
      <vt:lpstr>History</vt:lpstr>
      <vt:lpstr>Types</vt:lpstr>
      <vt:lpstr>Synthesis</vt:lpstr>
      <vt:lpstr>  Synthesis </vt:lpstr>
      <vt:lpstr>Mechanism of Action</vt:lpstr>
      <vt:lpstr>Mechanism of Action</vt:lpstr>
      <vt:lpstr>Uses</vt:lpstr>
      <vt:lpstr>Structure activity relationship</vt:lpstr>
      <vt:lpstr>PowerPoint Presentation</vt:lpstr>
      <vt:lpstr>contnd</vt:lpstr>
      <vt:lpstr>PowerPoint Presentation</vt:lpstr>
      <vt:lpstr>PowerPoint Presentation</vt:lpstr>
      <vt:lpstr>PowerPoint Presentation</vt:lpstr>
      <vt:lpstr>  Metabolism </vt:lpstr>
      <vt:lpstr>Aldehyde derivative-Paraldehyde</vt:lpstr>
      <vt:lpstr>Chloral hydrate (trichloroacetaldehyde)</vt:lpstr>
      <vt:lpstr>  SAR </vt:lpstr>
      <vt:lpstr>Chloral betaine</vt:lpstr>
      <vt:lpstr>  Petrichloral </vt:lpstr>
      <vt:lpstr>Alcohols</vt:lpstr>
      <vt:lpstr>Chlorobutanol</vt:lpstr>
      <vt:lpstr>Methyl parafynol</vt:lpstr>
      <vt:lpstr>  Ethchlorvynol </vt:lpstr>
      <vt:lpstr>  Synthesis </vt:lpstr>
      <vt:lpstr>  Ethinamate </vt:lpstr>
      <vt:lpstr>Glutarimide derivatives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Sedatives and Hypnotics</dc:title>
  <dc:creator>admin5</dc:creator>
  <cp:lastModifiedBy>admin5</cp:lastModifiedBy>
  <cp:revision>3</cp:revision>
  <dcterms:created xsi:type="dcterms:W3CDTF">2020-03-05T04:04:10Z</dcterms:created>
  <dcterms:modified xsi:type="dcterms:W3CDTF">2021-02-04T07:34:01Z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2013-01-21T00:00:00Z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2020-03-05T00:00:00Z</vt:filetime>
  </property>
</Properties>
</file>