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2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60674" y="145796"/>
            <a:ext cx="242265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66442" y="3894201"/>
            <a:ext cx="5611114" cy="1001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7270" y="461594"/>
            <a:ext cx="4569459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9446" y="1700529"/>
            <a:ext cx="6925106" cy="1991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43200" y="2463985"/>
            <a:ext cx="2520188" cy="1727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43200" y="4419587"/>
            <a:ext cx="2762250" cy="1511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67400" y="2514600"/>
            <a:ext cx="2748753" cy="1828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054100" y="444500"/>
            <a:ext cx="787400" cy="5359400"/>
            <a:chOff x="1054100" y="444500"/>
            <a:chExt cx="787400" cy="5359400"/>
          </a:xfrm>
        </p:grpSpPr>
        <p:sp>
          <p:nvSpPr>
            <p:cNvPr id="6" name="object 6"/>
            <p:cNvSpPr/>
            <p:nvPr/>
          </p:nvSpPr>
          <p:spPr>
            <a:xfrm>
              <a:off x="1066800" y="457200"/>
              <a:ext cx="762000" cy="5334000"/>
            </a:xfrm>
            <a:custGeom>
              <a:avLst/>
              <a:gdLst/>
              <a:ahLst/>
              <a:cxnLst/>
              <a:rect l="l" t="t" r="r" b="b"/>
              <a:pathLst>
                <a:path w="762000" h="5334000">
                  <a:moveTo>
                    <a:pt x="571500" y="0"/>
                  </a:moveTo>
                  <a:lnTo>
                    <a:pt x="190500" y="0"/>
                  </a:lnTo>
                  <a:lnTo>
                    <a:pt x="190500" y="4953000"/>
                  </a:lnTo>
                  <a:lnTo>
                    <a:pt x="0" y="4953000"/>
                  </a:lnTo>
                  <a:lnTo>
                    <a:pt x="381000" y="5334000"/>
                  </a:lnTo>
                  <a:lnTo>
                    <a:pt x="762000" y="4953000"/>
                  </a:lnTo>
                  <a:lnTo>
                    <a:pt x="571500" y="4953000"/>
                  </a:lnTo>
                  <a:lnTo>
                    <a:pt x="5715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66800" y="457200"/>
              <a:ext cx="762000" cy="5334000"/>
            </a:xfrm>
            <a:custGeom>
              <a:avLst/>
              <a:gdLst/>
              <a:ahLst/>
              <a:cxnLst/>
              <a:rect l="l" t="t" r="r" b="b"/>
              <a:pathLst>
                <a:path w="762000" h="5334000">
                  <a:moveTo>
                    <a:pt x="0" y="4953000"/>
                  </a:moveTo>
                  <a:lnTo>
                    <a:pt x="190500" y="4953000"/>
                  </a:lnTo>
                  <a:lnTo>
                    <a:pt x="190500" y="0"/>
                  </a:lnTo>
                  <a:lnTo>
                    <a:pt x="571500" y="0"/>
                  </a:lnTo>
                  <a:lnTo>
                    <a:pt x="571500" y="4953000"/>
                  </a:lnTo>
                  <a:lnTo>
                    <a:pt x="762000" y="4953000"/>
                  </a:lnTo>
                  <a:lnTo>
                    <a:pt x="381000" y="5334000"/>
                  </a:lnTo>
                  <a:lnTo>
                    <a:pt x="0" y="49530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327403" y="1067180"/>
            <a:ext cx="241300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FFFF"/>
                </a:solidFill>
                <a:latin typeface="Carlito"/>
                <a:cs typeface="Carlito"/>
              </a:rPr>
              <a:t>P</a:t>
            </a:r>
            <a:endParaRPr sz="3600">
              <a:latin typeface="Carlito"/>
              <a:cs typeface="Carlito"/>
            </a:endParaRPr>
          </a:p>
          <a:p>
            <a:pPr algn="just">
              <a:lnSpc>
                <a:spcPct val="100000"/>
              </a:lnSpc>
            </a:pPr>
            <a:r>
              <a:rPr sz="3600" dirty="0">
                <a:solidFill>
                  <a:srgbClr val="FFFFFF"/>
                </a:solidFill>
                <a:latin typeface="Carlito"/>
                <a:cs typeface="Carlito"/>
              </a:rPr>
              <a:t>o  t  e  n  c  y</a:t>
            </a:r>
            <a:endParaRPr sz="360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32821" y="484043"/>
            <a:ext cx="2321981" cy="174480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4195" y="1712036"/>
            <a:ext cx="1233805" cy="1009015"/>
          </a:xfrm>
          <a:custGeom>
            <a:avLst/>
            <a:gdLst/>
            <a:ahLst/>
            <a:cxnLst/>
            <a:rect l="l" t="t" r="r" b="b"/>
            <a:pathLst>
              <a:path w="1233805" h="1009014">
                <a:moveTo>
                  <a:pt x="0" y="252414"/>
                </a:moveTo>
                <a:lnTo>
                  <a:pt x="0" y="756574"/>
                </a:lnTo>
              </a:path>
              <a:path w="1233805" h="1009014">
                <a:moveTo>
                  <a:pt x="60655" y="288569"/>
                </a:moveTo>
                <a:lnTo>
                  <a:pt x="60655" y="722260"/>
                </a:lnTo>
              </a:path>
              <a:path w="1233805" h="1009014">
                <a:moveTo>
                  <a:pt x="0" y="756574"/>
                </a:moveTo>
                <a:lnTo>
                  <a:pt x="437388" y="1008989"/>
                </a:lnTo>
              </a:path>
              <a:path w="1233805" h="1009014">
                <a:moveTo>
                  <a:pt x="437388" y="1008989"/>
                </a:moveTo>
                <a:lnTo>
                  <a:pt x="873119" y="756574"/>
                </a:lnTo>
              </a:path>
              <a:path w="1233805" h="1009014">
                <a:moveTo>
                  <a:pt x="437388" y="940194"/>
                </a:moveTo>
                <a:lnTo>
                  <a:pt x="812465" y="722260"/>
                </a:lnTo>
              </a:path>
              <a:path w="1233805" h="1009014">
                <a:moveTo>
                  <a:pt x="873119" y="756574"/>
                </a:moveTo>
                <a:lnTo>
                  <a:pt x="873119" y="252414"/>
                </a:lnTo>
              </a:path>
              <a:path w="1233805" h="1009014">
                <a:moveTo>
                  <a:pt x="873119" y="252414"/>
                </a:moveTo>
                <a:lnTo>
                  <a:pt x="437388" y="0"/>
                </a:lnTo>
              </a:path>
              <a:path w="1233805" h="1009014">
                <a:moveTo>
                  <a:pt x="812465" y="288569"/>
                </a:moveTo>
                <a:lnTo>
                  <a:pt x="437388" y="70803"/>
                </a:lnTo>
              </a:path>
              <a:path w="1233805" h="1009014">
                <a:moveTo>
                  <a:pt x="437388" y="0"/>
                </a:moveTo>
                <a:lnTo>
                  <a:pt x="0" y="252414"/>
                </a:lnTo>
              </a:path>
              <a:path w="1233805" h="1009014">
                <a:moveTo>
                  <a:pt x="873119" y="756574"/>
                </a:moveTo>
                <a:lnTo>
                  <a:pt x="1233758" y="964465"/>
                </a:lnTo>
              </a:path>
              <a:path w="1233805" h="1009014">
                <a:moveTo>
                  <a:pt x="1219723" y="52725"/>
                </a:moveTo>
                <a:lnTo>
                  <a:pt x="873119" y="252414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48978" y="1712036"/>
            <a:ext cx="1233805" cy="1009015"/>
          </a:xfrm>
          <a:custGeom>
            <a:avLst/>
            <a:gdLst/>
            <a:ahLst/>
            <a:cxnLst/>
            <a:rect l="l" t="t" r="r" b="b"/>
            <a:pathLst>
              <a:path w="1233804" h="1009014">
                <a:moveTo>
                  <a:pt x="0" y="966641"/>
                </a:moveTo>
                <a:lnTo>
                  <a:pt x="361058" y="756574"/>
                </a:lnTo>
              </a:path>
              <a:path w="1233804" h="1009014">
                <a:moveTo>
                  <a:pt x="361058" y="756574"/>
                </a:moveTo>
                <a:lnTo>
                  <a:pt x="361058" y="252414"/>
                </a:lnTo>
              </a:path>
              <a:path w="1233804" h="1009014">
                <a:moveTo>
                  <a:pt x="421259" y="722260"/>
                </a:moveTo>
                <a:lnTo>
                  <a:pt x="421259" y="288569"/>
                </a:lnTo>
              </a:path>
              <a:path w="1233804" h="1009014">
                <a:moveTo>
                  <a:pt x="361058" y="252414"/>
                </a:moveTo>
                <a:lnTo>
                  <a:pt x="18161" y="54734"/>
                </a:lnTo>
              </a:path>
              <a:path w="1233804" h="1009014">
                <a:moveTo>
                  <a:pt x="361058" y="756574"/>
                </a:moveTo>
                <a:lnTo>
                  <a:pt x="798399" y="1008989"/>
                </a:lnTo>
              </a:path>
              <a:path w="1233804" h="1009014">
                <a:moveTo>
                  <a:pt x="798399" y="1008989"/>
                </a:moveTo>
                <a:lnTo>
                  <a:pt x="1233728" y="756574"/>
                </a:lnTo>
              </a:path>
              <a:path w="1233804" h="1009014">
                <a:moveTo>
                  <a:pt x="798399" y="940194"/>
                </a:moveTo>
                <a:lnTo>
                  <a:pt x="1173024" y="722260"/>
                </a:lnTo>
              </a:path>
              <a:path w="1233804" h="1009014">
                <a:moveTo>
                  <a:pt x="1233728" y="756574"/>
                </a:moveTo>
                <a:lnTo>
                  <a:pt x="1233728" y="252414"/>
                </a:lnTo>
              </a:path>
              <a:path w="1233804" h="1009014">
                <a:moveTo>
                  <a:pt x="1233728" y="252414"/>
                </a:moveTo>
                <a:lnTo>
                  <a:pt x="798399" y="0"/>
                </a:lnTo>
              </a:path>
              <a:path w="1233804" h="1009014">
                <a:moveTo>
                  <a:pt x="1173024" y="288569"/>
                </a:moveTo>
                <a:lnTo>
                  <a:pt x="798399" y="70803"/>
                </a:lnTo>
              </a:path>
              <a:path w="1233804" h="1009014">
                <a:moveTo>
                  <a:pt x="798399" y="0"/>
                </a:moveTo>
                <a:lnTo>
                  <a:pt x="361058" y="252414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01353" y="1596680"/>
            <a:ext cx="192786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755775" algn="l"/>
              </a:tabLst>
            </a:pPr>
            <a:r>
              <a:rPr sz="1300" spc="25" dirty="0">
                <a:latin typeface="Arial"/>
                <a:cs typeface="Arial"/>
              </a:rPr>
              <a:t>N	</a:t>
            </a:r>
            <a:r>
              <a:rPr sz="1300" spc="10" dirty="0">
                <a:latin typeface="Arial"/>
                <a:cs typeface="Arial"/>
              </a:rPr>
              <a:t>C</a:t>
            </a:r>
            <a:r>
              <a:rPr sz="1300" spc="5" dirty="0">
                <a:latin typeface="Arial"/>
                <a:cs typeface="Arial"/>
              </a:rPr>
              <a:t>l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82707" y="1758569"/>
            <a:ext cx="356870" cy="206375"/>
          </a:xfrm>
          <a:custGeom>
            <a:avLst/>
            <a:gdLst/>
            <a:ahLst/>
            <a:cxnLst/>
            <a:rect l="l" t="t" r="r" b="b"/>
            <a:pathLst>
              <a:path w="356870" h="206375">
                <a:moveTo>
                  <a:pt x="0" y="205882"/>
                </a:moveTo>
                <a:lnTo>
                  <a:pt x="356513" y="0"/>
                </a:lnTo>
              </a:path>
            </a:pathLst>
          </a:custGeom>
          <a:ln w="160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46301" y="461595"/>
            <a:ext cx="6689248" cy="8470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5135"/>
              </a:lnSpc>
              <a:spcBef>
                <a:spcPts val="105"/>
              </a:spcBef>
            </a:pPr>
            <a:r>
              <a:rPr spc="-5" dirty="0"/>
              <a:t>Chlorpromazine</a:t>
            </a:r>
            <a:r>
              <a:rPr spc="-85" dirty="0"/>
              <a:t> </a:t>
            </a:r>
            <a:r>
              <a:rPr spc="-10" dirty="0"/>
              <a:t>synthesis</a:t>
            </a:r>
          </a:p>
          <a:p>
            <a:pPr marL="467359">
              <a:lnSpc>
                <a:spcPts val="1415"/>
              </a:lnSpc>
            </a:pPr>
            <a:r>
              <a:rPr sz="1300" spc="25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74707" y="1304624"/>
            <a:ext cx="0" cy="319405"/>
          </a:xfrm>
          <a:custGeom>
            <a:avLst/>
            <a:gdLst/>
            <a:ahLst/>
            <a:cxnLst/>
            <a:rect l="l" t="t" r="r" b="b"/>
            <a:pathLst>
              <a:path h="319405">
                <a:moveTo>
                  <a:pt x="0" y="318866"/>
                </a:moveTo>
                <a:lnTo>
                  <a:pt x="0" y="0"/>
                </a:lnTo>
              </a:path>
            </a:pathLst>
          </a:custGeom>
          <a:ln w="160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8809" y="2566570"/>
            <a:ext cx="2503170" cy="65087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R="142875" algn="ctr">
              <a:lnSpc>
                <a:spcPct val="100000"/>
              </a:lnSpc>
              <a:spcBef>
                <a:spcPts val="434"/>
              </a:spcBef>
            </a:pPr>
            <a:r>
              <a:rPr sz="1300" spc="20" dirty="0">
                <a:latin typeface="Arial"/>
                <a:cs typeface="Arial"/>
              </a:rPr>
              <a:t>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100" dirty="0">
                <a:latin typeface="Times New Roman"/>
                <a:cs typeface="Times New Roman"/>
              </a:rPr>
              <a:t>2-Chlorophenothiazine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308759" y="2164140"/>
            <a:ext cx="155575" cy="155575"/>
          </a:xfrm>
          <a:custGeom>
            <a:avLst/>
            <a:gdLst/>
            <a:ahLst/>
            <a:cxnLst/>
            <a:rect l="l" t="t" r="r" b="b"/>
            <a:pathLst>
              <a:path w="155575" h="155575">
                <a:moveTo>
                  <a:pt x="0" y="76661"/>
                </a:moveTo>
                <a:lnTo>
                  <a:pt x="155283" y="76661"/>
                </a:lnTo>
              </a:path>
              <a:path w="155575" h="155575">
                <a:moveTo>
                  <a:pt x="76803" y="0"/>
                </a:moveTo>
                <a:lnTo>
                  <a:pt x="76803" y="155332"/>
                </a:lnTo>
              </a:path>
            </a:pathLst>
          </a:custGeom>
          <a:ln w="140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33023" y="2242810"/>
            <a:ext cx="379095" cy="0"/>
          </a:xfrm>
          <a:custGeom>
            <a:avLst/>
            <a:gdLst/>
            <a:ahLst/>
            <a:cxnLst/>
            <a:rect l="l" t="t" r="r" b="b"/>
            <a:pathLst>
              <a:path w="379095">
                <a:moveTo>
                  <a:pt x="0" y="0"/>
                </a:moveTo>
                <a:lnTo>
                  <a:pt x="378816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76570" y="2242810"/>
            <a:ext cx="258445" cy="0"/>
          </a:xfrm>
          <a:custGeom>
            <a:avLst/>
            <a:gdLst/>
            <a:ahLst/>
            <a:cxnLst/>
            <a:rect l="l" t="t" r="r" b="b"/>
            <a:pathLst>
              <a:path w="258445">
                <a:moveTo>
                  <a:pt x="0" y="0"/>
                </a:moveTo>
                <a:lnTo>
                  <a:pt x="257910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99547" y="2242810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59923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324369" y="2242810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127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943119" y="1689410"/>
            <a:ext cx="392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3</a:t>
            </a:r>
            <a:endParaRPr sz="1575" baseline="-15873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739407" y="1879587"/>
            <a:ext cx="240029" cy="282575"/>
          </a:xfrm>
          <a:custGeom>
            <a:avLst/>
            <a:gdLst/>
            <a:ahLst/>
            <a:cxnLst/>
            <a:rect l="l" t="t" r="r" b="b"/>
            <a:pathLst>
              <a:path w="240029" h="282575">
                <a:moveTo>
                  <a:pt x="0" y="282543"/>
                </a:moveTo>
                <a:lnTo>
                  <a:pt x="239799" y="0"/>
                </a:lnTo>
              </a:path>
            </a:pathLst>
          </a:custGeom>
          <a:ln w="16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49301" y="2321481"/>
            <a:ext cx="212090" cy="213995"/>
          </a:xfrm>
          <a:custGeom>
            <a:avLst/>
            <a:gdLst/>
            <a:ahLst/>
            <a:cxnLst/>
            <a:rect l="l" t="t" r="r" b="b"/>
            <a:pathLst>
              <a:path w="212090" h="213994">
                <a:moveTo>
                  <a:pt x="0" y="0"/>
                </a:moveTo>
                <a:lnTo>
                  <a:pt x="211627" y="213749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41304" y="2125110"/>
            <a:ext cx="3476625" cy="9029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13995">
              <a:lnSpc>
                <a:spcPct val="100000"/>
              </a:lnSpc>
              <a:spcBef>
                <a:spcPts val="130"/>
              </a:spcBef>
              <a:tabLst>
                <a:tab pos="794385" algn="l"/>
                <a:tab pos="1419225" algn="l"/>
                <a:tab pos="2041525" algn="l"/>
                <a:tab pos="2668905" algn="l"/>
              </a:tabLst>
            </a:pPr>
            <a:r>
              <a:rPr sz="1300" spc="5" dirty="0">
                <a:solidFill>
                  <a:srgbClr val="FF0000"/>
                </a:solidFill>
                <a:latin typeface="Arial"/>
                <a:cs typeface="Arial"/>
              </a:rPr>
              <a:t>Cl	</a:t>
            </a: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2	</a:t>
            </a: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2	</a:t>
            </a: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2	</a:t>
            </a:r>
            <a:r>
              <a:rPr sz="1300" spc="25" dirty="0">
                <a:latin typeface="Arial"/>
                <a:cs typeface="Arial"/>
              </a:rPr>
              <a:t>N</a:t>
            </a:r>
            <a:endParaRPr sz="1300">
              <a:latin typeface="Arial"/>
              <a:cs typeface="Arial"/>
            </a:endParaRPr>
          </a:p>
          <a:p>
            <a:pPr marR="130175" algn="r">
              <a:lnSpc>
                <a:spcPts val="1550"/>
              </a:lnSpc>
              <a:spcBef>
                <a:spcPts val="1255"/>
              </a:spcBef>
            </a:pPr>
            <a:r>
              <a:rPr sz="1300" spc="10" dirty="0">
                <a:latin typeface="Arial"/>
                <a:cs typeface="Arial"/>
              </a:rPr>
              <a:t>CH</a:t>
            </a:r>
            <a:r>
              <a:rPr sz="1575" spc="-7" baseline="-15873" dirty="0">
                <a:latin typeface="Arial"/>
                <a:cs typeface="Arial"/>
              </a:rPr>
              <a:t>3</a:t>
            </a:r>
            <a:endParaRPr sz="1575" baseline="-15873">
              <a:latin typeface="Arial"/>
              <a:cs typeface="Arial"/>
            </a:endParaRPr>
          </a:p>
          <a:p>
            <a:pPr marL="50800">
              <a:lnSpc>
                <a:spcPts val="2510"/>
              </a:lnSpc>
            </a:pPr>
            <a:r>
              <a:rPr sz="2100" spc="5" dirty="0">
                <a:latin typeface="Times New Roman"/>
                <a:cs typeface="Times New Roman"/>
              </a:rPr>
              <a:t>3-Chloropropyl-dimethylamine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431845" y="3465298"/>
            <a:ext cx="86995" cy="1172210"/>
            <a:chOff x="4431845" y="3465298"/>
            <a:chExt cx="86995" cy="1172210"/>
          </a:xfrm>
        </p:grpSpPr>
        <p:sp>
          <p:nvSpPr>
            <p:cNvPr id="19" name="object 19"/>
            <p:cNvSpPr/>
            <p:nvPr/>
          </p:nvSpPr>
          <p:spPr>
            <a:xfrm>
              <a:off x="4431845" y="4470186"/>
              <a:ext cx="86995" cy="167640"/>
            </a:xfrm>
            <a:custGeom>
              <a:avLst/>
              <a:gdLst/>
              <a:ahLst/>
              <a:cxnLst/>
              <a:rect l="l" t="t" r="r" b="b"/>
              <a:pathLst>
                <a:path w="86995" h="167639">
                  <a:moveTo>
                    <a:pt x="86529" y="0"/>
                  </a:moveTo>
                  <a:lnTo>
                    <a:pt x="44438" y="20253"/>
                  </a:lnTo>
                  <a:lnTo>
                    <a:pt x="0" y="0"/>
                  </a:lnTo>
                  <a:lnTo>
                    <a:pt x="44438" y="167216"/>
                  </a:lnTo>
                  <a:lnTo>
                    <a:pt x="865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481649" y="3476763"/>
              <a:ext cx="0" cy="1017269"/>
            </a:xfrm>
            <a:custGeom>
              <a:avLst/>
              <a:gdLst/>
              <a:ahLst/>
              <a:cxnLst/>
              <a:rect l="l" t="t" r="r" b="b"/>
              <a:pathLst>
                <a:path h="1017270">
                  <a:moveTo>
                    <a:pt x="0" y="101702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468066" y="3465298"/>
              <a:ext cx="16510" cy="1025525"/>
            </a:xfrm>
            <a:custGeom>
              <a:avLst/>
              <a:gdLst/>
              <a:ahLst/>
              <a:cxnLst/>
              <a:rect l="l" t="t" r="r" b="b"/>
              <a:pathLst>
                <a:path w="16510" h="1025525">
                  <a:moveTo>
                    <a:pt x="16092" y="0"/>
                  </a:moveTo>
                  <a:lnTo>
                    <a:pt x="0" y="0"/>
                  </a:lnTo>
                  <a:lnTo>
                    <a:pt x="0" y="1025141"/>
                  </a:lnTo>
                  <a:lnTo>
                    <a:pt x="16092" y="1025141"/>
                  </a:lnTo>
                  <a:lnTo>
                    <a:pt x="160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703383" y="3398298"/>
            <a:ext cx="1532255" cy="12433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10"/>
              </a:spcBef>
            </a:pPr>
            <a:r>
              <a:rPr sz="2100" spc="5" dirty="0">
                <a:latin typeface="Times New Roman"/>
                <a:cs typeface="Times New Roman"/>
              </a:rPr>
              <a:t>Refulx</a:t>
            </a:r>
            <a:endParaRPr sz="2100">
              <a:latin typeface="Times New Roman"/>
              <a:cs typeface="Times New Roman"/>
            </a:endParaRPr>
          </a:p>
          <a:p>
            <a:pPr marL="12700" marR="5080">
              <a:lnSpc>
                <a:spcPts val="2350"/>
              </a:lnSpc>
              <a:spcBef>
                <a:spcPts val="135"/>
              </a:spcBef>
            </a:pPr>
            <a:r>
              <a:rPr sz="2100" dirty="0">
                <a:latin typeface="Times New Roman"/>
                <a:cs typeface="Times New Roman"/>
              </a:rPr>
              <a:t>in presence</a:t>
            </a:r>
            <a:r>
              <a:rPr sz="2100" spc="-4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of  </a:t>
            </a:r>
            <a:r>
              <a:rPr sz="2100" dirty="0">
                <a:latin typeface="Times New Roman"/>
                <a:cs typeface="Times New Roman"/>
              </a:rPr>
              <a:t>toulene </a:t>
            </a:r>
            <a:r>
              <a:rPr sz="2100" spc="5" dirty="0">
                <a:latin typeface="Times New Roman"/>
                <a:cs typeface="Times New Roman"/>
              </a:rPr>
              <a:t>and  sodamide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194276" y="5735105"/>
            <a:ext cx="875030" cy="1009015"/>
          </a:xfrm>
          <a:custGeom>
            <a:avLst/>
            <a:gdLst/>
            <a:ahLst/>
            <a:cxnLst/>
            <a:rect l="l" t="t" r="r" b="b"/>
            <a:pathLst>
              <a:path w="875029" h="1009015">
                <a:moveTo>
                  <a:pt x="0" y="252063"/>
                </a:moveTo>
                <a:lnTo>
                  <a:pt x="0" y="756608"/>
                </a:lnTo>
              </a:path>
              <a:path w="875029" h="1009015">
                <a:moveTo>
                  <a:pt x="60704" y="286661"/>
                </a:moveTo>
                <a:lnTo>
                  <a:pt x="60704" y="722411"/>
                </a:lnTo>
              </a:path>
              <a:path w="875029" h="1009015">
                <a:moveTo>
                  <a:pt x="0" y="756608"/>
                </a:moveTo>
                <a:lnTo>
                  <a:pt x="437341" y="1008664"/>
                </a:lnTo>
              </a:path>
              <a:path w="875029" h="1009015">
                <a:moveTo>
                  <a:pt x="437341" y="1008664"/>
                </a:moveTo>
                <a:lnTo>
                  <a:pt x="874850" y="756608"/>
                </a:lnTo>
              </a:path>
              <a:path w="875029" h="1009015">
                <a:moveTo>
                  <a:pt x="437341" y="938236"/>
                </a:moveTo>
                <a:lnTo>
                  <a:pt x="814481" y="722411"/>
                </a:lnTo>
              </a:path>
              <a:path w="875029" h="1009015">
                <a:moveTo>
                  <a:pt x="874850" y="756608"/>
                </a:moveTo>
                <a:lnTo>
                  <a:pt x="874850" y="252063"/>
                </a:lnTo>
              </a:path>
              <a:path w="875029" h="1009015">
                <a:moveTo>
                  <a:pt x="874850" y="252063"/>
                </a:moveTo>
                <a:lnTo>
                  <a:pt x="437341" y="0"/>
                </a:lnTo>
              </a:path>
              <a:path w="875029" h="1009015">
                <a:moveTo>
                  <a:pt x="814481" y="286661"/>
                </a:moveTo>
                <a:lnTo>
                  <a:pt x="437341" y="70836"/>
                </a:lnTo>
              </a:path>
              <a:path w="875029" h="1009015">
                <a:moveTo>
                  <a:pt x="437341" y="0"/>
                </a:moveTo>
                <a:lnTo>
                  <a:pt x="0" y="252063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437255" y="6628518"/>
            <a:ext cx="13906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"/>
                <a:cs typeface="Arial"/>
              </a:rPr>
              <a:t>S</a:t>
            </a:r>
            <a:endParaRPr sz="13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433566" y="5619849"/>
            <a:ext cx="14795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5" dirty="0">
                <a:latin typeface="Arial"/>
                <a:cs typeface="Arial"/>
              </a:rPr>
              <a:t>N</a:t>
            </a:r>
            <a:endParaRPr sz="13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069126" y="5787814"/>
            <a:ext cx="359410" cy="912494"/>
          </a:xfrm>
          <a:custGeom>
            <a:avLst/>
            <a:gdLst/>
            <a:ahLst/>
            <a:cxnLst/>
            <a:rect l="l" t="t" r="r" b="b"/>
            <a:pathLst>
              <a:path w="359410" h="912495">
                <a:moveTo>
                  <a:pt x="0" y="703898"/>
                </a:moveTo>
                <a:lnTo>
                  <a:pt x="358861" y="911886"/>
                </a:lnTo>
              </a:path>
              <a:path w="359410" h="912495">
                <a:moveTo>
                  <a:pt x="344439" y="0"/>
                </a:moveTo>
                <a:lnTo>
                  <a:pt x="0" y="199354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581091" y="5735105"/>
            <a:ext cx="1233805" cy="1009015"/>
          </a:xfrm>
          <a:custGeom>
            <a:avLst/>
            <a:gdLst/>
            <a:ahLst/>
            <a:cxnLst/>
            <a:rect l="l" t="t" r="r" b="b"/>
            <a:pathLst>
              <a:path w="1233804" h="1009015">
                <a:moveTo>
                  <a:pt x="0" y="964595"/>
                </a:moveTo>
                <a:lnTo>
                  <a:pt x="360706" y="756608"/>
                </a:lnTo>
              </a:path>
              <a:path w="1233804" h="1009015">
                <a:moveTo>
                  <a:pt x="360706" y="756608"/>
                </a:moveTo>
                <a:lnTo>
                  <a:pt x="360706" y="252063"/>
                </a:lnTo>
              </a:path>
              <a:path w="1233804" h="1009015">
                <a:moveTo>
                  <a:pt x="360706" y="252063"/>
                </a:moveTo>
                <a:lnTo>
                  <a:pt x="16098" y="52709"/>
                </a:lnTo>
              </a:path>
              <a:path w="1233804" h="1009015">
                <a:moveTo>
                  <a:pt x="421410" y="722411"/>
                </a:moveTo>
                <a:lnTo>
                  <a:pt x="421410" y="286661"/>
                </a:lnTo>
              </a:path>
              <a:path w="1233804" h="1009015">
                <a:moveTo>
                  <a:pt x="360706" y="756608"/>
                </a:moveTo>
                <a:lnTo>
                  <a:pt x="796035" y="1008664"/>
                </a:lnTo>
              </a:path>
              <a:path w="1233804" h="1009015">
                <a:moveTo>
                  <a:pt x="796035" y="1008664"/>
                </a:moveTo>
                <a:lnTo>
                  <a:pt x="1233376" y="756608"/>
                </a:lnTo>
              </a:path>
              <a:path w="1233804" h="1009015">
                <a:moveTo>
                  <a:pt x="796035" y="938236"/>
                </a:moveTo>
                <a:lnTo>
                  <a:pt x="1173175" y="722411"/>
                </a:lnTo>
              </a:path>
              <a:path w="1233804" h="1009015">
                <a:moveTo>
                  <a:pt x="1233376" y="756608"/>
                </a:moveTo>
                <a:lnTo>
                  <a:pt x="1233376" y="252063"/>
                </a:lnTo>
              </a:path>
              <a:path w="1233804" h="1009015">
                <a:moveTo>
                  <a:pt x="1233376" y="252063"/>
                </a:moveTo>
                <a:lnTo>
                  <a:pt x="796035" y="0"/>
                </a:lnTo>
              </a:path>
              <a:path w="1233804" h="1009015">
                <a:moveTo>
                  <a:pt x="1173175" y="286661"/>
                </a:moveTo>
                <a:lnTo>
                  <a:pt x="796035" y="70836"/>
                </a:lnTo>
              </a:path>
              <a:path w="1233804" h="1009015">
                <a:moveTo>
                  <a:pt x="796035" y="0"/>
                </a:moveTo>
                <a:lnTo>
                  <a:pt x="360706" y="252063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174883" y="5617790"/>
            <a:ext cx="1841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0" dirty="0">
                <a:latin typeface="Arial"/>
                <a:cs typeface="Arial"/>
              </a:rPr>
              <a:t>C</a:t>
            </a:r>
            <a:r>
              <a:rPr sz="1300" spc="5" dirty="0">
                <a:latin typeface="Arial"/>
                <a:cs typeface="Arial"/>
              </a:rPr>
              <a:t>l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814467" y="5781638"/>
            <a:ext cx="354965" cy="205740"/>
          </a:xfrm>
          <a:custGeom>
            <a:avLst/>
            <a:gdLst/>
            <a:ahLst/>
            <a:cxnLst/>
            <a:rect l="l" t="t" r="r" b="b"/>
            <a:pathLst>
              <a:path w="354964" h="205739">
                <a:moveTo>
                  <a:pt x="0" y="205530"/>
                </a:moveTo>
                <a:lnTo>
                  <a:pt x="354836" y="0"/>
                </a:lnTo>
              </a:path>
            </a:pathLst>
          </a:custGeom>
          <a:ln w="160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798588" y="5180312"/>
            <a:ext cx="258445" cy="0"/>
          </a:xfrm>
          <a:custGeom>
            <a:avLst/>
            <a:gdLst/>
            <a:ahLst/>
            <a:cxnLst/>
            <a:rect l="l" t="t" r="r" b="b"/>
            <a:pathLst>
              <a:path w="258445">
                <a:moveTo>
                  <a:pt x="0" y="0"/>
                </a:moveTo>
                <a:lnTo>
                  <a:pt x="258246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44374" y="5180312"/>
            <a:ext cx="268605" cy="0"/>
          </a:xfrm>
          <a:custGeom>
            <a:avLst/>
            <a:gdLst/>
            <a:ahLst/>
            <a:cxnLst/>
            <a:rect l="l" t="t" r="r" b="b"/>
            <a:pathLst>
              <a:path w="268604">
                <a:moveTo>
                  <a:pt x="0" y="0"/>
                </a:moveTo>
                <a:lnTo>
                  <a:pt x="268139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459412" y="4817005"/>
            <a:ext cx="241935" cy="282575"/>
          </a:xfrm>
          <a:custGeom>
            <a:avLst/>
            <a:gdLst/>
            <a:ahLst/>
            <a:cxnLst/>
            <a:rect l="l" t="t" r="r" b="b"/>
            <a:pathLst>
              <a:path w="241934" h="282575">
                <a:moveTo>
                  <a:pt x="0" y="282543"/>
                </a:moveTo>
                <a:lnTo>
                  <a:pt x="241812" y="0"/>
                </a:lnTo>
              </a:path>
            </a:pathLst>
          </a:custGeom>
          <a:ln w="16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381972" y="4627163"/>
            <a:ext cx="2701290" cy="10217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30"/>
              </a:spcBef>
            </a:pP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3</a:t>
            </a:r>
            <a:endParaRPr sz="1575" baseline="-15873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tabLst>
                <a:tab pos="698500" algn="l"/>
                <a:tab pos="1323340" algn="l"/>
                <a:tab pos="1948180" algn="l"/>
              </a:tabLst>
            </a:pP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2	</a:t>
            </a: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2	</a:t>
            </a: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2	</a:t>
            </a:r>
            <a:r>
              <a:rPr sz="1300" spc="25" dirty="0">
                <a:latin typeface="Arial"/>
                <a:cs typeface="Arial"/>
              </a:rPr>
              <a:t>N</a:t>
            </a:r>
            <a:endParaRPr sz="1300">
              <a:latin typeface="Arial"/>
              <a:cs typeface="Arial"/>
            </a:endParaRPr>
          </a:p>
          <a:p>
            <a:pPr marL="2303145">
              <a:lnSpc>
                <a:spcPct val="100000"/>
              </a:lnSpc>
              <a:spcBef>
                <a:spcPts val="1235"/>
              </a:spcBef>
            </a:pPr>
            <a:r>
              <a:rPr sz="1300" spc="5" dirty="0">
                <a:latin typeface="Arial"/>
                <a:cs typeface="Arial"/>
              </a:rPr>
              <a:t>CH</a:t>
            </a:r>
            <a:r>
              <a:rPr sz="1575" spc="7" baseline="-15873" dirty="0">
                <a:latin typeface="Arial"/>
                <a:cs typeface="Arial"/>
              </a:rPr>
              <a:t>3</a:t>
            </a:r>
            <a:endParaRPr sz="1575" baseline="-15873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469809" y="5258982"/>
            <a:ext cx="213995" cy="213995"/>
          </a:xfrm>
          <a:custGeom>
            <a:avLst/>
            <a:gdLst/>
            <a:ahLst/>
            <a:cxnLst/>
            <a:rect l="l" t="t" r="r" b="b"/>
            <a:pathLst>
              <a:path w="213995" h="213995">
                <a:moveTo>
                  <a:pt x="0" y="0"/>
                </a:moveTo>
                <a:lnTo>
                  <a:pt x="213639" y="213765"/>
                </a:lnTo>
              </a:path>
            </a:pathLst>
          </a:custGeom>
          <a:ln w="16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508480" y="5279168"/>
            <a:ext cx="8255" cy="365760"/>
          </a:xfrm>
          <a:custGeom>
            <a:avLst/>
            <a:gdLst/>
            <a:ahLst/>
            <a:cxnLst/>
            <a:rect l="l" t="t" r="r" b="b"/>
            <a:pathLst>
              <a:path w="8254" h="365760">
                <a:moveTo>
                  <a:pt x="7881" y="0"/>
                </a:moveTo>
                <a:lnTo>
                  <a:pt x="0" y="365315"/>
                </a:lnTo>
              </a:path>
            </a:pathLst>
          </a:custGeom>
          <a:ln w="160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421732" y="5180312"/>
            <a:ext cx="258445" cy="0"/>
          </a:xfrm>
          <a:custGeom>
            <a:avLst/>
            <a:gdLst/>
            <a:ahLst/>
            <a:cxnLst/>
            <a:rect l="l" t="t" r="r" b="b"/>
            <a:pathLst>
              <a:path w="258445">
                <a:moveTo>
                  <a:pt x="0" y="0"/>
                </a:moveTo>
                <a:lnTo>
                  <a:pt x="257910" y="0"/>
                </a:lnTo>
              </a:path>
            </a:pathLst>
          </a:custGeom>
          <a:ln w="16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176895" y="6035413"/>
            <a:ext cx="190627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10" dirty="0">
                <a:latin typeface="Times New Roman"/>
                <a:cs typeface="Times New Roman"/>
              </a:rPr>
              <a:t>C</a:t>
            </a:r>
            <a:r>
              <a:rPr sz="2100" spc="-10" dirty="0">
                <a:latin typeface="Times New Roman"/>
                <a:cs typeface="Times New Roman"/>
              </a:rPr>
              <a:t>h</a:t>
            </a:r>
            <a:r>
              <a:rPr sz="2100" spc="-5" dirty="0">
                <a:latin typeface="Times New Roman"/>
                <a:cs typeface="Times New Roman"/>
              </a:rPr>
              <a:t>l</a:t>
            </a:r>
            <a:r>
              <a:rPr sz="2100" spc="10" dirty="0">
                <a:latin typeface="Times New Roman"/>
                <a:cs typeface="Times New Roman"/>
              </a:rPr>
              <a:t>o</a:t>
            </a:r>
            <a:r>
              <a:rPr sz="2100" spc="15" dirty="0">
                <a:latin typeface="Times New Roman"/>
                <a:cs typeface="Times New Roman"/>
              </a:rPr>
              <a:t>r</a:t>
            </a:r>
            <a:r>
              <a:rPr sz="2100" spc="-10" dirty="0">
                <a:latin typeface="Times New Roman"/>
                <a:cs typeface="Times New Roman"/>
              </a:rPr>
              <a:t>o</a:t>
            </a:r>
            <a:r>
              <a:rPr sz="2100" spc="10" dirty="0">
                <a:latin typeface="Times New Roman"/>
                <a:cs typeface="Times New Roman"/>
              </a:rPr>
              <a:t>p</a:t>
            </a:r>
            <a:r>
              <a:rPr sz="2100" spc="-5" dirty="0">
                <a:latin typeface="Times New Roman"/>
                <a:cs typeface="Times New Roman"/>
              </a:rPr>
              <a:t>r</a:t>
            </a:r>
            <a:r>
              <a:rPr sz="2100" spc="10" dirty="0">
                <a:latin typeface="Times New Roman"/>
                <a:cs typeface="Times New Roman"/>
              </a:rPr>
              <a:t>om</a:t>
            </a:r>
            <a:r>
              <a:rPr sz="2100" dirty="0">
                <a:latin typeface="Times New Roman"/>
                <a:cs typeface="Times New Roman"/>
              </a:rPr>
              <a:t>az</a:t>
            </a:r>
            <a:r>
              <a:rPr sz="2100" spc="5" dirty="0">
                <a:latin typeface="Times New Roman"/>
                <a:cs typeface="Times New Roman"/>
              </a:rPr>
              <a:t>ine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80151" y="925396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457" y="0"/>
                </a:lnTo>
              </a:path>
            </a:pathLst>
          </a:custGeom>
          <a:ln w="198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80151" y="851209"/>
            <a:ext cx="503555" cy="0"/>
          </a:xfrm>
          <a:custGeom>
            <a:avLst/>
            <a:gdLst/>
            <a:ahLst/>
            <a:cxnLst/>
            <a:rect l="l" t="t" r="r" b="b"/>
            <a:pathLst>
              <a:path w="503555">
                <a:moveTo>
                  <a:pt x="0" y="0"/>
                </a:moveTo>
                <a:lnTo>
                  <a:pt x="503550" y="0"/>
                </a:lnTo>
              </a:path>
            </a:pathLst>
          </a:custGeom>
          <a:ln w="198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82282" y="248128"/>
            <a:ext cx="28638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650" spc="-120" dirty="0">
                <a:latin typeface="Arial"/>
                <a:cs typeface="Arial"/>
              </a:rPr>
              <a:t>R</a:t>
            </a:r>
            <a:r>
              <a:rPr sz="1875" spc="-179" baseline="-15555" dirty="0">
                <a:latin typeface="Arial"/>
                <a:cs typeface="Arial"/>
              </a:rPr>
              <a:t>1</a:t>
            </a:r>
            <a:endParaRPr sz="1875" baseline="-15555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32676" y="925396"/>
            <a:ext cx="347980" cy="396875"/>
          </a:xfrm>
          <a:custGeom>
            <a:avLst/>
            <a:gdLst/>
            <a:ahLst/>
            <a:cxnLst/>
            <a:rect l="l" t="t" r="r" b="b"/>
            <a:pathLst>
              <a:path w="347980" h="396875">
                <a:moveTo>
                  <a:pt x="347474" y="0"/>
                </a:moveTo>
                <a:lnTo>
                  <a:pt x="0" y="396787"/>
                </a:lnTo>
              </a:path>
            </a:pathLst>
          </a:custGeom>
          <a:ln w="183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93445" y="851209"/>
            <a:ext cx="542925" cy="74295"/>
          </a:xfrm>
          <a:custGeom>
            <a:avLst/>
            <a:gdLst/>
            <a:ahLst/>
            <a:cxnLst/>
            <a:rect l="l" t="t" r="r" b="b"/>
            <a:pathLst>
              <a:path w="542925" h="74294">
                <a:moveTo>
                  <a:pt x="0" y="74187"/>
                </a:moveTo>
                <a:lnTo>
                  <a:pt x="542529" y="74187"/>
                </a:lnTo>
              </a:path>
              <a:path w="542925" h="74294">
                <a:moveTo>
                  <a:pt x="26297" y="0"/>
                </a:moveTo>
                <a:lnTo>
                  <a:pt x="514610" y="0"/>
                </a:lnTo>
              </a:path>
            </a:pathLst>
          </a:custGeom>
          <a:ln w="185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08586" y="347196"/>
            <a:ext cx="28638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650" spc="-120" dirty="0">
                <a:latin typeface="Arial"/>
                <a:cs typeface="Arial"/>
              </a:rPr>
              <a:t>R</a:t>
            </a:r>
            <a:r>
              <a:rPr sz="1875" spc="-179" baseline="-15555" dirty="0">
                <a:latin typeface="Arial"/>
                <a:cs typeface="Arial"/>
              </a:rPr>
              <a:t>1</a:t>
            </a:r>
            <a:endParaRPr sz="1875" baseline="-15555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35974" y="588033"/>
            <a:ext cx="295275" cy="337820"/>
          </a:xfrm>
          <a:custGeom>
            <a:avLst/>
            <a:gdLst/>
            <a:ahLst/>
            <a:cxnLst/>
            <a:rect l="l" t="t" r="r" b="b"/>
            <a:pathLst>
              <a:path w="295275" h="337819">
                <a:moveTo>
                  <a:pt x="0" y="337363"/>
                </a:moveTo>
                <a:lnTo>
                  <a:pt x="295220" y="0"/>
                </a:lnTo>
              </a:path>
            </a:pathLst>
          </a:custGeom>
          <a:ln w="183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14617" y="347196"/>
            <a:ext cx="28638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650" spc="-120" dirty="0">
                <a:latin typeface="Arial"/>
                <a:cs typeface="Arial"/>
              </a:rPr>
              <a:t>R</a:t>
            </a:r>
            <a:r>
              <a:rPr sz="1875" spc="-179" baseline="-15555" dirty="0">
                <a:latin typeface="Arial"/>
                <a:cs typeface="Arial"/>
              </a:rPr>
              <a:t>2</a:t>
            </a:r>
            <a:endParaRPr sz="1875" baseline="-15555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09031" y="600731"/>
            <a:ext cx="284480" cy="325120"/>
          </a:xfrm>
          <a:custGeom>
            <a:avLst/>
            <a:gdLst/>
            <a:ahLst/>
            <a:cxnLst/>
            <a:rect l="l" t="t" r="r" b="b"/>
            <a:pathLst>
              <a:path w="284479" h="325119">
                <a:moveTo>
                  <a:pt x="284413" y="324665"/>
                </a:moveTo>
                <a:lnTo>
                  <a:pt x="0" y="0"/>
                </a:lnTo>
              </a:path>
            </a:pathLst>
          </a:custGeom>
          <a:ln w="183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22608" y="511306"/>
            <a:ext cx="208915" cy="414655"/>
          </a:xfrm>
          <a:custGeom>
            <a:avLst/>
            <a:gdLst/>
            <a:ahLst/>
            <a:cxnLst/>
            <a:rect l="l" t="t" r="r" b="b"/>
            <a:pathLst>
              <a:path w="208914" h="414655">
                <a:moveTo>
                  <a:pt x="0" y="414090"/>
                </a:moveTo>
                <a:lnTo>
                  <a:pt x="208401" y="0"/>
                </a:lnTo>
              </a:path>
            </a:pathLst>
          </a:custGeom>
          <a:ln w="177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39725" y="1128228"/>
            <a:ext cx="3422015" cy="128206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899160">
              <a:lnSpc>
                <a:spcPct val="100000"/>
              </a:lnSpc>
              <a:spcBef>
                <a:spcPts val="830"/>
              </a:spcBef>
            </a:pPr>
            <a:r>
              <a:rPr sz="1650" spc="-120" dirty="0">
                <a:latin typeface="Arial"/>
                <a:cs typeface="Arial"/>
              </a:rPr>
              <a:t>R</a:t>
            </a:r>
            <a:r>
              <a:rPr sz="1875" spc="-179" baseline="-15555" dirty="0">
                <a:latin typeface="Arial"/>
                <a:cs typeface="Arial"/>
              </a:rPr>
              <a:t>2</a:t>
            </a:r>
            <a:endParaRPr sz="1875" baseline="-15555">
              <a:latin typeface="Arial"/>
              <a:cs typeface="Arial"/>
            </a:endParaRPr>
          </a:p>
          <a:p>
            <a:pPr marL="38100" marR="30480" indent="368935">
              <a:lnSpc>
                <a:spcPts val="2890"/>
              </a:lnSpc>
              <a:spcBef>
                <a:spcPts val="1460"/>
              </a:spcBef>
            </a:pPr>
            <a:r>
              <a:rPr sz="2600" spc="-150" dirty="0">
                <a:latin typeface="Times New Roman"/>
                <a:cs typeface="Times New Roman"/>
              </a:rPr>
              <a:t>Trans </a:t>
            </a:r>
            <a:r>
              <a:rPr sz="2600" spc="-155" dirty="0">
                <a:latin typeface="Times New Roman"/>
                <a:cs typeface="Times New Roman"/>
              </a:rPr>
              <a:t>has </a:t>
            </a:r>
            <a:r>
              <a:rPr sz="2600" spc="-225" dirty="0">
                <a:latin typeface="Times New Roman"/>
                <a:cs typeface="Times New Roman"/>
              </a:rPr>
              <a:t>R </a:t>
            </a:r>
            <a:r>
              <a:rPr sz="2600" spc="-150" dirty="0">
                <a:latin typeface="Times New Roman"/>
                <a:cs typeface="Times New Roman"/>
              </a:rPr>
              <a:t>groups </a:t>
            </a:r>
            <a:r>
              <a:rPr sz="2600" spc="-175" dirty="0">
                <a:latin typeface="Times New Roman"/>
                <a:cs typeface="Times New Roman"/>
              </a:rPr>
              <a:t>on  </a:t>
            </a:r>
            <a:r>
              <a:rPr sz="2600" spc="-140" dirty="0">
                <a:latin typeface="Times New Roman"/>
                <a:cs typeface="Times New Roman"/>
              </a:rPr>
              <a:t>opposite </a:t>
            </a:r>
            <a:r>
              <a:rPr sz="2600" spc="-135" dirty="0">
                <a:latin typeface="Times New Roman"/>
                <a:cs typeface="Times New Roman"/>
              </a:rPr>
              <a:t>side </a:t>
            </a:r>
            <a:r>
              <a:rPr sz="2600" spc="-145" dirty="0">
                <a:latin typeface="Times New Roman"/>
                <a:cs typeface="Times New Roman"/>
              </a:rPr>
              <a:t>of </a:t>
            </a:r>
            <a:r>
              <a:rPr sz="2600" spc="-150" dirty="0">
                <a:latin typeface="Times New Roman"/>
                <a:cs typeface="Times New Roman"/>
              </a:rPr>
              <a:t>double</a:t>
            </a:r>
            <a:r>
              <a:rPr sz="2600" spc="7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bond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18550" y="1574704"/>
            <a:ext cx="2982595" cy="788035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2700" marR="5080" indent="312420">
              <a:lnSpc>
                <a:spcPts val="2890"/>
              </a:lnSpc>
              <a:spcBef>
                <a:spcPts val="384"/>
              </a:spcBef>
            </a:pPr>
            <a:r>
              <a:rPr sz="2600" spc="-150" dirty="0">
                <a:latin typeface="Times New Roman"/>
                <a:cs typeface="Times New Roman"/>
              </a:rPr>
              <a:t>Cis has </a:t>
            </a:r>
            <a:r>
              <a:rPr sz="2600" spc="-225" dirty="0">
                <a:latin typeface="Times New Roman"/>
                <a:cs typeface="Times New Roman"/>
              </a:rPr>
              <a:t>R </a:t>
            </a:r>
            <a:r>
              <a:rPr sz="2600" spc="-150" dirty="0">
                <a:latin typeface="Times New Roman"/>
                <a:cs typeface="Times New Roman"/>
              </a:rPr>
              <a:t>groups </a:t>
            </a:r>
            <a:r>
              <a:rPr sz="2600" spc="-165" dirty="0">
                <a:latin typeface="Times New Roman"/>
                <a:cs typeface="Times New Roman"/>
              </a:rPr>
              <a:t>on  </a:t>
            </a:r>
            <a:r>
              <a:rPr sz="2600" spc="-170" dirty="0">
                <a:latin typeface="Times New Roman"/>
                <a:cs typeface="Times New Roman"/>
              </a:rPr>
              <a:t>same </a:t>
            </a:r>
            <a:r>
              <a:rPr sz="2600" spc="-135" dirty="0">
                <a:latin typeface="Times New Roman"/>
                <a:cs typeface="Times New Roman"/>
              </a:rPr>
              <a:t>side </a:t>
            </a:r>
            <a:r>
              <a:rPr sz="2600" spc="-145" dirty="0">
                <a:latin typeface="Times New Roman"/>
                <a:cs typeface="Times New Roman"/>
              </a:rPr>
              <a:t>of </a:t>
            </a:r>
            <a:r>
              <a:rPr sz="2600" spc="-150" dirty="0">
                <a:latin typeface="Times New Roman"/>
                <a:cs typeface="Times New Roman"/>
              </a:rPr>
              <a:t>double</a:t>
            </a:r>
            <a:r>
              <a:rPr sz="2600" spc="9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bond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5630" y="5875731"/>
            <a:ext cx="69418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Carlito"/>
                <a:cs typeface="Carlito"/>
              </a:rPr>
              <a:t>Decide </a:t>
            </a:r>
            <a:r>
              <a:rPr sz="3200" dirty="0">
                <a:latin typeface="Carlito"/>
                <a:cs typeface="Carlito"/>
              </a:rPr>
              <a:t>cis and </a:t>
            </a:r>
            <a:r>
              <a:rPr sz="3200" spc="-15" dirty="0">
                <a:latin typeface="Carlito"/>
                <a:cs typeface="Carlito"/>
              </a:rPr>
              <a:t>trans </a:t>
            </a:r>
            <a:r>
              <a:rPr sz="3200" dirty="0">
                <a:latin typeface="Carlito"/>
                <a:cs typeface="Carlito"/>
              </a:rPr>
              <a:t>in these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compounds?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2667000"/>
            <a:ext cx="3648075" cy="27146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48200" y="2667000"/>
            <a:ext cx="4324350" cy="2752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346456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5" dirty="0">
                <a:latin typeface="Carlito"/>
                <a:cs typeface="Carlito"/>
              </a:rPr>
              <a:t>Flupenthixol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59763"/>
            <a:ext cx="7809865" cy="4388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666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rlito"/>
                <a:cs typeface="Carlito"/>
              </a:rPr>
              <a:t>It is a </a:t>
            </a:r>
            <a:r>
              <a:rPr sz="2700" spc="-15" dirty="0">
                <a:latin typeface="Carlito"/>
                <a:cs typeface="Carlito"/>
              </a:rPr>
              <a:t>Thioxanthine </a:t>
            </a:r>
            <a:r>
              <a:rPr sz="2700" spc="-10" dirty="0">
                <a:latin typeface="Carlito"/>
                <a:cs typeface="Carlito"/>
              </a:rPr>
              <a:t>derivative </a:t>
            </a:r>
            <a:r>
              <a:rPr sz="2700" spc="-5" dirty="0">
                <a:latin typeface="Carlito"/>
                <a:cs typeface="Carlito"/>
              </a:rPr>
              <a:t>used</a:t>
            </a:r>
            <a:r>
              <a:rPr sz="2700" spc="-135" dirty="0">
                <a:latin typeface="Carlito"/>
                <a:cs typeface="Carlito"/>
              </a:rPr>
              <a:t> </a:t>
            </a:r>
            <a:r>
              <a:rPr sz="2700" spc="-25" dirty="0">
                <a:latin typeface="Carlito"/>
                <a:cs typeface="Carlito"/>
              </a:rPr>
              <a:t>for  </a:t>
            </a:r>
            <a:r>
              <a:rPr sz="2700" spc="-15" dirty="0">
                <a:latin typeface="Carlito"/>
                <a:cs typeface="Carlito"/>
              </a:rPr>
              <a:t>treatment </a:t>
            </a:r>
            <a:r>
              <a:rPr sz="2700" spc="-5" dirty="0">
                <a:latin typeface="Carlito"/>
                <a:cs typeface="Carlito"/>
              </a:rPr>
              <a:t>of</a:t>
            </a:r>
            <a:r>
              <a:rPr sz="2700" spc="-30" dirty="0">
                <a:latin typeface="Carlito"/>
                <a:cs typeface="Carlito"/>
              </a:rPr>
              <a:t> </a:t>
            </a:r>
            <a:r>
              <a:rPr sz="2700" spc="-15" dirty="0">
                <a:latin typeface="Carlito"/>
                <a:cs typeface="Carlito"/>
              </a:rPr>
              <a:t>schizophrenia</a:t>
            </a:r>
            <a:endParaRPr sz="2700" dirty="0">
              <a:latin typeface="Carlito"/>
              <a:cs typeface="Carlito"/>
            </a:endParaRPr>
          </a:p>
          <a:p>
            <a:pPr marL="12700" marR="106807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rlito"/>
                <a:cs typeface="Carlito"/>
              </a:rPr>
              <a:t>It </a:t>
            </a:r>
            <a:r>
              <a:rPr sz="2700" spc="-10" dirty="0">
                <a:latin typeface="Carlito"/>
                <a:cs typeface="Carlito"/>
              </a:rPr>
              <a:t>can </a:t>
            </a:r>
            <a:r>
              <a:rPr sz="2700" spc="-20" dirty="0">
                <a:latin typeface="Carlito"/>
                <a:cs typeface="Carlito"/>
              </a:rPr>
              <a:t>exist </a:t>
            </a:r>
            <a:r>
              <a:rPr sz="2700" dirty="0">
                <a:latin typeface="Carlito"/>
                <a:cs typeface="Carlito"/>
              </a:rPr>
              <a:t>in cis and </a:t>
            </a:r>
            <a:r>
              <a:rPr sz="2700" spc="-15" dirty="0">
                <a:latin typeface="Carlito"/>
                <a:cs typeface="Carlito"/>
              </a:rPr>
              <a:t>trans </a:t>
            </a:r>
            <a:r>
              <a:rPr sz="2700" spc="-20" dirty="0">
                <a:latin typeface="Carlito"/>
                <a:cs typeface="Carlito"/>
              </a:rPr>
              <a:t>form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5" dirty="0">
                <a:latin typeface="Carlito"/>
                <a:cs typeface="Carlito"/>
              </a:rPr>
              <a:t>only </a:t>
            </a:r>
            <a:r>
              <a:rPr sz="2700" dirty="0">
                <a:latin typeface="Carlito"/>
                <a:cs typeface="Carlito"/>
              </a:rPr>
              <a:t>cis is  </a:t>
            </a:r>
            <a:r>
              <a:rPr sz="2700" spc="-5" dirty="0">
                <a:latin typeface="Carlito"/>
                <a:cs typeface="Carlito"/>
              </a:rPr>
              <a:t>active </a:t>
            </a:r>
            <a:r>
              <a:rPr sz="2700" spc="-10" dirty="0">
                <a:latin typeface="Carlito"/>
                <a:cs typeface="Carlito"/>
              </a:rPr>
              <a:t>because </a:t>
            </a:r>
            <a:r>
              <a:rPr sz="2700" b="1" dirty="0">
                <a:latin typeface="Carlito"/>
                <a:cs typeface="Carlito"/>
              </a:rPr>
              <a:t>it </a:t>
            </a:r>
            <a:r>
              <a:rPr sz="2700" b="1" spc="-10" dirty="0">
                <a:latin typeface="Carlito"/>
                <a:cs typeface="Carlito"/>
              </a:rPr>
              <a:t>mimics </a:t>
            </a:r>
            <a:r>
              <a:rPr sz="2700" b="1" dirty="0">
                <a:latin typeface="Carlito"/>
                <a:cs typeface="Carlito"/>
              </a:rPr>
              <a:t>the </a:t>
            </a:r>
            <a:r>
              <a:rPr sz="2700" b="1" spc="-10" dirty="0">
                <a:latin typeface="Carlito"/>
                <a:cs typeface="Carlito"/>
              </a:rPr>
              <a:t>conformation </a:t>
            </a:r>
            <a:r>
              <a:rPr sz="2700" b="1" dirty="0">
                <a:latin typeface="Carlito"/>
                <a:cs typeface="Carlito"/>
              </a:rPr>
              <a:t>of  </a:t>
            </a:r>
            <a:r>
              <a:rPr sz="2700" b="1" spc="-5" dirty="0">
                <a:latin typeface="Carlito"/>
                <a:cs typeface="Carlito"/>
              </a:rPr>
              <a:t>Dopamine</a:t>
            </a:r>
            <a:endParaRPr sz="2700" dirty="0">
              <a:latin typeface="Carlito"/>
              <a:cs typeface="Carlito"/>
            </a:endParaRPr>
          </a:p>
          <a:p>
            <a:pPr marL="12700" marR="1217295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55" dirty="0">
                <a:latin typeface="Arial"/>
                <a:cs typeface="Arial"/>
              </a:rPr>
              <a:t>It’s duration </a:t>
            </a:r>
            <a:r>
              <a:rPr sz="2700" spc="-5" dirty="0">
                <a:latin typeface="Arial"/>
                <a:cs typeface="Arial"/>
              </a:rPr>
              <a:t>of </a:t>
            </a:r>
            <a:r>
              <a:rPr sz="2700" spc="-70" dirty="0">
                <a:latin typeface="Arial"/>
                <a:cs typeface="Arial"/>
              </a:rPr>
              <a:t>action</a:t>
            </a:r>
            <a:r>
              <a:rPr sz="2700" spc="-555" dirty="0">
                <a:latin typeface="Arial"/>
                <a:cs typeface="Arial"/>
              </a:rPr>
              <a:t> </a:t>
            </a:r>
            <a:r>
              <a:rPr sz="2700" spc="-140" dirty="0">
                <a:latin typeface="Arial"/>
                <a:cs typeface="Arial"/>
              </a:rPr>
              <a:t>is </a:t>
            </a:r>
            <a:r>
              <a:rPr sz="2700" spc="-95" dirty="0">
                <a:latin typeface="Arial"/>
                <a:cs typeface="Arial"/>
              </a:rPr>
              <a:t>long </a:t>
            </a:r>
            <a:r>
              <a:rPr sz="2700" spc="-60" dirty="0">
                <a:latin typeface="Arial"/>
                <a:cs typeface="Arial"/>
              </a:rPr>
              <a:t>(2</a:t>
            </a:r>
            <a:r>
              <a:rPr sz="2700" spc="-60" dirty="0">
                <a:latin typeface="Carlito"/>
                <a:cs typeface="Carlito"/>
              </a:rPr>
              <a:t>-3 </a:t>
            </a:r>
            <a:r>
              <a:rPr sz="2700" spc="-10" dirty="0">
                <a:latin typeface="Carlito"/>
                <a:cs typeface="Carlito"/>
              </a:rPr>
              <a:t>weeks) </a:t>
            </a:r>
            <a:r>
              <a:rPr sz="2700" dirty="0">
                <a:latin typeface="Carlito"/>
                <a:cs typeface="Carlito"/>
              </a:rPr>
              <a:t>and  </a:t>
            </a:r>
            <a:r>
              <a:rPr sz="2700" spc="-5" dirty="0">
                <a:latin typeface="Carlito"/>
                <a:cs typeface="Carlito"/>
              </a:rPr>
              <a:t>hence </a:t>
            </a:r>
            <a:r>
              <a:rPr sz="2700" spc="-10" dirty="0">
                <a:latin typeface="Carlito"/>
                <a:cs typeface="Carlito"/>
              </a:rPr>
              <a:t>useful </a:t>
            </a:r>
            <a:r>
              <a:rPr sz="2700" dirty="0">
                <a:latin typeface="Carlito"/>
                <a:cs typeface="Carlito"/>
              </a:rPr>
              <a:t>in </a:t>
            </a:r>
            <a:r>
              <a:rPr sz="2700" spc="-10" dirty="0">
                <a:latin typeface="Carlito"/>
                <a:cs typeface="Carlito"/>
              </a:rPr>
              <a:t>patients </a:t>
            </a:r>
            <a:r>
              <a:rPr sz="2700" dirty="0">
                <a:latin typeface="Carlito"/>
                <a:cs typeface="Carlito"/>
              </a:rPr>
              <a:t>who </a:t>
            </a:r>
            <a:r>
              <a:rPr sz="2700" spc="-25" dirty="0">
                <a:latin typeface="Carlito"/>
                <a:cs typeface="Carlito"/>
              </a:rPr>
              <a:t>have </a:t>
            </a:r>
            <a:r>
              <a:rPr sz="2700" dirty="0">
                <a:latin typeface="Carlito"/>
                <a:cs typeface="Carlito"/>
              </a:rPr>
              <a:t>a </a:t>
            </a:r>
            <a:r>
              <a:rPr sz="2700" spc="-5" dirty="0">
                <a:latin typeface="Carlito"/>
                <a:cs typeface="Carlito"/>
              </a:rPr>
              <a:t>poor  compliance </a:t>
            </a:r>
            <a:r>
              <a:rPr sz="2700" dirty="0">
                <a:latin typeface="Carlito"/>
                <a:cs typeface="Carlito"/>
              </a:rPr>
              <a:t>with</a:t>
            </a:r>
            <a:r>
              <a:rPr sz="2700" spc="-50" dirty="0"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medication</a:t>
            </a:r>
            <a:endParaRPr sz="2700" dirty="0">
              <a:latin typeface="Carlito"/>
              <a:cs typeface="Carlito"/>
            </a:endParaRPr>
          </a:p>
          <a:p>
            <a:pPr marL="355600" marR="5080" indent="-342900">
              <a:lnSpc>
                <a:spcPts val="2590"/>
              </a:lnSpc>
              <a:spcBef>
                <a:spcPts val="625"/>
              </a:spcBef>
            </a:pPr>
            <a:r>
              <a:rPr sz="2700" spc="-15" dirty="0">
                <a:latin typeface="Carlito"/>
                <a:cs typeface="Carlito"/>
              </a:rPr>
              <a:t>MOA- </a:t>
            </a:r>
            <a:r>
              <a:rPr sz="2700" dirty="0">
                <a:latin typeface="Carlito"/>
                <a:cs typeface="Carlito"/>
              </a:rPr>
              <a:t>It is </a:t>
            </a:r>
            <a:r>
              <a:rPr sz="2700" spc="-10" dirty="0">
                <a:latin typeface="Carlito"/>
                <a:cs typeface="Carlito"/>
              </a:rPr>
              <a:t>nonselective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15" dirty="0">
                <a:latin typeface="Carlito"/>
                <a:cs typeface="Carlito"/>
              </a:rPr>
              <a:t>antagonizes </a:t>
            </a:r>
            <a:r>
              <a:rPr sz="2700" spc="-5" dirty="0">
                <a:latin typeface="Carlito"/>
                <a:cs typeface="Carlito"/>
              </a:rPr>
              <a:t>both Dopamine  D1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5" dirty="0">
                <a:latin typeface="Carlito"/>
                <a:cs typeface="Carlito"/>
              </a:rPr>
              <a:t>D2 </a:t>
            </a:r>
            <a:r>
              <a:rPr sz="2700" dirty="0">
                <a:latin typeface="Carlito"/>
                <a:cs typeface="Carlito"/>
              </a:rPr>
              <a:t>in the the </a:t>
            </a:r>
            <a:r>
              <a:rPr sz="2700" spc="-10" dirty="0">
                <a:latin typeface="Carlito"/>
                <a:cs typeface="Carlito"/>
              </a:rPr>
              <a:t>Mesocortical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5" dirty="0">
                <a:latin typeface="Carlito"/>
                <a:cs typeface="Carlito"/>
              </a:rPr>
              <a:t>Mesolimbic  </a:t>
            </a:r>
            <a:r>
              <a:rPr sz="2700" spc="-25" dirty="0">
                <a:latin typeface="Carlito"/>
                <a:cs typeface="Carlito"/>
              </a:rPr>
              <a:t>pathway</a:t>
            </a:r>
            <a:endParaRPr sz="2700" dirty="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00500" y="0"/>
            <a:ext cx="5133975" cy="1771650"/>
            <a:chOff x="4000500" y="0"/>
            <a:chExt cx="5133975" cy="1771650"/>
          </a:xfrm>
        </p:grpSpPr>
        <p:sp>
          <p:nvSpPr>
            <p:cNvPr id="5" name="object 5"/>
            <p:cNvSpPr/>
            <p:nvPr/>
          </p:nvSpPr>
          <p:spPr>
            <a:xfrm>
              <a:off x="6362700" y="0"/>
              <a:ext cx="2771775" cy="173355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0500" y="0"/>
              <a:ext cx="2324100" cy="17716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34225" y="0"/>
            <a:ext cx="2009774" cy="1981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92074"/>
            <a:ext cx="556006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0" dirty="0">
                <a:latin typeface="Carlito"/>
                <a:cs typeface="Carlito"/>
              </a:rPr>
              <a:t>Olanzapine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3840" y="1377442"/>
            <a:ext cx="8110220" cy="451167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419100" indent="-342900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700" dirty="0">
                <a:latin typeface="Carlito"/>
                <a:cs typeface="Carlito"/>
              </a:rPr>
              <a:t>It is an </a:t>
            </a:r>
            <a:r>
              <a:rPr sz="2700" b="1" spc="-5" dirty="0">
                <a:latin typeface="Carlito"/>
                <a:cs typeface="Carlito"/>
              </a:rPr>
              <a:t>atypical </a:t>
            </a:r>
            <a:r>
              <a:rPr sz="2700" spc="-5" dirty="0">
                <a:latin typeface="Carlito"/>
                <a:cs typeface="Carlito"/>
              </a:rPr>
              <a:t>drug used </a:t>
            </a:r>
            <a:r>
              <a:rPr sz="2700" spc="-25" dirty="0">
                <a:latin typeface="Carlito"/>
                <a:cs typeface="Carlito"/>
              </a:rPr>
              <a:t>for </a:t>
            </a:r>
            <a:r>
              <a:rPr sz="2700" spc="-15" dirty="0">
                <a:latin typeface="Carlito"/>
                <a:cs typeface="Carlito"/>
              </a:rPr>
              <a:t>treatment</a:t>
            </a:r>
            <a:r>
              <a:rPr sz="2700" spc="-80" dirty="0"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of</a:t>
            </a:r>
            <a:endParaRPr sz="2700">
              <a:latin typeface="Carlito"/>
              <a:cs typeface="Carlito"/>
            </a:endParaRPr>
          </a:p>
          <a:p>
            <a:pPr marL="76200">
              <a:lnSpc>
                <a:spcPct val="100000"/>
              </a:lnSpc>
              <a:spcBef>
                <a:spcPts val="325"/>
              </a:spcBef>
            </a:pPr>
            <a:r>
              <a:rPr sz="2700" spc="-5" dirty="0">
                <a:latin typeface="Carlito"/>
                <a:cs typeface="Carlito"/>
              </a:rPr>
              <a:t>of </a:t>
            </a:r>
            <a:r>
              <a:rPr sz="2700" spc="-15" dirty="0">
                <a:latin typeface="Carlito"/>
                <a:cs typeface="Carlito"/>
              </a:rPr>
              <a:t>schizophrenia </a:t>
            </a:r>
            <a:r>
              <a:rPr sz="2700" dirty="0">
                <a:latin typeface="Carlito"/>
                <a:cs typeface="Carlito"/>
              </a:rPr>
              <a:t>and also </a:t>
            </a:r>
            <a:r>
              <a:rPr sz="2700" spc="-5" dirty="0">
                <a:latin typeface="Carlito"/>
                <a:cs typeface="Carlito"/>
              </a:rPr>
              <a:t>used </a:t>
            </a:r>
            <a:r>
              <a:rPr sz="2700" dirty="0">
                <a:latin typeface="Carlito"/>
                <a:cs typeface="Carlito"/>
              </a:rPr>
              <a:t>in </a:t>
            </a:r>
            <a:r>
              <a:rPr sz="2700" spc="-5" dirty="0">
                <a:latin typeface="Carlito"/>
                <a:cs typeface="Carlito"/>
              </a:rPr>
              <a:t>bipolar</a:t>
            </a:r>
            <a:r>
              <a:rPr sz="2700" spc="-90" dirty="0">
                <a:latin typeface="Carlito"/>
                <a:cs typeface="Carlito"/>
              </a:rPr>
              <a:t> </a:t>
            </a:r>
            <a:r>
              <a:rPr sz="2700" spc="-10" dirty="0">
                <a:latin typeface="Carlito"/>
                <a:cs typeface="Carlito"/>
              </a:rPr>
              <a:t>disorder</a:t>
            </a:r>
            <a:endParaRPr sz="2700">
              <a:latin typeface="Carlito"/>
              <a:cs typeface="Carlito"/>
            </a:endParaRPr>
          </a:p>
          <a:p>
            <a:pPr marL="419100" marR="9525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700" spc="-10" dirty="0">
                <a:latin typeface="Carlito"/>
                <a:cs typeface="Carlito"/>
              </a:rPr>
              <a:t>Olanzapine </a:t>
            </a:r>
            <a:r>
              <a:rPr sz="2700" dirty="0">
                <a:latin typeface="Carlito"/>
                <a:cs typeface="Carlito"/>
              </a:rPr>
              <a:t>is a </a:t>
            </a:r>
            <a:r>
              <a:rPr sz="2700" spc="-15" dirty="0">
                <a:latin typeface="Carlito"/>
                <a:cs typeface="Carlito"/>
              </a:rPr>
              <a:t>potent antagonist </a:t>
            </a:r>
            <a:r>
              <a:rPr sz="2700" spc="-5" dirty="0">
                <a:latin typeface="Carlito"/>
                <a:cs typeface="Carlito"/>
              </a:rPr>
              <a:t>of </a:t>
            </a:r>
            <a:r>
              <a:rPr sz="2700" dirty="0">
                <a:latin typeface="Carlito"/>
                <a:cs typeface="Carlito"/>
              </a:rPr>
              <a:t>the </a:t>
            </a:r>
            <a:r>
              <a:rPr sz="2700" spc="-5" dirty="0">
                <a:latin typeface="Carlito"/>
                <a:cs typeface="Carlito"/>
              </a:rPr>
              <a:t>muscarinic M</a:t>
            </a:r>
            <a:r>
              <a:rPr sz="2700" spc="-7" baseline="-20061" dirty="0">
                <a:latin typeface="Carlito"/>
                <a:cs typeface="Carlito"/>
              </a:rPr>
              <a:t>3 </a:t>
            </a:r>
            <a:r>
              <a:rPr sz="1800" spc="-5" dirty="0">
                <a:latin typeface="Carlito"/>
                <a:cs typeface="Carlito"/>
              </a:rPr>
              <a:t> </a:t>
            </a:r>
            <a:r>
              <a:rPr sz="2700" spc="-70" dirty="0">
                <a:latin typeface="Arial"/>
                <a:cs typeface="Arial"/>
              </a:rPr>
              <a:t>receptor </a:t>
            </a:r>
            <a:r>
              <a:rPr sz="2700" spc="-125" dirty="0">
                <a:latin typeface="Arial"/>
                <a:cs typeface="Arial"/>
              </a:rPr>
              <a:t>and </a:t>
            </a:r>
            <a:r>
              <a:rPr sz="2700" spc="-55" dirty="0">
                <a:latin typeface="Arial"/>
                <a:cs typeface="Arial"/>
              </a:rPr>
              <a:t>this </a:t>
            </a:r>
            <a:r>
              <a:rPr sz="2700" spc="-200" dirty="0">
                <a:latin typeface="Arial"/>
                <a:cs typeface="Arial"/>
              </a:rPr>
              <a:t>has </a:t>
            </a:r>
            <a:r>
              <a:rPr sz="2700" spc="-125" dirty="0">
                <a:latin typeface="Arial"/>
                <a:cs typeface="Arial"/>
              </a:rPr>
              <a:t>been </a:t>
            </a:r>
            <a:r>
              <a:rPr sz="2700" spc="-85" dirty="0">
                <a:latin typeface="Arial"/>
                <a:cs typeface="Arial"/>
              </a:rPr>
              <a:t>linked </a:t>
            </a:r>
            <a:r>
              <a:rPr sz="2700" spc="20" dirty="0">
                <a:latin typeface="Arial"/>
                <a:cs typeface="Arial"/>
              </a:rPr>
              <a:t>to </a:t>
            </a:r>
            <a:r>
              <a:rPr sz="2700" spc="-35" dirty="0">
                <a:latin typeface="Arial"/>
                <a:cs typeface="Arial"/>
              </a:rPr>
              <a:t>it’s </a:t>
            </a:r>
            <a:r>
              <a:rPr sz="2700" spc="-75" dirty="0">
                <a:latin typeface="Arial"/>
                <a:cs typeface="Arial"/>
              </a:rPr>
              <a:t>diabetic </a:t>
            </a:r>
            <a:r>
              <a:rPr sz="2700" spc="-135" dirty="0">
                <a:latin typeface="Arial"/>
                <a:cs typeface="Arial"/>
              </a:rPr>
              <a:t>side  </a:t>
            </a:r>
            <a:r>
              <a:rPr sz="2700" spc="-20" dirty="0">
                <a:latin typeface="Carlito"/>
                <a:cs typeface="Carlito"/>
              </a:rPr>
              <a:t>effect</a:t>
            </a:r>
            <a:endParaRPr sz="2700">
              <a:latin typeface="Carlito"/>
              <a:cs typeface="Carlito"/>
            </a:endParaRPr>
          </a:p>
          <a:p>
            <a:pPr marL="419100" marR="81280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700" dirty="0">
                <a:latin typeface="Carlito"/>
                <a:cs typeface="Carlito"/>
              </a:rPr>
              <a:t>It </a:t>
            </a:r>
            <a:r>
              <a:rPr sz="2700" spc="-10" dirty="0">
                <a:latin typeface="Carlito"/>
                <a:cs typeface="Carlito"/>
              </a:rPr>
              <a:t>can cause </a:t>
            </a:r>
            <a:r>
              <a:rPr sz="2700" spc="-5" dirty="0">
                <a:latin typeface="Carlito"/>
                <a:cs typeface="Carlito"/>
              </a:rPr>
              <a:t>heart </a:t>
            </a:r>
            <a:r>
              <a:rPr sz="2700" spc="-15" dirty="0">
                <a:latin typeface="Carlito"/>
                <a:cs typeface="Carlito"/>
              </a:rPr>
              <a:t>failure, </a:t>
            </a:r>
            <a:r>
              <a:rPr sz="2700" spc="-5" dirty="0">
                <a:latin typeface="Carlito"/>
                <a:cs typeface="Carlito"/>
              </a:rPr>
              <a:t>sudden </a:t>
            </a:r>
            <a:r>
              <a:rPr sz="2700" spc="-10" dirty="0">
                <a:latin typeface="Carlito"/>
                <a:cs typeface="Carlito"/>
              </a:rPr>
              <a:t>death, </a:t>
            </a:r>
            <a:r>
              <a:rPr sz="2700" spc="-5" dirty="0">
                <a:latin typeface="Carlito"/>
                <a:cs typeface="Carlito"/>
              </a:rPr>
              <a:t>or</a:t>
            </a:r>
            <a:r>
              <a:rPr sz="2700" spc="-140" dirty="0"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pneumonia  </a:t>
            </a:r>
            <a:r>
              <a:rPr sz="2700" dirty="0">
                <a:latin typeface="Carlito"/>
                <a:cs typeface="Carlito"/>
              </a:rPr>
              <a:t>when </a:t>
            </a:r>
            <a:r>
              <a:rPr sz="2700" spc="-5" dirty="0">
                <a:latin typeface="Carlito"/>
                <a:cs typeface="Carlito"/>
              </a:rPr>
              <a:t>used </a:t>
            </a:r>
            <a:r>
              <a:rPr sz="2700" dirty="0">
                <a:latin typeface="Carlito"/>
                <a:cs typeface="Carlito"/>
              </a:rPr>
              <a:t>in older adults </a:t>
            </a:r>
            <a:r>
              <a:rPr sz="2700" spc="-15" dirty="0">
                <a:latin typeface="Carlito"/>
                <a:cs typeface="Carlito"/>
              </a:rPr>
              <a:t>suffering from</a:t>
            </a:r>
            <a:r>
              <a:rPr sz="2700" spc="-105" dirty="0">
                <a:latin typeface="Carlito"/>
                <a:cs typeface="Carlito"/>
              </a:rPr>
              <a:t> </a:t>
            </a:r>
            <a:r>
              <a:rPr sz="2700" spc="-10" dirty="0">
                <a:latin typeface="Carlito"/>
                <a:cs typeface="Carlito"/>
              </a:rPr>
              <a:t>dementia</a:t>
            </a:r>
            <a:endParaRPr sz="2700">
              <a:latin typeface="Carlito"/>
              <a:cs typeface="Carlito"/>
            </a:endParaRPr>
          </a:p>
          <a:p>
            <a:pPr marL="419100" marR="226695" indent="-34290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700" spc="-15" dirty="0">
                <a:latin typeface="Carlito"/>
                <a:cs typeface="Carlito"/>
              </a:rPr>
              <a:t>MOA: </a:t>
            </a:r>
            <a:r>
              <a:rPr sz="2700" dirty="0">
                <a:latin typeface="Carlito"/>
                <a:cs typeface="Carlito"/>
              </a:rPr>
              <a:t>It </a:t>
            </a:r>
            <a:r>
              <a:rPr sz="2700" spc="-5" dirty="0">
                <a:latin typeface="Carlito"/>
                <a:cs typeface="Carlito"/>
              </a:rPr>
              <a:t>has </a:t>
            </a:r>
            <a:r>
              <a:rPr sz="2700" dirty="0">
                <a:latin typeface="Carlito"/>
                <a:cs typeface="Carlito"/>
              </a:rPr>
              <a:t>low </a:t>
            </a:r>
            <a:r>
              <a:rPr sz="2700" spc="-15" dirty="0">
                <a:latin typeface="Carlito"/>
                <a:cs typeface="Carlito"/>
              </a:rPr>
              <a:t>antagonist </a:t>
            </a:r>
            <a:r>
              <a:rPr sz="2700" dirty="0">
                <a:latin typeface="Carlito"/>
                <a:cs typeface="Carlito"/>
              </a:rPr>
              <a:t>activity in </a:t>
            </a:r>
            <a:r>
              <a:rPr sz="2700" spc="-5" dirty="0">
                <a:latin typeface="Carlito"/>
                <a:cs typeface="Carlito"/>
              </a:rPr>
              <a:t>Dopamine D2  </a:t>
            </a:r>
            <a:r>
              <a:rPr sz="2700" spc="-15" dirty="0">
                <a:latin typeface="Carlito"/>
                <a:cs typeface="Carlito"/>
              </a:rPr>
              <a:t>receptor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5" dirty="0">
                <a:latin typeface="Carlito"/>
                <a:cs typeface="Carlito"/>
              </a:rPr>
              <a:t>primary </a:t>
            </a:r>
            <a:r>
              <a:rPr sz="2700" dirty="0">
                <a:latin typeface="Carlito"/>
                <a:cs typeface="Carlito"/>
              </a:rPr>
              <a:t>action is </a:t>
            </a:r>
            <a:r>
              <a:rPr sz="2700" spc="-10" dirty="0">
                <a:latin typeface="Carlito"/>
                <a:cs typeface="Carlito"/>
              </a:rPr>
              <a:t>believed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25" dirty="0">
                <a:latin typeface="Carlito"/>
                <a:cs typeface="Carlito"/>
              </a:rPr>
              <a:t>have  </a:t>
            </a:r>
            <a:r>
              <a:rPr sz="2700" spc="-10" dirty="0">
                <a:latin typeface="Carlito"/>
                <a:cs typeface="Carlito"/>
              </a:rPr>
              <a:t>occurred </a:t>
            </a:r>
            <a:r>
              <a:rPr sz="2700" spc="-15" dirty="0">
                <a:latin typeface="Carlito"/>
                <a:cs typeface="Carlito"/>
              </a:rPr>
              <a:t>through </a:t>
            </a:r>
            <a:r>
              <a:rPr sz="2700" b="1" spc="-20" dirty="0">
                <a:latin typeface="Carlito"/>
                <a:cs typeface="Carlito"/>
              </a:rPr>
              <a:t>inverse </a:t>
            </a:r>
            <a:r>
              <a:rPr sz="2700" b="1" spc="-5" dirty="0">
                <a:latin typeface="Carlito"/>
                <a:cs typeface="Carlito"/>
              </a:rPr>
              <a:t>agonism </a:t>
            </a:r>
            <a:r>
              <a:rPr sz="2700" spc="-15" dirty="0">
                <a:latin typeface="Carlito"/>
                <a:cs typeface="Carlito"/>
              </a:rPr>
              <a:t>at Serotonin </a:t>
            </a:r>
            <a:r>
              <a:rPr sz="2700" dirty="0">
                <a:latin typeface="Carlito"/>
                <a:cs typeface="Carlito"/>
              </a:rPr>
              <a:t>5HT</a:t>
            </a:r>
            <a:r>
              <a:rPr sz="2700" baseline="-20061" dirty="0">
                <a:latin typeface="Carlito"/>
                <a:cs typeface="Carlito"/>
              </a:rPr>
              <a:t>2A </a:t>
            </a:r>
            <a:r>
              <a:rPr sz="180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15" dirty="0">
                <a:latin typeface="Carlito"/>
                <a:cs typeface="Carlito"/>
              </a:rPr>
              <a:t>antagonism at </a:t>
            </a:r>
            <a:r>
              <a:rPr sz="2700" spc="-10" dirty="0">
                <a:latin typeface="Carlito"/>
                <a:cs typeface="Carlito"/>
              </a:rPr>
              <a:t>adrenergic</a:t>
            </a:r>
            <a:r>
              <a:rPr sz="2700" spc="-55" dirty="0">
                <a:latin typeface="Carlito"/>
                <a:cs typeface="Carlito"/>
              </a:rPr>
              <a:t> </a:t>
            </a:r>
            <a:r>
              <a:rPr sz="2700" spc="-20" dirty="0">
                <a:latin typeface="Carlito"/>
                <a:cs typeface="Carlito"/>
              </a:rPr>
              <a:t>receptors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502666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latin typeface="Carlito"/>
                <a:cs typeface="Carlito"/>
              </a:rPr>
              <a:t>Quetiapine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0540" y="1761871"/>
            <a:ext cx="8011795" cy="437007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81000" marR="30480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dirty="0">
                <a:latin typeface="Carlito"/>
                <a:cs typeface="Carlito"/>
              </a:rPr>
              <a:t>It is a </a:t>
            </a:r>
            <a:r>
              <a:rPr sz="3000" b="1" dirty="0">
                <a:latin typeface="Carlito"/>
                <a:cs typeface="Carlito"/>
              </a:rPr>
              <a:t>short-acting </a:t>
            </a:r>
            <a:r>
              <a:rPr sz="3000" b="1" spc="-10" dirty="0">
                <a:latin typeface="Carlito"/>
                <a:cs typeface="Carlito"/>
              </a:rPr>
              <a:t>atypical </a:t>
            </a:r>
            <a:r>
              <a:rPr sz="3000" spc="-15" dirty="0">
                <a:latin typeface="Carlito"/>
                <a:cs typeface="Carlito"/>
              </a:rPr>
              <a:t>antipsychotic </a:t>
            </a:r>
            <a:r>
              <a:rPr sz="3000" spc="-5" dirty="0">
                <a:latin typeface="Carlito"/>
                <a:cs typeface="Carlito"/>
              </a:rPr>
              <a:t>used</a:t>
            </a:r>
            <a:r>
              <a:rPr sz="3000" spc="-114" dirty="0">
                <a:latin typeface="Carlito"/>
                <a:cs typeface="Carlito"/>
              </a:rPr>
              <a:t> </a:t>
            </a:r>
            <a:r>
              <a:rPr sz="3000" spc="-25" dirty="0">
                <a:latin typeface="Carlito"/>
                <a:cs typeface="Carlito"/>
              </a:rPr>
              <a:t>for 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15" dirty="0">
                <a:latin typeface="Carlito"/>
                <a:cs typeface="Carlito"/>
              </a:rPr>
              <a:t>treatment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5" dirty="0">
                <a:latin typeface="Carlito"/>
                <a:cs typeface="Carlito"/>
              </a:rPr>
              <a:t>schizophrenia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bipolar  </a:t>
            </a:r>
            <a:r>
              <a:rPr sz="3000" spc="-15" dirty="0">
                <a:latin typeface="Carlito"/>
                <a:cs typeface="Carlito"/>
              </a:rPr>
              <a:t>disorder</a:t>
            </a:r>
            <a:endParaRPr sz="3000">
              <a:latin typeface="Carlito"/>
              <a:cs typeface="Carlito"/>
            </a:endParaRPr>
          </a:p>
          <a:p>
            <a:pPr marL="381000" marR="876935" indent="-342900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dirty="0">
                <a:latin typeface="Carlito"/>
                <a:cs typeface="Carlito"/>
              </a:rPr>
              <a:t>It is a </a:t>
            </a:r>
            <a:r>
              <a:rPr sz="3000" spc="-10" dirty="0">
                <a:latin typeface="Carlito"/>
                <a:cs typeface="Carlito"/>
              </a:rPr>
              <a:t>dopamine, </a:t>
            </a:r>
            <a:r>
              <a:rPr sz="3000" spc="-15" dirty="0">
                <a:latin typeface="Carlito"/>
                <a:cs typeface="Carlito"/>
              </a:rPr>
              <a:t>serotonin,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15" dirty="0">
                <a:latin typeface="Carlito"/>
                <a:cs typeface="Carlito"/>
              </a:rPr>
              <a:t>adrenergic  antagonist, </a:t>
            </a:r>
            <a:r>
              <a:rPr sz="3000" dirty="0">
                <a:latin typeface="Carlito"/>
                <a:cs typeface="Carlito"/>
              </a:rPr>
              <a:t>and a </a:t>
            </a:r>
            <a:r>
              <a:rPr sz="3000" spc="-15" dirty="0">
                <a:latin typeface="Carlito"/>
                <a:cs typeface="Carlito"/>
              </a:rPr>
              <a:t>potent </a:t>
            </a:r>
            <a:r>
              <a:rPr sz="3000" spc="-10" dirty="0">
                <a:latin typeface="Carlito"/>
                <a:cs typeface="Carlito"/>
              </a:rPr>
              <a:t>antihistamine </a:t>
            </a:r>
            <a:r>
              <a:rPr sz="3000" spc="-5" dirty="0">
                <a:latin typeface="Carlito"/>
                <a:cs typeface="Carlito"/>
              </a:rPr>
              <a:t>with  negligible </a:t>
            </a:r>
            <a:r>
              <a:rPr sz="3000" spc="-10" dirty="0">
                <a:latin typeface="Carlito"/>
                <a:cs typeface="Carlito"/>
              </a:rPr>
              <a:t>anticholinergic properties.</a:t>
            </a:r>
            <a:endParaRPr sz="3000">
              <a:latin typeface="Carlito"/>
              <a:cs typeface="Carlito"/>
            </a:endParaRPr>
          </a:p>
          <a:p>
            <a:pPr marL="381000" marR="191135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10" dirty="0">
                <a:latin typeface="Carlito"/>
                <a:cs typeface="Carlito"/>
              </a:rPr>
              <a:t>MOA: </a:t>
            </a:r>
            <a:r>
              <a:rPr sz="3000" dirty="0">
                <a:latin typeface="Carlito"/>
                <a:cs typeface="Carlito"/>
              </a:rPr>
              <a:t>It </a:t>
            </a:r>
            <a:r>
              <a:rPr sz="3000" spc="-5" dirty="0">
                <a:latin typeface="Carlito"/>
                <a:cs typeface="Carlito"/>
              </a:rPr>
              <a:t>has </a:t>
            </a:r>
            <a:r>
              <a:rPr sz="3000" spc="-10" dirty="0">
                <a:latin typeface="Carlito"/>
                <a:cs typeface="Carlito"/>
              </a:rPr>
              <a:t>low </a:t>
            </a:r>
            <a:r>
              <a:rPr sz="3000" spc="-15" dirty="0">
                <a:latin typeface="Carlito"/>
                <a:cs typeface="Carlito"/>
              </a:rPr>
              <a:t>antagonist </a:t>
            </a:r>
            <a:r>
              <a:rPr sz="3000" dirty="0">
                <a:latin typeface="Carlito"/>
                <a:cs typeface="Carlito"/>
              </a:rPr>
              <a:t>activity in</a:t>
            </a:r>
            <a:r>
              <a:rPr sz="3000" spc="-10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Dopamine  D2 </a:t>
            </a:r>
            <a:r>
              <a:rPr sz="3000" spc="-15" dirty="0">
                <a:latin typeface="Carlito"/>
                <a:cs typeface="Carlito"/>
              </a:rPr>
              <a:t>receptor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primary </a:t>
            </a:r>
            <a:r>
              <a:rPr sz="3000" dirty="0">
                <a:latin typeface="Carlito"/>
                <a:cs typeface="Carlito"/>
              </a:rPr>
              <a:t>action is </a:t>
            </a:r>
            <a:r>
              <a:rPr sz="3000" spc="-10" dirty="0">
                <a:latin typeface="Carlito"/>
                <a:cs typeface="Carlito"/>
              </a:rPr>
              <a:t>believed </a:t>
            </a:r>
            <a:r>
              <a:rPr sz="3000" spc="-15" dirty="0">
                <a:latin typeface="Carlito"/>
                <a:cs typeface="Carlito"/>
              </a:rPr>
              <a:t>to  </a:t>
            </a:r>
            <a:r>
              <a:rPr sz="3000" spc="-25" dirty="0">
                <a:latin typeface="Carlito"/>
                <a:cs typeface="Carlito"/>
              </a:rPr>
              <a:t>have </a:t>
            </a:r>
            <a:r>
              <a:rPr sz="3000" spc="-10" dirty="0">
                <a:latin typeface="Carlito"/>
                <a:cs typeface="Carlito"/>
              </a:rPr>
              <a:t>occurred through </a:t>
            </a:r>
            <a:r>
              <a:rPr sz="3000" b="1" spc="-10" dirty="0">
                <a:latin typeface="Carlito"/>
                <a:cs typeface="Carlito"/>
              </a:rPr>
              <a:t>antagonism </a:t>
            </a:r>
            <a:r>
              <a:rPr sz="3000" spc="-15" dirty="0">
                <a:latin typeface="Carlito"/>
                <a:cs typeface="Carlito"/>
              </a:rPr>
              <a:t>at </a:t>
            </a:r>
            <a:r>
              <a:rPr sz="3000" spc="-5" dirty="0">
                <a:latin typeface="Carlito"/>
                <a:cs typeface="Carlito"/>
              </a:rPr>
              <a:t>both  </a:t>
            </a:r>
            <a:r>
              <a:rPr sz="3000" spc="-15" dirty="0">
                <a:latin typeface="Carlito"/>
                <a:cs typeface="Carlito"/>
              </a:rPr>
              <a:t>Serotonin </a:t>
            </a:r>
            <a:r>
              <a:rPr sz="3000" dirty="0">
                <a:latin typeface="Carlito"/>
                <a:cs typeface="Carlito"/>
              </a:rPr>
              <a:t>5HT</a:t>
            </a:r>
            <a:r>
              <a:rPr sz="3000" baseline="-20833" dirty="0">
                <a:latin typeface="Carlito"/>
                <a:cs typeface="Carlito"/>
              </a:rPr>
              <a:t>2A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10" dirty="0">
                <a:latin typeface="Carlito"/>
                <a:cs typeface="Carlito"/>
              </a:rPr>
              <a:t>adrenergic</a:t>
            </a:r>
            <a:r>
              <a:rPr sz="3000" spc="-254" dirty="0">
                <a:latin typeface="Carlito"/>
                <a:cs typeface="Carlito"/>
              </a:rPr>
              <a:t> </a:t>
            </a:r>
            <a:r>
              <a:rPr sz="3000" spc="-20" dirty="0">
                <a:latin typeface="Carlito"/>
                <a:cs typeface="Carlito"/>
              </a:rPr>
              <a:t>receptors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43700" y="0"/>
            <a:ext cx="2400299" cy="18002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4252" y="461594"/>
            <a:ext cx="50952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SAR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Phenothiazines</a:t>
            </a:r>
          </a:p>
        </p:txBody>
      </p:sp>
      <p:sp>
        <p:nvSpPr>
          <p:cNvPr id="3" name="object 3"/>
          <p:cNvSpPr/>
          <p:nvPr/>
        </p:nvSpPr>
        <p:spPr>
          <a:xfrm>
            <a:off x="228600" y="2013711"/>
            <a:ext cx="8681593" cy="34726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4252" y="461594"/>
            <a:ext cx="50952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SAR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Phenothiazines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62900" cy="2562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105"/>
              </a:spcBef>
              <a:tabLst>
                <a:tab pos="527685" algn="l"/>
              </a:tabLst>
            </a:pPr>
            <a:r>
              <a:rPr sz="3200" spc="-5" dirty="0">
                <a:latin typeface="Carlito"/>
                <a:cs typeface="Carlito"/>
              </a:rPr>
              <a:t>1)	</a:t>
            </a:r>
            <a:r>
              <a:rPr sz="3200" spc="-10" dirty="0">
                <a:latin typeface="Carlito"/>
                <a:cs typeface="Carlito"/>
              </a:rPr>
              <a:t>Unsubstituted </a:t>
            </a:r>
            <a:r>
              <a:rPr sz="3200" spc="-5" dirty="0">
                <a:latin typeface="Carlito"/>
                <a:cs typeface="Carlito"/>
              </a:rPr>
              <a:t>Phenothiazines has no activity  but has </a:t>
            </a:r>
            <a:r>
              <a:rPr sz="3200" dirty="0">
                <a:latin typeface="Carlito"/>
                <a:cs typeface="Carlito"/>
              </a:rPr>
              <a:t>enough </a:t>
            </a:r>
            <a:r>
              <a:rPr sz="3200" spc="-5" dirty="0">
                <a:latin typeface="Carlito"/>
                <a:cs typeface="Carlito"/>
              </a:rPr>
              <a:t>lipophilicity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good </a:t>
            </a:r>
            <a:r>
              <a:rPr sz="3200" spc="-15" dirty="0">
                <a:latin typeface="Carlito"/>
                <a:cs typeface="Carlito"/>
              </a:rPr>
              <a:t>brain  penetration.</a:t>
            </a:r>
            <a:endParaRPr sz="3200">
              <a:latin typeface="Carlito"/>
              <a:cs typeface="Carlito"/>
            </a:endParaRPr>
          </a:p>
          <a:p>
            <a:pPr marL="527685" marR="587375">
              <a:lnSpc>
                <a:spcPct val="100000"/>
              </a:lnSpc>
              <a:spcBef>
                <a:spcPts val="770"/>
              </a:spcBef>
            </a:pPr>
            <a:r>
              <a:rPr sz="3200" spc="-10" dirty="0">
                <a:latin typeface="Carlito"/>
                <a:cs typeface="Carlito"/>
              </a:rPr>
              <a:t>Substitution </a:t>
            </a:r>
            <a:r>
              <a:rPr sz="3200" spc="-15" dirty="0">
                <a:latin typeface="Carlito"/>
                <a:cs typeface="Carlito"/>
              </a:rPr>
              <a:t>at </a:t>
            </a:r>
            <a:r>
              <a:rPr sz="3200" spc="-5" dirty="0">
                <a:latin typeface="Carlito"/>
                <a:cs typeface="Carlito"/>
              </a:rPr>
              <a:t>C2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N10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required </a:t>
            </a:r>
            <a:r>
              <a:rPr sz="3200" spc="-35" dirty="0">
                <a:latin typeface="Carlito"/>
                <a:cs typeface="Carlito"/>
              </a:rPr>
              <a:t>for  </a:t>
            </a:r>
            <a:r>
              <a:rPr sz="3200" spc="-5" dirty="0">
                <a:latin typeface="Carlito"/>
                <a:cs typeface="Carlito"/>
              </a:rPr>
              <a:t>activtiy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90800" y="4114800"/>
            <a:ext cx="4029075" cy="1809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07565"/>
            <a:ext cx="768159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rlito"/>
                <a:cs typeface="Carlito"/>
              </a:rPr>
              <a:t>2) </a:t>
            </a:r>
            <a:r>
              <a:rPr sz="3200" spc="-10" dirty="0">
                <a:latin typeface="Carlito"/>
                <a:cs typeface="Carlito"/>
              </a:rPr>
              <a:t>C2 </a:t>
            </a:r>
            <a:r>
              <a:rPr sz="3200" b="1" spc="-15" dirty="0">
                <a:latin typeface="Carlito"/>
                <a:cs typeface="Carlito"/>
              </a:rPr>
              <a:t>must </a:t>
            </a:r>
            <a:r>
              <a:rPr sz="3200" b="1" spc="-20" dirty="0">
                <a:latin typeface="Carlito"/>
                <a:cs typeface="Carlito"/>
              </a:rPr>
              <a:t>have </a:t>
            </a:r>
            <a:r>
              <a:rPr sz="3200" dirty="0">
                <a:latin typeface="Carlito"/>
                <a:cs typeface="Carlito"/>
              </a:rPr>
              <a:t>an </a:t>
            </a:r>
            <a:r>
              <a:rPr sz="3200" spc="-10" dirty="0">
                <a:latin typeface="Carlito"/>
                <a:cs typeface="Carlito"/>
              </a:rPr>
              <a:t>electrowithdrawing group. 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activity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dirty="0">
                <a:latin typeface="Carlito"/>
                <a:cs typeface="Carlito"/>
              </a:rPr>
              <a:t>these </a:t>
            </a:r>
            <a:r>
              <a:rPr sz="3200" spc="-10" dirty="0">
                <a:latin typeface="Carlito"/>
                <a:cs typeface="Carlito"/>
              </a:rPr>
              <a:t>various group </a:t>
            </a:r>
            <a:r>
              <a:rPr sz="3200" dirty="0">
                <a:latin typeface="Carlito"/>
                <a:cs typeface="Carlito"/>
              </a:rPr>
              <a:t>is as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3124200"/>
            <a:ext cx="814933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rlito"/>
                <a:cs typeface="Carlito"/>
              </a:rPr>
              <a:t>X = - </a:t>
            </a:r>
            <a:r>
              <a:rPr sz="3200" spc="-5" dirty="0">
                <a:latin typeface="Carlito"/>
                <a:cs typeface="Carlito"/>
              </a:rPr>
              <a:t>SO2NR2 </a:t>
            </a:r>
            <a:r>
              <a:rPr sz="3200" dirty="0">
                <a:latin typeface="Carlito"/>
                <a:cs typeface="Carlito"/>
              </a:rPr>
              <a:t>&gt; </a:t>
            </a:r>
            <a:r>
              <a:rPr sz="3200" spc="-5" dirty="0">
                <a:latin typeface="Carlito"/>
                <a:cs typeface="Carlito"/>
              </a:rPr>
              <a:t>-CF3 </a:t>
            </a:r>
            <a:r>
              <a:rPr sz="3200" dirty="0">
                <a:latin typeface="Carlito"/>
                <a:cs typeface="Carlito"/>
              </a:rPr>
              <a:t>&gt; </a:t>
            </a:r>
            <a:r>
              <a:rPr sz="3200" spc="-5" dirty="0">
                <a:latin typeface="Carlito"/>
                <a:cs typeface="Carlito"/>
              </a:rPr>
              <a:t>-CO-CH3 </a:t>
            </a:r>
            <a:r>
              <a:rPr sz="3200" dirty="0">
                <a:latin typeface="Carlito"/>
                <a:cs typeface="Carlito"/>
              </a:rPr>
              <a:t>&gt;</a:t>
            </a:r>
            <a:r>
              <a:rPr sz="3200" spc="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-Cl</a:t>
            </a:r>
            <a:endParaRPr sz="32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3573" y="4495800"/>
            <a:ext cx="4495800" cy="182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809" y="576783"/>
            <a:ext cx="22910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Electron</a:t>
            </a:r>
            <a:r>
              <a:rPr sz="2400" b="1" spc="-70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Donating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34076" y="500329"/>
            <a:ext cx="27762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Electron</a:t>
            </a:r>
            <a:r>
              <a:rPr sz="2400" b="1" spc="-65" dirty="0">
                <a:latin typeface="Carlito"/>
                <a:cs typeface="Carlito"/>
              </a:rPr>
              <a:t> </a:t>
            </a:r>
            <a:r>
              <a:rPr sz="2400" b="1" spc="-15" dirty="0">
                <a:latin typeface="Carlito"/>
                <a:cs typeface="Carlito"/>
              </a:rPr>
              <a:t>Withdrawing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60973" y="1553670"/>
            <a:ext cx="3122021" cy="49212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800" y="1524050"/>
            <a:ext cx="3862451" cy="47206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74165"/>
            <a:ext cx="7701280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3) A </a:t>
            </a:r>
            <a:r>
              <a:rPr sz="3200" spc="-10" dirty="0"/>
              <a:t>terminal </a:t>
            </a:r>
            <a:r>
              <a:rPr sz="3200" dirty="0"/>
              <a:t>amino </a:t>
            </a:r>
            <a:r>
              <a:rPr sz="3200" spc="-10" dirty="0"/>
              <a:t>substituent </a:t>
            </a:r>
            <a:r>
              <a:rPr sz="3200" b="1" spc="-15" dirty="0">
                <a:latin typeface="Carlito"/>
                <a:cs typeface="Carlito"/>
              </a:rPr>
              <a:t>must </a:t>
            </a:r>
            <a:r>
              <a:rPr sz="3200" b="1" dirty="0">
                <a:latin typeface="Carlito"/>
                <a:cs typeface="Carlito"/>
              </a:rPr>
              <a:t>be  </a:t>
            </a:r>
            <a:r>
              <a:rPr sz="3200" spc="-10" dirty="0"/>
              <a:t>present </a:t>
            </a:r>
            <a:r>
              <a:rPr sz="3200" spc="-15" dirty="0"/>
              <a:t>at </a:t>
            </a:r>
            <a:r>
              <a:rPr sz="3200" spc="-5" dirty="0"/>
              <a:t>N10. </a:t>
            </a:r>
            <a:r>
              <a:rPr sz="3200" dirty="0"/>
              <a:t>It </a:t>
            </a:r>
            <a:r>
              <a:rPr sz="3200" spc="-10" dirty="0"/>
              <a:t>can </a:t>
            </a:r>
            <a:r>
              <a:rPr sz="3200" spc="-5" dirty="0"/>
              <a:t>be </a:t>
            </a:r>
            <a:r>
              <a:rPr sz="3200" spc="-10" dirty="0"/>
              <a:t>piperazine,  </a:t>
            </a:r>
            <a:r>
              <a:rPr sz="3200" spc="-5" dirty="0"/>
              <a:t>piperidine </a:t>
            </a:r>
            <a:r>
              <a:rPr sz="3200" dirty="0"/>
              <a:t>or </a:t>
            </a:r>
            <a:r>
              <a:rPr sz="3200" spc="-10" dirty="0"/>
              <a:t>aliphatic </a:t>
            </a:r>
            <a:r>
              <a:rPr sz="3200" dirty="0"/>
              <a:t>and their </a:t>
            </a:r>
            <a:r>
              <a:rPr sz="3200" spc="-10" dirty="0"/>
              <a:t>intensity  could </a:t>
            </a:r>
            <a:r>
              <a:rPr sz="3200" spc="-5" dirty="0"/>
              <a:t>be </a:t>
            </a:r>
            <a:r>
              <a:rPr sz="3200" spc="-30" dirty="0"/>
              <a:t>ranked </a:t>
            </a:r>
            <a:r>
              <a:rPr sz="3200" dirty="0"/>
              <a:t>as </a:t>
            </a:r>
            <a:r>
              <a:rPr sz="3200" spc="-20" dirty="0"/>
              <a:t>follows: </a:t>
            </a:r>
            <a:r>
              <a:rPr sz="3200" spc="-10" dirty="0"/>
              <a:t>piperazine</a:t>
            </a:r>
            <a:r>
              <a:rPr sz="3200" spc="85" dirty="0"/>
              <a:t> </a:t>
            </a:r>
            <a:r>
              <a:rPr sz="3200" spc="-15" dirty="0"/>
              <a:t>group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</a:pPr>
            <a:r>
              <a:rPr sz="3200" spc="-5" dirty="0"/>
              <a:t>&gt;piperidine </a:t>
            </a:r>
            <a:r>
              <a:rPr sz="3200" spc="-15" dirty="0"/>
              <a:t>group </a:t>
            </a:r>
            <a:r>
              <a:rPr sz="3200" dirty="0"/>
              <a:t>&gt; </a:t>
            </a:r>
            <a:r>
              <a:rPr sz="3200" spc="-5" dirty="0"/>
              <a:t>aliphatic</a:t>
            </a:r>
            <a:r>
              <a:rPr sz="3200" spc="55" dirty="0"/>
              <a:t> </a:t>
            </a:r>
            <a:r>
              <a:rPr sz="3200" dirty="0"/>
              <a:t>chain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295400" y="3810000"/>
            <a:ext cx="7046303" cy="2495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40" y="540461"/>
            <a:ext cx="905827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buSzPct val="96875"/>
              <a:buFont typeface="Arial"/>
              <a:buChar char="•"/>
              <a:tabLst>
                <a:tab pos="156210" algn="l"/>
                <a:tab pos="2926080" algn="l"/>
              </a:tabLst>
            </a:pPr>
            <a:r>
              <a:rPr sz="3200" spc="-15" dirty="0">
                <a:latin typeface="Carlito"/>
                <a:cs typeface="Carlito"/>
              </a:rPr>
              <a:t>Esterification</a:t>
            </a:r>
            <a:r>
              <a:rPr sz="3200" spc="3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of	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OH </a:t>
            </a:r>
            <a:r>
              <a:rPr sz="3200" spc="-15" dirty="0">
                <a:latin typeface="Carlito"/>
                <a:cs typeface="Carlito"/>
              </a:rPr>
              <a:t>containing </a:t>
            </a:r>
            <a:r>
              <a:rPr sz="3200" spc="-10" dirty="0">
                <a:latin typeface="Carlito"/>
                <a:cs typeface="Carlito"/>
              </a:rPr>
              <a:t>piperazine  </a:t>
            </a:r>
            <a:r>
              <a:rPr sz="3200" spc="-15" dirty="0">
                <a:latin typeface="Carlito"/>
                <a:cs typeface="Carlito"/>
              </a:rPr>
              <a:t>derivatives extensively </a:t>
            </a:r>
            <a:r>
              <a:rPr sz="3200" spc="-10" dirty="0">
                <a:latin typeface="Carlito"/>
                <a:cs typeface="Carlito"/>
              </a:rPr>
              <a:t>increases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15" dirty="0">
                <a:latin typeface="Carlito"/>
                <a:cs typeface="Carlito"/>
              </a:rPr>
              <a:t>duration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1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action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9550" y="1993099"/>
            <a:ext cx="8610600" cy="3981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311607"/>
            <a:ext cx="794702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rlito"/>
                <a:cs typeface="Carlito"/>
              </a:rPr>
              <a:t>4) </a:t>
            </a:r>
            <a:r>
              <a:rPr sz="3200" spc="-10" dirty="0">
                <a:latin typeface="Carlito"/>
                <a:cs typeface="Carlito"/>
              </a:rPr>
              <a:t>There </a:t>
            </a:r>
            <a:r>
              <a:rPr sz="3200" spc="-15" dirty="0">
                <a:latin typeface="Carlito"/>
                <a:cs typeface="Carlito"/>
              </a:rPr>
              <a:t>must </a:t>
            </a:r>
            <a:r>
              <a:rPr sz="3200" dirty="0">
                <a:latin typeface="Carlito"/>
                <a:cs typeface="Carlito"/>
              </a:rPr>
              <a:t>be an </a:t>
            </a:r>
            <a:r>
              <a:rPr sz="3200" b="1" dirty="0">
                <a:latin typeface="Carlito"/>
                <a:cs typeface="Carlito"/>
              </a:rPr>
              <a:t>linear </a:t>
            </a:r>
            <a:r>
              <a:rPr sz="3200" dirty="0">
                <a:latin typeface="Carlito"/>
                <a:cs typeface="Carlito"/>
              </a:rPr>
              <a:t>(ie </a:t>
            </a:r>
            <a:r>
              <a:rPr sz="3200" spc="-10" dirty="0">
                <a:latin typeface="Carlito"/>
                <a:cs typeface="Carlito"/>
              </a:rPr>
              <a:t>unbranched) </a:t>
            </a:r>
            <a:r>
              <a:rPr sz="3200" spc="-5" dirty="0">
                <a:latin typeface="Carlito"/>
                <a:cs typeface="Carlito"/>
              </a:rPr>
              <a:t>alkyl  </a:t>
            </a:r>
            <a:r>
              <a:rPr sz="3200" spc="-25" dirty="0">
                <a:latin typeface="Carlito"/>
                <a:cs typeface="Carlito"/>
              </a:rPr>
              <a:t>linker </a:t>
            </a:r>
            <a:r>
              <a:rPr sz="3200" spc="-10" dirty="0">
                <a:latin typeface="Carlito"/>
                <a:cs typeface="Carlito"/>
              </a:rPr>
              <a:t>between </a:t>
            </a:r>
            <a:r>
              <a:rPr sz="3200" dirty="0">
                <a:latin typeface="Carlito"/>
                <a:cs typeface="Carlito"/>
              </a:rPr>
              <a:t>the </a:t>
            </a:r>
            <a:r>
              <a:rPr sz="3200" spc="-20" dirty="0">
                <a:latin typeface="Carlito"/>
                <a:cs typeface="Carlito"/>
              </a:rPr>
              <a:t>core </a:t>
            </a:r>
            <a:r>
              <a:rPr sz="3200" dirty="0">
                <a:latin typeface="Carlito"/>
                <a:cs typeface="Carlito"/>
              </a:rPr>
              <a:t>ring and the </a:t>
            </a:r>
            <a:r>
              <a:rPr sz="3200" spc="-10" dirty="0">
                <a:latin typeface="Carlito"/>
                <a:cs typeface="Carlito"/>
              </a:rPr>
              <a:t>terminal  </a:t>
            </a:r>
            <a:r>
              <a:rPr sz="3200" dirty="0">
                <a:latin typeface="Carlito"/>
                <a:cs typeface="Carlito"/>
              </a:rPr>
              <a:t>amino ring those </a:t>
            </a:r>
            <a:r>
              <a:rPr sz="3200" spc="-10" dirty="0">
                <a:latin typeface="Carlito"/>
                <a:cs typeface="Carlito"/>
              </a:rPr>
              <a:t>length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optimum </a:t>
            </a:r>
            <a:r>
              <a:rPr sz="3200" spc="-15" dirty="0">
                <a:latin typeface="Carlito"/>
                <a:cs typeface="Carlito"/>
              </a:rPr>
              <a:t>at </a:t>
            </a:r>
            <a:r>
              <a:rPr sz="3200" spc="-10" dirty="0">
                <a:latin typeface="Carlito"/>
                <a:cs typeface="Carlito"/>
              </a:rPr>
              <a:t>three  methylene units </a:t>
            </a:r>
            <a:r>
              <a:rPr sz="3200" spc="-5" dirty="0">
                <a:latin typeface="Carlito"/>
                <a:cs typeface="Carlito"/>
              </a:rPr>
              <a:t>ie</a:t>
            </a:r>
            <a:r>
              <a:rPr sz="3200" spc="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CH2-CH2-CH2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8852" y="2667000"/>
            <a:ext cx="721360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Carlito"/>
                <a:cs typeface="Carlito"/>
              </a:rPr>
              <a:t>Reduction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these </a:t>
            </a:r>
            <a:r>
              <a:rPr sz="3200" spc="-5" dirty="0">
                <a:latin typeface="Carlito"/>
                <a:cs typeface="Carlito"/>
              </a:rPr>
              <a:t>carbon number changes  </a:t>
            </a:r>
            <a:r>
              <a:rPr sz="3200" spc="-15" dirty="0">
                <a:latin typeface="Carlito"/>
                <a:cs typeface="Carlito"/>
              </a:rPr>
              <a:t>receptor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spc="-15" dirty="0">
                <a:latin typeface="Carlito"/>
                <a:cs typeface="Carlito"/>
              </a:rPr>
              <a:t>affinity</a:t>
            </a:r>
            <a:endParaRPr sz="32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52600" y="3668394"/>
            <a:ext cx="5355971" cy="2811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99071" y="0"/>
            <a:ext cx="2344927" cy="228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61594"/>
            <a:ext cx="495046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Chlorpromazine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3540" y="1609090"/>
            <a:ext cx="8138159" cy="450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rlito"/>
                <a:cs typeface="Carlito"/>
              </a:rPr>
              <a:t>It is a </a:t>
            </a:r>
            <a:r>
              <a:rPr sz="3000" spc="-10" dirty="0">
                <a:latin typeface="Carlito"/>
                <a:cs typeface="Carlito"/>
              </a:rPr>
              <a:t>phenothiazine </a:t>
            </a:r>
            <a:r>
              <a:rPr sz="3000" spc="-15" dirty="0">
                <a:latin typeface="Carlito"/>
                <a:cs typeface="Carlito"/>
              </a:rPr>
              <a:t>derivative </a:t>
            </a:r>
            <a:r>
              <a:rPr sz="3000" spc="-5" dirty="0">
                <a:latin typeface="Carlito"/>
                <a:cs typeface="Carlito"/>
              </a:rPr>
              <a:t>used in </a:t>
            </a:r>
            <a:r>
              <a:rPr sz="3000" spc="-15" dirty="0">
                <a:latin typeface="Carlito"/>
                <a:cs typeface="Carlito"/>
              </a:rPr>
              <a:t>treatment 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15" dirty="0">
                <a:latin typeface="Carlito"/>
                <a:cs typeface="Carlito"/>
              </a:rPr>
              <a:t>schizophrenia. </a:t>
            </a:r>
            <a:r>
              <a:rPr sz="3000" dirty="0">
                <a:latin typeface="Carlito"/>
                <a:cs typeface="Carlito"/>
              </a:rPr>
              <a:t>It </a:t>
            </a:r>
            <a:r>
              <a:rPr sz="3000" spc="-15" dirty="0">
                <a:latin typeface="Carlito"/>
                <a:cs typeface="Carlito"/>
              </a:rPr>
              <a:t>was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b="1" spc="-20" dirty="0">
                <a:latin typeface="Carlito"/>
                <a:cs typeface="Carlito"/>
              </a:rPr>
              <a:t>first </a:t>
            </a:r>
            <a:r>
              <a:rPr sz="3000" b="1" spc="-15" dirty="0">
                <a:latin typeface="Carlito"/>
                <a:cs typeface="Carlito"/>
              </a:rPr>
              <a:t>antiphycotic</a:t>
            </a:r>
            <a:r>
              <a:rPr sz="3000" b="1" spc="-5" dirty="0">
                <a:latin typeface="Carlito"/>
                <a:cs typeface="Carlito"/>
              </a:rPr>
              <a:t> </a:t>
            </a:r>
            <a:r>
              <a:rPr sz="3000" b="1" dirty="0">
                <a:latin typeface="Carlito"/>
                <a:cs typeface="Carlito"/>
              </a:rPr>
              <a:t>drug</a:t>
            </a:r>
            <a:endParaRPr sz="30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0" dirty="0">
                <a:latin typeface="Arial"/>
                <a:cs typeface="Arial"/>
              </a:rPr>
              <a:t>It’s </a:t>
            </a:r>
            <a:r>
              <a:rPr sz="3000" spc="-160" dirty="0">
                <a:latin typeface="Arial"/>
                <a:cs typeface="Arial"/>
              </a:rPr>
              <a:t>also </a:t>
            </a:r>
            <a:r>
              <a:rPr sz="3000" spc="-180" dirty="0">
                <a:latin typeface="Arial"/>
                <a:cs typeface="Arial"/>
              </a:rPr>
              <a:t>used </a:t>
            </a:r>
            <a:r>
              <a:rPr sz="3000" spc="-280" dirty="0">
                <a:latin typeface="Arial"/>
                <a:cs typeface="Arial"/>
              </a:rPr>
              <a:t>as </a:t>
            </a:r>
            <a:r>
              <a:rPr sz="3000" spc="-70" dirty="0">
                <a:latin typeface="Arial"/>
                <a:cs typeface="Arial"/>
              </a:rPr>
              <a:t>antiemetic </a:t>
            </a:r>
            <a:r>
              <a:rPr sz="3000" spc="-140" dirty="0">
                <a:latin typeface="Arial"/>
                <a:cs typeface="Arial"/>
              </a:rPr>
              <a:t>and </a:t>
            </a:r>
            <a:r>
              <a:rPr sz="3000" spc="-150" dirty="0">
                <a:latin typeface="Arial"/>
                <a:cs typeface="Arial"/>
              </a:rPr>
              <a:t>against</a:t>
            </a:r>
            <a:r>
              <a:rPr sz="3000" spc="-270" dirty="0">
                <a:latin typeface="Arial"/>
                <a:cs typeface="Arial"/>
              </a:rPr>
              <a:t> </a:t>
            </a:r>
            <a:r>
              <a:rPr sz="3000" spc="-10" dirty="0">
                <a:latin typeface="Carlito"/>
                <a:cs typeface="Carlito"/>
              </a:rPr>
              <a:t>hippcup</a:t>
            </a:r>
            <a:endParaRPr sz="30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rlito"/>
                <a:cs typeface="Carlito"/>
              </a:rPr>
              <a:t>Has high incidence of </a:t>
            </a:r>
            <a:r>
              <a:rPr sz="3000" spc="-15" dirty="0">
                <a:latin typeface="Carlito"/>
                <a:cs typeface="Carlito"/>
              </a:rPr>
              <a:t>Extra </a:t>
            </a:r>
            <a:r>
              <a:rPr sz="3000" spc="-10" dirty="0">
                <a:latin typeface="Carlito"/>
                <a:cs typeface="Carlito"/>
              </a:rPr>
              <a:t>Pyramidal </a:t>
            </a:r>
            <a:r>
              <a:rPr sz="3000" spc="-5" dirty="0">
                <a:latin typeface="Carlito"/>
                <a:cs typeface="Carlito"/>
              </a:rPr>
              <a:t>side</a:t>
            </a:r>
            <a:r>
              <a:rPr sz="3000" spc="-25" dirty="0">
                <a:latin typeface="Carlito"/>
                <a:cs typeface="Carlito"/>
              </a:rPr>
              <a:t> </a:t>
            </a:r>
            <a:r>
              <a:rPr sz="3000" spc="-20" dirty="0">
                <a:latin typeface="Carlito"/>
                <a:cs typeface="Carlito"/>
              </a:rPr>
              <a:t>effects</a:t>
            </a:r>
            <a:endParaRPr sz="3000">
              <a:latin typeface="Carlito"/>
              <a:cs typeface="Carlito"/>
            </a:endParaRPr>
          </a:p>
          <a:p>
            <a:pPr marL="355600" marR="38735" indent="-342900">
              <a:lnSpc>
                <a:spcPct val="1000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60" dirty="0">
                <a:latin typeface="Arial"/>
                <a:cs typeface="Arial"/>
              </a:rPr>
              <a:t>It’s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metabolite</a:t>
            </a:r>
            <a:r>
              <a:rPr sz="3000" spc="-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has </a:t>
            </a:r>
            <a:r>
              <a:rPr sz="3000" spc="-20" dirty="0">
                <a:latin typeface="Carlito"/>
                <a:cs typeface="Carlito"/>
              </a:rPr>
              <a:t>strong </a:t>
            </a:r>
            <a:r>
              <a:rPr sz="3000" b="1" spc="-10" dirty="0">
                <a:latin typeface="Carlito"/>
                <a:cs typeface="Carlito"/>
              </a:rPr>
              <a:t>antiadrenergic</a:t>
            </a:r>
            <a:r>
              <a:rPr sz="3000" spc="-10" dirty="0">
                <a:latin typeface="Carlito"/>
                <a:cs typeface="Carlito"/>
              </a:rPr>
              <a:t>, </a:t>
            </a:r>
            <a:r>
              <a:rPr sz="3000" spc="-5" dirty="0">
                <a:latin typeface="Carlito"/>
                <a:cs typeface="Carlito"/>
              </a:rPr>
              <a:t>weak  </a:t>
            </a:r>
            <a:r>
              <a:rPr sz="3000" b="1" spc="-10" dirty="0">
                <a:latin typeface="Carlito"/>
                <a:cs typeface="Carlito"/>
              </a:rPr>
              <a:t>anticholinergic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10" dirty="0">
                <a:latin typeface="Carlito"/>
                <a:cs typeface="Carlito"/>
              </a:rPr>
              <a:t>slight </a:t>
            </a:r>
            <a:r>
              <a:rPr sz="3000" b="1" spc="-15" dirty="0">
                <a:latin typeface="Carlito"/>
                <a:cs typeface="Carlito"/>
              </a:rPr>
              <a:t>antihistaminergic </a:t>
            </a:r>
            <a:r>
              <a:rPr sz="3000" dirty="0">
                <a:latin typeface="Carlito"/>
                <a:cs typeface="Carlito"/>
              </a:rPr>
              <a:t>and  </a:t>
            </a:r>
            <a:r>
              <a:rPr sz="3000" b="1" spc="-10" dirty="0">
                <a:latin typeface="Carlito"/>
                <a:cs typeface="Carlito"/>
              </a:rPr>
              <a:t>antiserotonergic </a:t>
            </a:r>
            <a:r>
              <a:rPr sz="3000" spc="-10" dirty="0">
                <a:latin typeface="Carlito"/>
                <a:cs typeface="Carlito"/>
              </a:rPr>
              <a:t>properties </a:t>
            </a:r>
            <a:r>
              <a:rPr sz="3000" dirty="0">
                <a:latin typeface="Carlito"/>
                <a:cs typeface="Carlito"/>
              </a:rPr>
              <a:t>(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not </a:t>
            </a:r>
            <a:r>
              <a:rPr sz="30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parent</a:t>
            </a:r>
            <a:r>
              <a:rPr sz="3000" u="heavy" spc="-6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molecule</a:t>
            </a:r>
            <a:r>
              <a:rPr sz="3000" spc="-5" dirty="0">
                <a:latin typeface="Carlito"/>
                <a:cs typeface="Carlito"/>
              </a:rPr>
              <a:t>)</a:t>
            </a:r>
            <a:endParaRPr sz="3000">
              <a:latin typeface="Carlito"/>
              <a:cs typeface="Carlito"/>
            </a:endParaRPr>
          </a:p>
          <a:p>
            <a:pPr marL="355600" marR="876300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rlito"/>
                <a:cs typeface="Carlito"/>
              </a:rPr>
              <a:t>MOA: </a:t>
            </a:r>
            <a:r>
              <a:rPr sz="3000" dirty="0">
                <a:latin typeface="Carlito"/>
                <a:cs typeface="Carlito"/>
              </a:rPr>
              <a:t>It </a:t>
            </a:r>
            <a:r>
              <a:rPr sz="3000" spc="-20" dirty="0">
                <a:latin typeface="Carlito"/>
                <a:cs typeface="Carlito"/>
              </a:rPr>
              <a:t>antagonizes </a:t>
            </a:r>
            <a:r>
              <a:rPr sz="3000" spc="-5" dirty="0">
                <a:latin typeface="Carlito"/>
                <a:cs typeface="Carlito"/>
              </a:rPr>
              <a:t>Dopamine D2 in </a:t>
            </a:r>
            <a:r>
              <a:rPr sz="3000" dirty="0">
                <a:latin typeface="Carlito"/>
                <a:cs typeface="Carlito"/>
              </a:rPr>
              <a:t>the the  </a:t>
            </a:r>
            <a:r>
              <a:rPr sz="3000" spc="-10" dirty="0">
                <a:latin typeface="Carlito"/>
                <a:cs typeface="Carlito"/>
              </a:rPr>
              <a:t>Mesocortical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5" dirty="0">
                <a:latin typeface="Carlito"/>
                <a:cs typeface="Carlito"/>
              </a:rPr>
              <a:t>Mesolimbic</a:t>
            </a:r>
            <a:r>
              <a:rPr sz="3000" spc="-20" dirty="0">
                <a:latin typeface="Carlito"/>
                <a:cs typeface="Carlito"/>
              </a:rPr>
              <a:t> </a:t>
            </a:r>
            <a:r>
              <a:rPr sz="3000" spc="-25" dirty="0">
                <a:latin typeface="Carlito"/>
                <a:cs typeface="Carlito"/>
              </a:rPr>
              <a:t>pathway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469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Carlito</vt:lpstr>
      <vt:lpstr>Times New Roman</vt:lpstr>
      <vt:lpstr>Office Theme</vt:lpstr>
      <vt:lpstr>PowerPoint Presentation</vt:lpstr>
      <vt:lpstr>SAR of Phenothiazines</vt:lpstr>
      <vt:lpstr>SAR of Phenothiazines</vt:lpstr>
      <vt:lpstr>PowerPoint Presentation</vt:lpstr>
      <vt:lpstr>Electron Withdrawing</vt:lpstr>
      <vt:lpstr>3) A terminal amino substituent must be  present at N10. It can be piperazine,  piperidine or aliphatic and their intensity  could be ranked as follows: piperazine group &gt;piperidine group &gt; aliphatic chain</vt:lpstr>
      <vt:lpstr>PowerPoint Presentation</vt:lpstr>
      <vt:lpstr>PowerPoint Presentation</vt:lpstr>
      <vt:lpstr>Chlorpromazine</vt:lpstr>
      <vt:lpstr>Chlorpromazine synthesis H</vt:lpstr>
      <vt:lpstr>PowerPoint Presentation</vt:lpstr>
      <vt:lpstr>Flupenthixol</vt:lpstr>
      <vt:lpstr>Olanzapine</vt:lpstr>
      <vt:lpstr>Quetiapine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admin5</dc:creator>
  <cp:lastModifiedBy>admin5</cp:lastModifiedBy>
  <cp:revision>3</cp:revision>
  <dcterms:created xsi:type="dcterms:W3CDTF">2020-03-05T04:12:26Z</dcterms:created>
  <dcterms:modified xsi:type="dcterms:W3CDTF">2021-02-04T07:33:38Z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2014-04-22T00:00:00Z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2020-03-05T00:00:00Z</vt:filetime>
  </property>
</Properties>
</file>