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2" d="100"/>
          <a:sy n="42" d="100"/>
        </p:scale>
        <p:origin x="924" y="4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2/3/2021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6858000"/>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0" y="217"/>
            <a:ext cx="12191999" cy="1028700"/>
          </a:xfrm>
          <a:prstGeom prst="rect">
            <a:avLst/>
          </a:prstGeom>
          <a:blipFill>
            <a:blip r:embed="rId3" cstate="print"/>
            <a:stretch>
              <a:fillRect/>
            </a:stretch>
          </a:blipFill>
        </p:spPr>
        <p:txBody>
          <a:bodyPr wrap="square" lIns="0" tIns="0" rIns="0" bIns="0" rtlCol="0"/>
          <a:lstStyle/>
          <a:p>
            <a:endParaRPr/>
          </a:p>
        </p:txBody>
      </p:sp>
      <p:sp>
        <p:nvSpPr>
          <p:cNvPr id="18" name="bk object 18"/>
          <p:cNvSpPr/>
          <p:nvPr/>
        </p:nvSpPr>
        <p:spPr>
          <a:xfrm>
            <a:off x="5867972" y="0"/>
            <a:ext cx="6324027" cy="599910"/>
          </a:xfrm>
          <a:prstGeom prst="rect">
            <a:avLst/>
          </a:prstGeom>
          <a:blipFill>
            <a:blip r:embed="rId4" cstate="print"/>
            <a:stretch>
              <a:fillRect/>
            </a:stretch>
          </a:blipFill>
        </p:spPr>
        <p:txBody>
          <a:bodyPr wrap="square" lIns="0" tIns="0" rIns="0" bIns="0" rtlCol="0"/>
          <a:lstStyle/>
          <a:p>
            <a:endParaRPr/>
          </a:p>
        </p:txBody>
      </p:sp>
      <p:sp>
        <p:nvSpPr>
          <p:cNvPr id="19" name="bk object 19"/>
          <p:cNvSpPr/>
          <p:nvPr/>
        </p:nvSpPr>
        <p:spPr>
          <a:xfrm>
            <a:off x="0" y="0"/>
            <a:ext cx="11848668" cy="1092461"/>
          </a:xfrm>
          <a:prstGeom prst="rect">
            <a:avLst/>
          </a:prstGeom>
          <a:blipFill>
            <a:blip r:embed="rId5" cstate="print"/>
            <a:stretch>
              <a:fillRect/>
            </a:stretch>
          </a:blipFill>
        </p:spPr>
        <p:txBody>
          <a:bodyPr wrap="square" lIns="0" tIns="0" rIns="0" bIns="0" rtlCol="0"/>
          <a:lstStyle/>
          <a:p>
            <a:endParaRPr/>
          </a:p>
        </p:txBody>
      </p:sp>
      <p:sp>
        <p:nvSpPr>
          <p:cNvPr id="20" name="bk object 20"/>
          <p:cNvSpPr/>
          <p:nvPr/>
        </p:nvSpPr>
        <p:spPr>
          <a:xfrm>
            <a:off x="0" y="0"/>
            <a:ext cx="12140172" cy="1026964"/>
          </a:xfrm>
          <a:prstGeom prst="rect">
            <a:avLst/>
          </a:prstGeom>
          <a:blipFill>
            <a:blip r:embed="rId6"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600" b="1" i="0" u="heavy">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800" b="1" i="0" u="heavy">
                <a:solidFill>
                  <a:schemeClr val="tx1"/>
                </a:solidFill>
                <a:latin typeface="Constantia"/>
                <a:cs typeface="Constanti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2/3/2021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u="heavy">
                <a:solidFill>
                  <a:schemeClr val="tx1"/>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2/3/2021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u="heavy">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2/3/2021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2/3/2021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96900" y="615441"/>
            <a:ext cx="5768975" cy="574040"/>
          </a:xfrm>
          <a:prstGeom prst="rect">
            <a:avLst/>
          </a:prstGeom>
        </p:spPr>
        <p:txBody>
          <a:bodyPr wrap="square" lIns="0" tIns="0" rIns="0" bIns="0">
            <a:spAutoFit/>
          </a:bodyPr>
          <a:lstStyle>
            <a:lvl1pPr>
              <a:defRPr sz="3600" b="1" i="0" u="heavy">
                <a:solidFill>
                  <a:schemeClr val="tx1"/>
                </a:solidFill>
                <a:latin typeface="Arial"/>
                <a:cs typeface="Arial"/>
              </a:defRPr>
            </a:lvl1pPr>
          </a:lstStyle>
          <a:p>
            <a:endParaRPr/>
          </a:p>
        </p:txBody>
      </p:sp>
      <p:sp>
        <p:nvSpPr>
          <p:cNvPr id="3" name="Holder 3"/>
          <p:cNvSpPr>
            <a:spLocks noGrp="1"/>
          </p:cNvSpPr>
          <p:nvPr>
            <p:ph type="body" idx="1"/>
          </p:nvPr>
        </p:nvSpPr>
        <p:spPr>
          <a:xfrm>
            <a:off x="661009" y="2343657"/>
            <a:ext cx="10869980" cy="3866515"/>
          </a:xfrm>
          <a:prstGeom prst="rect">
            <a:avLst/>
          </a:prstGeom>
        </p:spPr>
        <p:txBody>
          <a:bodyPr wrap="square" lIns="0" tIns="0" rIns="0" bIns="0">
            <a:spAutoFit/>
          </a:bodyPr>
          <a:lstStyle>
            <a:lvl1pPr>
              <a:defRPr sz="2800" b="1" i="0" u="heavy">
                <a:solidFill>
                  <a:schemeClr val="tx1"/>
                </a:solidFill>
                <a:latin typeface="Constantia"/>
                <a:cs typeface="Constantia"/>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2/3/2021</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jp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217"/>
            <a:ext cx="12191999" cy="102870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5867972" y="0"/>
            <a:ext cx="6324027" cy="59991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0" y="0"/>
            <a:ext cx="11848668" cy="1092461"/>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0" y="0"/>
            <a:ext cx="12140172" cy="1026964"/>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256031" y="1386839"/>
            <a:ext cx="11935967" cy="1498091"/>
          </a:xfrm>
          <a:prstGeom prst="rect">
            <a:avLst/>
          </a:prstGeom>
          <a:blipFill>
            <a:blip r:embed="rId7" cstate="print"/>
            <a:stretch>
              <a:fillRect/>
            </a:stretch>
          </a:blipFill>
        </p:spPr>
        <p:txBody>
          <a:bodyPr wrap="square" lIns="0" tIns="0" rIns="0" bIns="0" rtlCol="0"/>
          <a:lstStyle/>
          <a:p>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217"/>
            <a:ext cx="12191999" cy="102870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5867972" y="0"/>
            <a:ext cx="6324027" cy="59991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0" y="0"/>
            <a:ext cx="11848668" cy="1092461"/>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0" y="0"/>
            <a:ext cx="12140172" cy="1026964"/>
          </a:xfrm>
          <a:prstGeom prst="rect">
            <a:avLst/>
          </a:prstGeom>
          <a:blipFill>
            <a:blip r:embed="rId6" cstate="print"/>
            <a:stretch>
              <a:fillRect/>
            </a:stretch>
          </a:blipFill>
        </p:spPr>
        <p:txBody>
          <a:bodyPr wrap="square" lIns="0" tIns="0" rIns="0" bIns="0" rtlCol="0"/>
          <a:lstStyle/>
          <a:p>
            <a:endParaRPr/>
          </a:p>
        </p:txBody>
      </p:sp>
      <p:sp>
        <p:nvSpPr>
          <p:cNvPr id="7" name="object 7"/>
          <p:cNvSpPr txBox="1"/>
          <p:nvPr/>
        </p:nvSpPr>
        <p:spPr>
          <a:xfrm>
            <a:off x="11571223" y="1648155"/>
            <a:ext cx="51435" cy="270510"/>
          </a:xfrm>
          <a:prstGeom prst="rect">
            <a:avLst/>
          </a:prstGeom>
        </p:spPr>
        <p:txBody>
          <a:bodyPr vert="horz" wrap="square" lIns="0" tIns="13335" rIns="0" bIns="0" rtlCol="0">
            <a:spAutoFit/>
          </a:bodyPr>
          <a:lstStyle/>
          <a:p>
            <a:pPr marL="12700">
              <a:lnSpc>
                <a:spcPct val="100000"/>
              </a:lnSpc>
              <a:spcBef>
                <a:spcPts val="105"/>
              </a:spcBef>
            </a:pPr>
            <a:r>
              <a:rPr sz="800" dirty="0">
                <a:solidFill>
                  <a:srgbClr val="04607A"/>
                </a:solidFill>
                <a:latin typeface="Calibri"/>
                <a:cs typeface="Calibri"/>
              </a:rPr>
              <a:t>.</a:t>
            </a:r>
            <a:endParaRPr sz="800">
              <a:latin typeface="Calibri"/>
              <a:cs typeface="Calibri"/>
            </a:endParaRPr>
          </a:p>
          <a:p>
            <a:pPr marL="12700">
              <a:lnSpc>
                <a:spcPct val="100000"/>
              </a:lnSpc>
            </a:pPr>
            <a:r>
              <a:rPr sz="800" dirty="0">
                <a:solidFill>
                  <a:srgbClr val="04607A"/>
                </a:solidFill>
                <a:latin typeface="Calibri"/>
                <a:cs typeface="Calibri"/>
              </a:rPr>
              <a:t>.</a:t>
            </a:r>
            <a:endParaRPr sz="800">
              <a:latin typeface="Calibri"/>
              <a:cs typeface="Calibri"/>
            </a:endParaRPr>
          </a:p>
        </p:txBody>
      </p:sp>
      <p:sp>
        <p:nvSpPr>
          <p:cNvPr id="8" name="object 8"/>
          <p:cNvSpPr txBox="1"/>
          <p:nvPr/>
        </p:nvSpPr>
        <p:spPr>
          <a:xfrm>
            <a:off x="751738" y="981925"/>
            <a:ext cx="10732135" cy="4806315"/>
          </a:xfrm>
          <a:prstGeom prst="rect">
            <a:avLst/>
          </a:prstGeom>
        </p:spPr>
        <p:txBody>
          <a:bodyPr vert="horz" wrap="square" lIns="0" tIns="98425" rIns="0" bIns="0" rtlCol="0">
            <a:spAutoFit/>
          </a:bodyPr>
          <a:lstStyle/>
          <a:p>
            <a:pPr marL="281940" indent="-269875">
              <a:lnSpc>
                <a:spcPct val="100000"/>
              </a:lnSpc>
              <a:spcBef>
                <a:spcPts val="775"/>
              </a:spcBef>
              <a:buClr>
                <a:srgbClr val="0E6EC5"/>
              </a:buClr>
              <a:buSzPct val="80357"/>
              <a:buFont typeface="Wingdings"/>
              <a:buChar char=""/>
              <a:tabLst>
                <a:tab pos="282575" algn="l"/>
              </a:tabLst>
            </a:pPr>
            <a:r>
              <a:rPr sz="2800" dirty="0">
                <a:latin typeface="Constantia"/>
                <a:cs typeface="Constantia"/>
              </a:rPr>
              <a:t>Cervix</a:t>
            </a:r>
            <a:r>
              <a:rPr sz="2800" spc="-65" dirty="0">
                <a:latin typeface="Constantia"/>
                <a:cs typeface="Constantia"/>
              </a:rPr>
              <a:t> </a:t>
            </a:r>
            <a:r>
              <a:rPr sz="2800" spc="-25" dirty="0">
                <a:latin typeface="Constantia"/>
                <a:cs typeface="Constantia"/>
              </a:rPr>
              <a:t>may</a:t>
            </a:r>
            <a:r>
              <a:rPr sz="2800" spc="-65" dirty="0">
                <a:latin typeface="Constantia"/>
                <a:cs typeface="Constantia"/>
              </a:rPr>
              <a:t> </a:t>
            </a:r>
            <a:r>
              <a:rPr sz="2800" spc="-5" dirty="0">
                <a:latin typeface="Constantia"/>
                <a:cs typeface="Constantia"/>
              </a:rPr>
              <a:t>be</a:t>
            </a:r>
            <a:r>
              <a:rPr sz="2800" spc="-135" dirty="0">
                <a:latin typeface="Constantia"/>
                <a:cs typeface="Constantia"/>
              </a:rPr>
              <a:t> </a:t>
            </a:r>
            <a:r>
              <a:rPr sz="2800" spc="-20" dirty="0">
                <a:latin typeface="Constantia"/>
                <a:cs typeface="Constantia"/>
              </a:rPr>
              <a:t>gently</a:t>
            </a:r>
            <a:r>
              <a:rPr sz="2800" spc="-130" dirty="0">
                <a:latin typeface="Constantia"/>
                <a:cs typeface="Constantia"/>
              </a:rPr>
              <a:t> </a:t>
            </a:r>
            <a:r>
              <a:rPr sz="2800" spc="-10" dirty="0">
                <a:latin typeface="Constantia"/>
                <a:cs typeface="Constantia"/>
              </a:rPr>
              <a:t>dilated</a:t>
            </a:r>
            <a:r>
              <a:rPr sz="2800" spc="-35" dirty="0">
                <a:latin typeface="Constantia"/>
                <a:cs typeface="Constantia"/>
              </a:rPr>
              <a:t> </a:t>
            </a:r>
            <a:r>
              <a:rPr sz="2800" spc="-5" dirty="0">
                <a:latin typeface="Constantia"/>
                <a:cs typeface="Constantia"/>
              </a:rPr>
              <a:t>using 4</a:t>
            </a:r>
            <a:r>
              <a:rPr sz="2800" spc="-75" dirty="0">
                <a:latin typeface="Constantia"/>
                <a:cs typeface="Constantia"/>
              </a:rPr>
              <a:t> </a:t>
            </a:r>
            <a:r>
              <a:rPr sz="2800" spc="-5" dirty="0">
                <a:latin typeface="Constantia"/>
                <a:cs typeface="Constantia"/>
              </a:rPr>
              <a:t>or</a:t>
            </a:r>
            <a:r>
              <a:rPr sz="2800" spc="-105" dirty="0">
                <a:latin typeface="Constantia"/>
                <a:cs typeface="Constantia"/>
              </a:rPr>
              <a:t> </a:t>
            </a:r>
            <a:r>
              <a:rPr sz="2800" spc="-5" dirty="0">
                <a:latin typeface="Constantia"/>
                <a:cs typeface="Constantia"/>
              </a:rPr>
              <a:t>5</a:t>
            </a:r>
            <a:r>
              <a:rPr sz="2800" spc="10" dirty="0">
                <a:latin typeface="Constantia"/>
                <a:cs typeface="Constantia"/>
              </a:rPr>
              <a:t> </a:t>
            </a:r>
            <a:r>
              <a:rPr sz="2800" spc="-5" dirty="0">
                <a:latin typeface="Constantia"/>
                <a:cs typeface="Constantia"/>
              </a:rPr>
              <a:t>mm</a:t>
            </a:r>
            <a:r>
              <a:rPr sz="2800" spc="-90" dirty="0">
                <a:latin typeface="Constantia"/>
                <a:cs typeface="Constantia"/>
              </a:rPr>
              <a:t> </a:t>
            </a:r>
            <a:r>
              <a:rPr sz="2800" spc="-10" dirty="0">
                <a:latin typeface="Constantia"/>
                <a:cs typeface="Constantia"/>
              </a:rPr>
              <a:t>size</a:t>
            </a:r>
            <a:r>
              <a:rPr sz="2800" spc="-120" dirty="0">
                <a:latin typeface="Constantia"/>
                <a:cs typeface="Constantia"/>
              </a:rPr>
              <a:t> </a:t>
            </a:r>
            <a:r>
              <a:rPr sz="2800" spc="-15" dirty="0">
                <a:latin typeface="Constantia"/>
                <a:cs typeface="Constantia"/>
              </a:rPr>
              <a:t>dilators.</a:t>
            </a:r>
            <a:endParaRPr sz="2800">
              <a:latin typeface="Constantia"/>
              <a:cs typeface="Constantia"/>
            </a:endParaRPr>
          </a:p>
          <a:p>
            <a:pPr marL="281940" indent="-269875">
              <a:lnSpc>
                <a:spcPct val="100000"/>
              </a:lnSpc>
              <a:spcBef>
                <a:spcPts val="675"/>
              </a:spcBef>
              <a:buClr>
                <a:srgbClr val="0E6EC5"/>
              </a:buClr>
              <a:buSzPct val="80357"/>
              <a:buFont typeface="Wingdings"/>
              <a:buChar char=""/>
              <a:tabLst>
                <a:tab pos="282575" algn="l"/>
              </a:tabLst>
            </a:pPr>
            <a:r>
              <a:rPr sz="2800" spc="-10" dirty="0">
                <a:latin typeface="Constantia"/>
                <a:cs typeface="Constantia"/>
              </a:rPr>
              <a:t>The</a:t>
            </a:r>
            <a:r>
              <a:rPr sz="2800" spc="-145" dirty="0">
                <a:latin typeface="Constantia"/>
                <a:cs typeface="Constantia"/>
              </a:rPr>
              <a:t> </a:t>
            </a:r>
            <a:r>
              <a:rPr sz="2800" spc="-5" dirty="0">
                <a:latin typeface="Constantia"/>
                <a:cs typeface="Constantia"/>
              </a:rPr>
              <a:t>cannula</a:t>
            </a:r>
            <a:r>
              <a:rPr sz="2800" spc="-75" dirty="0">
                <a:latin typeface="Constantia"/>
                <a:cs typeface="Constantia"/>
              </a:rPr>
              <a:t> </a:t>
            </a:r>
            <a:r>
              <a:rPr sz="2800" spc="-5" dirty="0">
                <a:latin typeface="Constantia"/>
                <a:cs typeface="Constantia"/>
              </a:rPr>
              <a:t>is</a:t>
            </a:r>
            <a:r>
              <a:rPr sz="2800" spc="-95" dirty="0">
                <a:latin typeface="Constantia"/>
                <a:cs typeface="Constantia"/>
              </a:rPr>
              <a:t> </a:t>
            </a:r>
            <a:r>
              <a:rPr sz="2800" spc="-15" dirty="0">
                <a:latin typeface="Constantia"/>
                <a:cs typeface="Constantia"/>
              </a:rPr>
              <a:t>rotated,</a:t>
            </a:r>
            <a:r>
              <a:rPr sz="2800" spc="-25" dirty="0">
                <a:latin typeface="Constantia"/>
                <a:cs typeface="Constantia"/>
              </a:rPr>
              <a:t> </a:t>
            </a:r>
            <a:r>
              <a:rPr sz="2800" spc="-5" dirty="0">
                <a:latin typeface="Constantia"/>
                <a:cs typeface="Constantia"/>
              </a:rPr>
              <a:t>pushed</a:t>
            </a:r>
            <a:r>
              <a:rPr sz="2800" spc="10" dirty="0">
                <a:latin typeface="Constantia"/>
                <a:cs typeface="Constantia"/>
              </a:rPr>
              <a:t> </a:t>
            </a:r>
            <a:r>
              <a:rPr sz="2800" spc="-5" dirty="0">
                <a:latin typeface="Constantia"/>
                <a:cs typeface="Constantia"/>
              </a:rPr>
              <a:t>in</a:t>
            </a:r>
            <a:r>
              <a:rPr sz="2800" spc="-125" dirty="0">
                <a:latin typeface="Constantia"/>
                <a:cs typeface="Constantia"/>
              </a:rPr>
              <a:t> </a:t>
            </a:r>
            <a:r>
              <a:rPr sz="2800" spc="-5" dirty="0">
                <a:latin typeface="Constantia"/>
                <a:cs typeface="Constantia"/>
              </a:rPr>
              <a:t>and</a:t>
            </a:r>
            <a:r>
              <a:rPr sz="2800" spc="-65" dirty="0">
                <a:latin typeface="Constantia"/>
                <a:cs typeface="Constantia"/>
              </a:rPr>
              <a:t> </a:t>
            </a:r>
            <a:r>
              <a:rPr sz="2800" spc="-5" dirty="0">
                <a:latin typeface="Constantia"/>
                <a:cs typeface="Constantia"/>
              </a:rPr>
              <a:t>out</a:t>
            </a:r>
            <a:r>
              <a:rPr sz="2800" spc="-140" dirty="0">
                <a:latin typeface="Constantia"/>
                <a:cs typeface="Constantia"/>
              </a:rPr>
              <a:t> </a:t>
            </a:r>
            <a:r>
              <a:rPr sz="2800" spc="-5" dirty="0">
                <a:latin typeface="Constantia"/>
                <a:cs typeface="Constantia"/>
              </a:rPr>
              <a:t>with</a:t>
            </a:r>
            <a:r>
              <a:rPr sz="2800" spc="-105" dirty="0">
                <a:latin typeface="Constantia"/>
                <a:cs typeface="Constantia"/>
              </a:rPr>
              <a:t> </a:t>
            </a:r>
            <a:r>
              <a:rPr sz="2800" spc="-20" dirty="0">
                <a:latin typeface="Constantia"/>
                <a:cs typeface="Constantia"/>
              </a:rPr>
              <a:t>gentle</a:t>
            </a:r>
            <a:r>
              <a:rPr sz="2800" spc="-125" dirty="0">
                <a:latin typeface="Constantia"/>
                <a:cs typeface="Constantia"/>
              </a:rPr>
              <a:t> </a:t>
            </a:r>
            <a:r>
              <a:rPr sz="2800" spc="-20" dirty="0">
                <a:latin typeface="Constantia"/>
                <a:cs typeface="Constantia"/>
              </a:rPr>
              <a:t>strokes.</a:t>
            </a:r>
            <a:endParaRPr sz="2800">
              <a:latin typeface="Constantia"/>
              <a:cs typeface="Constantia"/>
            </a:endParaRPr>
          </a:p>
          <a:p>
            <a:pPr marL="259079" marR="257175" indent="-247015">
              <a:lnSpc>
                <a:spcPct val="100000"/>
              </a:lnSpc>
              <a:spcBef>
                <a:spcPts val="670"/>
              </a:spcBef>
              <a:buClr>
                <a:srgbClr val="0E6EC5"/>
              </a:buClr>
              <a:buSzPct val="80357"/>
              <a:buFont typeface="Wingdings"/>
              <a:buChar char=""/>
              <a:tabLst>
                <a:tab pos="282575" algn="l"/>
              </a:tabLst>
            </a:pPr>
            <a:r>
              <a:rPr sz="2800" spc="-10" dirty="0">
                <a:latin typeface="Constantia"/>
                <a:cs typeface="Constantia"/>
              </a:rPr>
              <a:t>The</a:t>
            </a:r>
            <a:r>
              <a:rPr sz="2800" spc="-150" dirty="0">
                <a:latin typeface="Constantia"/>
                <a:cs typeface="Constantia"/>
              </a:rPr>
              <a:t> </a:t>
            </a:r>
            <a:r>
              <a:rPr sz="2800" spc="-15" dirty="0">
                <a:latin typeface="Constantia"/>
                <a:cs typeface="Constantia"/>
              </a:rPr>
              <a:t>operator</a:t>
            </a:r>
            <a:r>
              <a:rPr sz="2800" spc="-130" dirty="0">
                <a:latin typeface="Constantia"/>
                <a:cs typeface="Constantia"/>
              </a:rPr>
              <a:t> </a:t>
            </a:r>
            <a:r>
              <a:rPr sz="2800" spc="-5" dirty="0">
                <a:latin typeface="Constantia"/>
                <a:cs typeface="Constantia"/>
              </a:rPr>
              <a:t>should</a:t>
            </a:r>
            <a:r>
              <a:rPr sz="2800" spc="-55" dirty="0">
                <a:latin typeface="Constantia"/>
                <a:cs typeface="Constantia"/>
              </a:rPr>
              <a:t> </a:t>
            </a:r>
            <a:r>
              <a:rPr sz="2800" spc="-5" dirty="0">
                <a:latin typeface="Constantia"/>
                <a:cs typeface="Constantia"/>
              </a:rPr>
              <a:t>examine</a:t>
            </a:r>
            <a:r>
              <a:rPr sz="2800" spc="-105" dirty="0">
                <a:latin typeface="Constantia"/>
                <a:cs typeface="Constantia"/>
              </a:rPr>
              <a:t> </a:t>
            </a:r>
            <a:r>
              <a:rPr sz="2800" spc="-10" dirty="0">
                <a:latin typeface="Constantia"/>
                <a:cs typeface="Constantia"/>
              </a:rPr>
              <a:t>the</a:t>
            </a:r>
            <a:r>
              <a:rPr sz="2800" spc="-130" dirty="0">
                <a:latin typeface="Constantia"/>
                <a:cs typeface="Constantia"/>
              </a:rPr>
              <a:t> </a:t>
            </a:r>
            <a:r>
              <a:rPr sz="2800" spc="-15" dirty="0">
                <a:latin typeface="Constantia"/>
                <a:cs typeface="Constantia"/>
              </a:rPr>
              <a:t>aspirated</a:t>
            </a:r>
            <a:r>
              <a:rPr sz="2800" spc="-10" dirty="0">
                <a:latin typeface="Constantia"/>
                <a:cs typeface="Constantia"/>
              </a:rPr>
              <a:t> tissue</a:t>
            </a:r>
            <a:r>
              <a:rPr sz="2800" spc="-45" dirty="0">
                <a:latin typeface="Constantia"/>
                <a:cs typeface="Constantia"/>
              </a:rPr>
              <a:t> </a:t>
            </a:r>
            <a:r>
              <a:rPr sz="2800" spc="-15" dirty="0">
                <a:latin typeface="Constantia"/>
                <a:cs typeface="Constantia"/>
              </a:rPr>
              <a:t>by</a:t>
            </a:r>
            <a:r>
              <a:rPr sz="2800" spc="-75" dirty="0">
                <a:latin typeface="Constantia"/>
                <a:cs typeface="Constantia"/>
              </a:rPr>
              <a:t> </a:t>
            </a:r>
            <a:r>
              <a:rPr sz="2800" spc="20" dirty="0">
                <a:latin typeface="Constantia"/>
                <a:cs typeface="Constantia"/>
              </a:rPr>
              <a:t>floating</a:t>
            </a:r>
            <a:r>
              <a:rPr sz="2800" spc="10" dirty="0">
                <a:latin typeface="Constantia"/>
                <a:cs typeface="Constantia"/>
              </a:rPr>
              <a:t> </a:t>
            </a:r>
            <a:r>
              <a:rPr sz="2800" spc="-5" dirty="0">
                <a:latin typeface="Constantia"/>
                <a:cs typeface="Constantia"/>
              </a:rPr>
              <a:t>it</a:t>
            </a:r>
            <a:r>
              <a:rPr sz="2800" spc="-75" dirty="0">
                <a:latin typeface="Constantia"/>
                <a:cs typeface="Constantia"/>
              </a:rPr>
              <a:t> </a:t>
            </a:r>
            <a:r>
              <a:rPr sz="2800" spc="-5" dirty="0">
                <a:latin typeface="Constantia"/>
                <a:cs typeface="Constantia"/>
              </a:rPr>
              <a:t>in</a:t>
            </a:r>
            <a:r>
              <a:rPr sz="2800" spc="-120" dirty="0">
                <a:latin typeface="Constantia"/>
                <a:cs typeface="Constantia"/>
              </a:rPr>
              <a:t> </a:t>
            </a:r>
            <a:r>
              <a:rPr sz="2800" spc="-5" dirty="0">
                <a:latin typeface="Constantia"/>
                <a:cs typeface="Constantia"/>
              </a:rPr>
              <a:t>a  clear</a:t>
            </a:r>
            <a:r>
              <a:rPr sz="2800" spc="-145" dirty="0">
                <a:latin typeface="Constantia"/>
                <a:cs typeface="Constantia"/>
              </a:rPr>
              <a:t> </a:t>
            </a:r>
            <a:r>
              <a:rPr sz="2800" spc="-5" dirty="0">
                <a:latin typeface="Constantia"/>
                <a:cs typeface="Constantia"/>
              </a:rPr>
              <a:t>plastic</a:t>
            </a:r>
            <a:r>
              <a:rPr sz="2800" spc="-110" dirty="0">
                <a:latin typeface="Constantia"/>
                <a:cs typeface="Constantia"/>
              </a:rPr>
              <a:t> </a:t>
            </a:r>
            <a:r>
              <a:rPr sz="2800" spc="-5" dirty="0">
                <a:latin typeface="Constantia"/>
                <a:cs typeface="Constantia"/>
              </a:rPr>
              <a:t>dish</a:t>
            </a:r>
            <a:r>
              <a:rPr sz="2800" spc="-120" dirty="0">
                <a:latin typeface="Constantia"/>
                <a:cs typeface="Constantia"/>
              </a:rPr>
              <a:t> </a:t>
            </a:r>
            <a:r>
              <a:rPr sz="2800" spc="-30" dirty="0">
                <a:latin typeface="Constantia"/>
                <a:cs typeface="Constantia"/>
              </a:rPr>
              <a:t>over</a:t>
            </a:r>
            <a:r>
              <a:rPr sz="2800" spc="-175" dirty="0">
                <a:latin typeface="Constantia"/>
                <a:cs typeface="Constantia"/>
              </a:rPr>
              <a:t> </a:t>
            </a:r>
            <a:r>
              <a:rPr sz="2800" spc="-5" dirty="0">
                <a:latin typeface="Constantia"/>
                <a:cs typeface="Constantia"/>
              </a:rPr>
              <a:t>a</a:t>
            </a:r>
            <a:r>
              <a:rPr sz="2800" spc="-75" dirty="0">
                <a:latin typeface="Constantia"/>
                <a:cs typeface="Constantia"/>
              </a:rPr>
              <a:t> </a:t>
            </a:r>
            <a:r>
              <a:rPr sz="2800" spc="-10" dirty="0">
                <a:latin typeface="Constantia"/>
                <a:cs typeface="Constantia"/>
              </a:rPr>
              <a:t>light</a:t>
            </a:r>
            <a:r>
              <a:rPr sz="2800" spc="-110" dirty="0">
                <a:latin typeface="Constantia"/>
                <a:cs typeface="Constantia"/>
              </a:rPr>
              <a:t> </a:t>
            </a:r>
            <a:r>
              <a:rPr sz="2800" spc="-15" dirty="0">
                <a:latin typeface="Constantia"/>
                <a:cs typeface="Constantia"/>
              </a:rPr>
              <a:t>source.</a:t>
            </a:r>
            <a:endParaRPr sz="2800">
              <a:latin typeface="Constantia"/>
              <a:cs typeface="Constantia"/>
            </a:endParaRPr>
          </a:p>
          <a:p>
            <a:pPr marL="259079" marR="288925" indent="-247015">
              <a:lnSpc>
                <a:spcPct val="100000"/>
              </a:lnSpc>
              <a:spcBef>
                <a:spcPts val="675"/>
              </a:spcBef>
              <a:buClr>
                <a:srgbClr val="0E6EC5"/>
              </a:buClr>
              <a:buSzPct val="80357"/>
              <a:buFont typeface="Wingdings"/>
              <a:buChar char=""/>
              <a:tabLst>
                <a:tab pos="282575" algn="l"/>
              </a:tabLst>
            </a:pPr>
            <a:r>
              <a:rPr sz="2800" spc="-10" dirty="0">
                <a:latin typeface="Constantia"/>
                <a:cs typeface="Constantia"/>
              </a:rPr>
              <a:t>This</a:t>
            </a:r>
            <a:r>
              <a:rPr sz="2800" spc="-114" dirty="0">
                <a:latin typeface="Constantia"/>
                <a:cs typeface="Constantia"/>
              </a:rPr>
              <a:t> </a:t>
            </a:r>
            <a:r>
              <a:rPr sz="2800" spc="-5" dirty="0">
                <a:latin typeface="Constantia"/>
                <a:cs typeface="Constantia"/>
              </a:rPr>
              <a:t>will</a:t>
            </a:r>
            <a:r>
              <a:rPr sz="2800" dirty="0">
                <a:latin typeface="Constantia"/>
                <a:cs typeface="Constantia"/>
              </a:rPr>
              <a:t> </a:t>
            </a:r>
            <a:r>
              <a:rPr sz="2800" spc="-5" dirty="0">
                <a:latin typeface="Constantia"/>
                <a:cs typeface="Constantia"/>
              </a:rPr>
              <a:t>help</a:t>
            </a:r>
            <a:r>
              <a:rPr sz="2800" spc="-90" dirty="0">
                <a:latin typeface="Constantia"/>
                <a:cs typeface="Constantia"/>
              </a:rPr>
              <a:t> </a:t>
            </a:r>
            <a:r>
              <a:rPr sz="2800" spc="-25" dirty="0">
                <a:latin typeface="Constantia"/>
                <a:cs typeface="Constantia"/>
              </a:rPr>
              <a:t>to</a:t>
            </a:r>
            <a:r>
              <a:rPr sz="2800" spc="-135" dirty="0">
                <a:latin typeface="Constantia"/>
                <a:cs typeface="Constantia"/>
              </a:rPr>
              <a:t> </a:t>
            </a:r>
            <a:r>
              <a:rPr sz="2800" spc="-10" dirty="0">
                <a:latin typeface="Constantia"/>
                <a:cs typeface="Constantia"/>
              </a:rPr>
              <a:t>detect</a:t>
            </a:r>
            <a:r>
              <a:rPr sz="2800" spc="-105" dirty="0">
                <a:latin typeface="Constantia"/>
                <a:cs typeface="Constantia"/>
              </a:rPr>
              <a:t> </a:t>
            </a:r>
            <a:r>
              <a:rPr sz="2800" spc="-5" dirty="0">
                <a:latin typeface="Constantia"/>
                <a:cs typeface="Constantia"/>
              </a:rPr>
              <a:t>failed</a:t>
            </a:r>
            <a:r>
              <a:rPr sz="2800" spc="-60" dirty="0">
                <a:latin typeface="Constantia"/>
                <a:cs typeface="Constantia"/>
              </a:rPr>
              <a:t> </a:t>
            </a:r>
            <a:r>
              <a:rPr sz="2800" spc="-5" dirty="0">
                <a:latin typeface="Constantia"/>
                <a:cs typeface="Constantia"/>
              </a:rPr>
              <a:t>abortion,</a:t>
            </a:r>
            <a:r>
              <a:rPr sz="2800" dirty="0">
                <a:latin typeface="Constantia"/>
                <a:cs typeface="Constantia"/>
              </a:rPr>
              <a:t> </a:t>
            </a:r>
            <a:r>
              <a:rPr sz="2800" spc="-10" dirty="0">
                <a:latin typeface="Constantia"/>
                <a:cs typeface="Constantia"/>
              </a:rPr>
              <a:t>molar</a:t>
            </a:r>
            <a:r>
              <a:rPr sz="2800" spc="-110" dirty="0">
                <a:latin typeface="Constantia"/>
                <a:cs typeface="Constantia"/>
              </a:rPr>
              <a:t> </a:t>
            </a:r>
            <a:r>
              <a:rPr sz="2800" spc="-5" dirty="0">
                <a:latin typeface="Constantia"/>
                <a:cs typeface="Constantia"/>
              </a:rPr>
              <a:t>pregnancy</a:t>
            </a:r>
            <a:r>
              <a:rPr sz="2800" spc="-140" dirty="0">
                <a:latin typeface="Constantia"/>
                <a:cs typeface="Constantia"/>
              </a:rPr>
              <a:t> </a:t>
            </a:r>
            <a:r>
              <a:rPr sz="2800" spc="-5" dirty="0">
                <a:latin typeface="Constantia"/>
                <a:cs typeface="Constantia"/>
              </a:rPr>
              <a:t>or</a:t>
            </a:r>
            <a:r>
              <a:rPr sz="2800" spc="-160" dirty="0">
                <a:latin typeface="Constantia"/>
                <a:cs typeface="Constantia"/>
              </a:rPr>
              <a:t> </a:t>
            </a:r>
            <a:r>
              <a:rPr sz="2800" spc="-10" dirty="0">
                <a:latin typeface="Constantia"/>
                <a:cs typeface="Constantia"/>
              </a:rPr>
              <a:t>ectopic  </a:t>
            </a:r>
            <a:r>
              <a:rPr sz="2800" spc="-35" dirty="0">
                <a:latin typeface="Constantia"/>
                <a:cs typeface="Constantia"/>
              </a:rPr>
              <a:t>pregnancy.</a:t>
            </a:r>
            <a:endParaRPr sz="2800">
              <a:latin typeface="Constantia"/>
              <a:cs typeface="Constantia"/>
            </a:endParaRPr>
          </a:p>
          <a:p>
            <a:pPr marL="259079" marR="5080" indent="-247015">
              <a:lnSpc>
                <a:spcPct val="100000"/>
              </a:lnSpc>
              <a:spcBef>
                <a:spcPts val="675"/>
              </a:spcBef>
              <a:buClr>
                <a:srgbClr val="0E6EC5"/>
              </a:buClr>
              <a:buSzPct val="80357"/>
              <a:buFont typeface="Wingdings"/>
              <a:buChar char=""/>
              <a:tabLst>
                <a:tab pos="282575" algn="l"/>
              </a:tabLst>
            </a:pPr>
            <a:r>
              <a:rPr sz="2800" spc="-5" dirty="0">
                <a:latin typeface="Constantia"/>
                <a:cs typeface="Constantia"/>
              </a:rPr>
              <a:t>5–6 </a:t>
            </a:r>
            <a:r>
              <a:rPr sz="2800" spc="-10" dirty="0">
                <a:latin typeface="Constantia"/>
                <a:cs typeface="Constantia"/>
              </a:rPr>
              <a:t>mm </a:t>
            </a:r>
            <a:r>
              <a:rPr sz="2800" spc="-5" dirty="0">
                <a:latin typeface="Constantia"/>
                <a:cs typeface="Constantia"/>
              </a:rPr>
              <a:t>suction cannula </a:t>
            </a:r>
            <a:r>
              <a:rPr sz="2800" spc="-25" dirty="0">
                <a:latin typeface="Constantia"/>
                <a:cs typeface="Constantia"/>
              </a:rPr>
              <a:t>(Karman’s) </a:t>
            </a:r>
            <a:r>
              <a:rPr sz="2800" spc="-5" dirty="0">
                <a:latin typeface="Constantia"/>
                <a:cs typeface="Constantia"/>
              </a:rPr>
              <a:t>is </a:t>
            </a:r>
            <a:r>
              <a:rPr sz="2800" spc="-10" dirty="0">
                <a:latin typeface="Constantia"/>
                <a:cs typeface="Constantia"/>
              </a:rPr>
              <a:t>then inserted </a:t>
            </a:r>
            <a:r>
              <a:rPr sz="2800" spc="-5" dirty="0">
                <a:latin typeface="Constantia"/>
                <a:cs typeface="Constantia"/>
              </a:rPr>
              <a:t>and </a:t>
            </a:r>
            <a:r>
              <a:rPr sz="2800" spc="-10" dirty="0">
                <a:latin typeface="Constantia"/>
                <a:cs typeface="Constantia"/>
              </a:rPr>
              <a:t>attached</a:t>
            </a:r>
            <a:r>
              <a:rPr sz="2800" spc="-455" dirty="0">
                <a:latin typeface="Constantia"/>
                <a:cs typeface="Constantia"/>
              </a:rPr>
              <a:t> </a:t>
            </a:r>
            <a:r>
              <a:rPr sz="2800" spc="-25" dirty="0">
                <a:latin typeface="Constantia"/>
                <a:cs typeface="Constantia"/>
              </a:rPr>
              <a:t>to  </a:t>
            </a:r>
            <a:r>
              <a:rPr sz="2800" spc="-10" dirty="0">
                <a:latin typeface="Constantia"/>
                <a:cs typeface="Constantia"/>
              </a:rPr>
              <a:t>the </a:t>
            </a:r>
            <a:r>
              <a:rPr sz="2800" spc="-5" dirty="0">
                <a:latin typeface="Constantia"/>
                <a:cs typeface="Constantia"/>
              </a:rPr>
              <a:t>50 mL </a:t>
            </a:r>
            <a:r>
              <a:rPr sz="2800" spc="-15" dirty="0">
                <a:latin typeface="Constantia"/>
                <a:cs typeface="Constantia"/>
              </a:rPr>
              <a:t>syringe </a:t>
            </a:r>
            <a:r>
              <a:rPr sz="2800" spc="-10" dirty="0">
                <a:latin typeface="Constantia"/>
                <a:cs typeface="Constantia"/>
              </a:rPr>
              <a:t>for</a:t>
            </a:r>
            <a:r>
              <a:rPr sz="2800" spc="-355" dirty="0">
                <a:latin typeface="Constantia"/>
                <a:cs typeface="Constantia"/>
              </a:rPr>
              <a:t> </a:t>
            </a:r>
            <a:r>
              <a:rPr sz="2800" spc="-5" dirty="0">
                <a:latin typeface="Constantia"/>
                <a:cs typeface="Constantia"/>
              </a:rPr>
              <a:t>suction.</a:t>
            </a:r>
            <a:endParaRPr sz="2800">
              <a:latin typeface="Constantia"/>
              <a:cs typeface="Constantia"/>
            </a:endParaRPr>
          </a:p>
          <a:p>
            <a:pPr marL="259079" marR="1459865" indent="-247015">
              <a:lnSpc>
                <a:spcPct val="100000"/>
              </a:lnSpc>
              <a:spcBef>
                <a:spcPts val="675"/>
              </a:spcBef>
              <a:buClr>
                <a:srgbClr val="0E6EC5"/>
              </a:buClr>
              <a:buSzPct val="80357"/>
              <a:buFont typeface="Wingdings"/>
              <a:buChar char=""/>
              <a:tabLst>
                <a:tab pos="282575" algn="l"/>
                <a:tab pos="5497830" algn="l"/>
                <a:tab pos="8362950" algn="l"/>
              </a:tabLst>
            </a:pPr>
            <a:r>
              <a:rPr sz="2800" spc="-10" dirty="0">
                <a:latin typeface="Constantia"/>
                <a:cs typeface="Constantia"/>
              </a:rPr>
              <a:t>Th</a:t>
            </a:r>
            <a:r>
              <a:rPr sz="2800" spc="-5" dirty="0">
                <a:latin typeface="Constantia"/>
                <a:cs typeface="Constantia"/>
              </a:rPr>
              <a:t>e</a:t>
            </a:r>
            <a:r>
              <a:rPr sz="2800" spc="-110" dirty="0">
                <a:latin typeface="Constantia"/>
                <a:cs typeface="Constantia"/>
              </a:rPr>
              <a:t> </a:t>
            </a:r>
            <a:r>
              <a:rPr sz="2800" spc="-5" dirty="0">
                <a:latin typeface="Constantia"/>
                <a:cs typeface="Constantia"/>
              </a:rPr>
              <a:t>p</a:t>
            </a:r>
            <a:r>
              <a:rPr sz="2800" spc="-50" dirty="0">
                <a:latin typeface="Constantia"/>
                <a:cs typeface="Constantia"/>
              </a:rPr>
              <a:t>r</a:t>
            </a:r>
            <a:r>
              <a:rPr sz="2800" spc="-5" dirty="0">
                <a:latin typeface="Constantia"/>
                <a:cs typeface="Constantia"/>
              </a:rPr>
              <a:t>o</a:t>
            </a:r>
            <a:r>
              <a:rPr sz="2800" spc="-60" dirty="0">
                <a:latin typeface="Constantia"/>
                <a:cs typeface="Constantia"/>
              </a:rPr>
              <a:t>c</a:t>
            </a:r>
            <a:r>
              <a:rPr sz="2800" spc="-5" dirty="0">
                <a:latin typeface="Constantia"/>
                <a:cs typeface="Constantia"/>
              </a:rPr>
              <a:t>ed</a:t>
            </a:r>
            <a:r>
              <a:rPr sz="2800" dirty="0">
                <a:latin typeface="Constantia"/>
                <a:cs typeface="Constantia"/>
              </a:rPr>
              <a:t>u</a:t>
            </a:r>
            <a:r>
              <a:rPr sz="2800" spc="-45" dirty="0">
                <a:latin typeface="Constantia"/>
                <a:cs typeface="Constantia"/>
              </a:rPr>
              <a:t>r</a:t>
            </a:r>
            <a:r>
              <a:rPr sz="2800" spc="-5" dirty="0">
                <a:latin typeface="Constantia"/>
                <a:cs typeface="Constantia"/>
              </a:rPr>
              <a:t>e</a:t>
            </a:r>
            <a:r>
              <a:rPr sz="2800" spc="-70" dirty="0">
                <a:latin typeface="Constantia"/>
                <a:cs typeface="Constantia"/>
              </a:rPr>
              <a:t> </a:t>
            </a:r>
            <a:r>
              <a:rPr sz="2800" spc="-10" dirty="0">
                <a:latin typeface="Constantia"/>
                <a:cs typeface="Constantia"/>
              </a:rPr>
              <a:t>i</a:t>
            </a:r>
            <a:r>
              <a:rPr sz="2800" spc="-5" dirty="0">
                <a:latin typeface="Constantia"/>
                <a:cs typeface="Constantia"/>
              </a:rPr>
              <a:t>s</a:t>
            </a:r>
            <a:r>
              <a:rPr sz="2800" spc="-125" dirty="0">
                <a:latin typeface="Constantia"/>
                <a:cs typeface="Constantia"/>
              </a:rPr>
              <a:t> </a:t>
            </a:r>
            <a:r>
              <a:rPr sz="2800" spc="-60" dirty="0">
                <a:latin typeface="Constantia"/>
                <a:cs typeface="Constantia"/>
              </a:rPr>
              <a:t>c</a:t>
            </a:r>
            <a:r>
              <a:rPr sz="2800" spc="-5" dirty="0">
                <a:latin typeface="Constantia"/>
                <a:cs typeface="Constantia"/>
              </a:rPr>
              <a:t>ont</a:t>
            </a:r>
            <a:r>
              <a:rPr sz="2800" spc="-55" dirty="0">
                <a:latin typeface="Constantia"/>
                <a:cs typeface="Constantia"/>
              </a:rPr>
              <a:t>r</a:t>
            </a:r>
            <a:r>
              <a:rPr sz="2800" spc="-5" dirty="0">
                <a:latin typeface="Constantia"/>
                <a:cs typeface="Constantia"/>
              </a:rPr>
              <a:t>aindi</a:t>
            </a:r>
            <a:r>
              <a:rPr sz="2800" spc="5" dirty="0">
                <a:latin typeface="Constantia"/>
                <a:cs typeface="Constantia"/>
              </a:rPr>
              <a:t>c</a:t>
            </a:r>
            <a:r>
              <a:rPr sz="2800" spc="-5" dirty="0">
                <a:latin typeface="Constantia"/>
                <a:cs typeface="Constantia"/>
              </a:rPr>
              <a:t>a</a:t>
            </a:r>
            <a:r>
              <a:rPr sz="2800" spc="-45" dirty="0">
                <a:latin typeface="Constantia"/>
                <a:cs typeface="Constantia"/>
              </a:rPr>
              <a:t>t</a:t>
            </a:r>
            <a:r>
              <a:rPr sz="2800" spc="-5" dirty="0">
                <a:latin typeface="Constantia"/>
                <a:cs typeface="Constantia"/>
              </a:rPr>
              <a:t>ed</a:t>
            </a:r>
            <a:r>
              <a:rPr sz="2800" dirty="0">
                <a:latin typeface="Constantia"/>
                <a:cs typeface="Constantia"/>
              </a:rPr>
              <a:t>	</a:t>
            </a:r>
            <a:r>
              <a:rPr sz="2800" spc="-10" dirty="0">
                <a:latin typeface="Constantia"/>
                <a:cs typeface="Constantia"/>
              </a:rPr>
              <a:t>i</a:t>
            </a:r>
            <a:r>
              <a:rPr sz="2800" spc="-5" dirty="0">
                <a:latin typeface="Constantia"/>
                <a:cs typeface="Constantia"/>
              </a:rPr>
              <a:t>n</a:t>
            </a:r>
            <a:r>
              <a:rPr sz="2800" spc="-75" dirty="0">
                <a:latin typeface="Constantia"/>
                <a:cs typeface="Constantia"/>
              </a:rPr>
              <a:t> </a:t>
            </a:r>
            <a:r>
              <a:rPr sz="2800" spc="-10" dirty="0">
                <a:latin typeface="Constantia"/>
                <a:cs typeface="Constantia"/>
              </a:rPr>
              <a:t>th</a:t>
            </a:r>
            <a:r>
              <a:rPr sz="2800" spc="-5" dirty="0">
                <a:latin typeface="Constantia"/>
                <a:cs typeface="Constantia"/>
              </a:rPr>
              <a:t>e</a:t>
            </a:r>
            <a:r>
              <a:rPr sz="2800" spc="-120" dirty="0">
                <a:latin typeface="Constantia"/>
                <a:cs typeface="Constantia"/>
              </a:rPr>
              <a:t> </a:t>
            </a:r>
            <a:r>
              <a:rPr sz="2800" spc="-5" dirty="0">
                <a:latin typeface="Constantia"/>
                <a:cs typeface="Constantia"/>
              </a:rPr>
              <a:t>p</a:t>
            </a:r>
            <a:r>
              <a:rPr sz="2800" spc="-50" dirty="0">
                <a:latin typeface="Constantia"/>
                <a:cs typeface="Constantia"/>
              </a:rPr>
              <a:t>r</a:t>
            </a:r>
            <a:r>
              <a:rPr sz="2800" spc="-5" dirty="0">
                <a:latin typeface="Constantia"/>
                <a:cs typeface="Constantia"/>
              </a:rPr>
              <a:t>ese</a:t>
            </a:r>
            <a:r>
              <a:rPr sz="2800" dirty="0">
                <a:latin typeface="Constantia"/>
                <a:cs typeface="Constantia"/>
              </a:rPr>
              <a:t>n</a:t>
            </a:r>
            <a:r>
              <a:rPr sz="2800" spc="-60" dirty="0">
                <a:latin typeface="Constantia"/>
                <a:cs typeface="Constantia"/>
              </a:rPr>
              <a:t>c</a:t>
            </a:r>
            <a:r>
              <a:rPr sz="2800" spc="-5" dirty="0">
                <a:latin typeface="Constantia"/>
                <a:cs typeface="Constantia"/>
              </a:rPr>
              <a:t>e</a:t>
            </a:r>
            <a:r>
              <a:rPr sz="2800" spc="-150" dirty="0">
                <a:latin typeface="Constantia"/>
                <a:cs typeface="Constantia"/>
              </a:rPr>
              <a:t> </a:t>
            </a:r>
            <a:r>
              <a:rPr sz="2800" spc="-5" dirty="0">
                <a:latin typeface="Constantia"/>
                <a:cs typeface="Constantia"/>
              </a:rPr>
              <a:t>of</a:t>
            </a:r>
            <a:r>
              <a:rPr sz="2800" dirty="0">
                <a:latin typeface="Constantia"/>
                <a:cs typeface="Constantia"/>
              </a:rPr>
              <a:t>	</a:t>
            </a:r>
            <a:r>
              <a:rPr sz="2800" spc="-5" dirty="0">
                <a:latin typeface="Constantia"/>
                <a:cs typeface="Constantia"/>
              </a:rPr>
              <a:t>pe</a:t>
            </a:r>
            <a:r>
              <a:rPr sz="2800" spc="-35" dirty="0">
                <a:latin typeface="Constantia"/>
                <a:cs typeface="Constantia"/>
              </a:rPr>
              <a:t>l</a:t>
            </a:r>
            <a:r>
              <a:rPr sz="2800" spc="-5" dirty="0">
                <a:latin typeface="Constantia"/>
                <a:cs typeface="Constantia"/>
              </a:rPr>
              <a:t>vic  </a:t>
            </a:r>
            <a:r>
              <a:rPr sz="2800" spc="10" dirty="0">
                <a:latin typeface="Constantia"/>
                <a:cs typeface="Constantia"/>
              </a:rPr>
              <a:t>inflammation</a:t>
            </a:r>
            <a:r>
              <a:rPr sz="2200" spc="10" dirty="0">
                <a:latin typeface="Constantia"/>
                <a:cs typeface="Constantia"/>
              </a:rPr>
              <a:t>.</a:t>
            </a:r>
            <a:endParaRPr sz="2200">
              <a:latin typeface="Constantia"/>
              <a:cs typeface="Constanti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217"/>
            <a:ext cx="12191999" cy="102870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5867972" y="0"/>
            <a:ext cx="6324027" cy="59991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0" y="0"/>
            <a:ext cx="11848668" cy="1092461"/>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0" y="0"/>
            <a:ext cx="12140172" cy="1026964"/>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2473451" y="2385150"/>
            <a:ext cx="6859383" cy="2782733"/>
          </a:xfrm>
          <a:prstGeom prst="rect">
            <a:avLst/>
          </a:prstGeom>
          <a:blipFill>
            <a:blip r:embed="rId7" cstate="print"/>
            <a:stretch>
              <a:fillRect/>
            </a:stretch>
          </a:blipFill>
        </p:spPr>
        <p:txBody>
          <a:bodyPr wrap="square" lIns="0" tIns="0" rIns="0" bIns="0" rtlCol="0"/>
          <a:lstStyle/>
          <a:p>
            <a:endParaRPr/>
          </a:p>
        </p:txBody>
      </p:sp>
      <p:sp>
        <p:nvSpPr>
          <p:cNvPr id="8" name="object 8"/>
          <p:cNvSpPr txBox="1"/>
          <p:nvPr/>
        </p:nvSpPr>
        <p:spPr>
          <a:xfrm>
            <a:off x="8966454" y="2774441"/>
            <a:ext cx="17970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onstantia"/>
                <a:cs typeface="Constantia"/>
              </a:rPr>
              <a:t>A</a:t>
            </a:r>
            <a:endParaRPr sz="1800">
              <a:latin typeface="Constantia"/>
              <a:cs typeface="Constantia"/>
            </a:endParaRPr>
          </a:p>
        </p:txBody>
      </p:sp>
      <p:sp>
        <p:nvSpPr>
          <p:cNvPr id="9" name="object 9"/>
          <p:cNvSpPr txBox="1"/>
          <p:nvPr/>
        </p:nvSpPr>
        <p:spPr>
          <a:xfrm>
            <a:off x="2475992" y="4513579"/>
            <a:ext cx="6671945" cy="1725930"/>
          </a:xfrm>
          <a:prstGeom prst="rect">
            <a:avLst/>
          </a:prstGeom>
        </p:spPr>
        <p:txBody>
          <a:bodyPr vert="horz" wrap="square" lIns="0" tIns="12700" rIns="0" bIns="0" rtlCol="0">
            <a:spAutoFit/>
          </a:bodyPr>
          <a:lstStyle/>
          <a:p>
            <a:pPr marR="5080" algn="r">
              <a:lnSpc>
                <a:spcPct val="100000"/>
              </a:lnSpc>
              <a:spcBef>
                <a:spcPts val="100"/>
              </a:spcBef>
            </a:pPr>
            <a:r>
              <a:rPr sz="1800" dirty="0">
                <a:latin typeface="Constantia"/>
                <a:cs typeface="Constantia"/>
              </a:rPr>
              <a:t>B</a:t>
            </a:r>
            <a:endParaRPr sz="1800">
              <a:latin typeface="Constantia"/>
              <a:cs typeface="Constantia"/>
            </a:endParaRPr>
          </a:p>
          <a:p>
            <a:pPr>
              <a:lnSpc>
                <a:spcPct val="100000"/>
              </a:lnSpc>
            </a:pPr>
            <a:endParaRPr sz="1800">
              <a:latin typeface="Times New Roman"/>
              <a:cs typeface="Times New Roman"/>
            </a:endParaRPr>
          </a:p>
          <a:p>
            <a:pPr>
              <a:lnSpc>
                <a:spcPct val="100000"/>
              </a:lnSpc>
              <a:spcBef>
                <a:spcPts val="30"/>
              </a:spcBef>
            </a:pPr>
            <a:endParaRPr sz="2300">
              <a:latin typeface="Times New Roman"/>
              <a:cs typeface="Times New Roman"/>
            </a:endParaRPr>
          </a:p>
          <a:p>
            <a:pPr marL="12700">
              <a:lnSpc>
                <a:spcPct val="100000"/>
              </a:lnSpc>
            </a:pPr>
            <a:r>
              <a:rPr sz="1800" spc="-5" dirty="0">
                <a:latin typeface="Constantia"/>
                <a:cs typeface="Constantia"/>
              </a:rPr>
              <a:t>Menstrual regulation equipment</a:t>
            </a:r>
            <a:r>
              <a:rPr sz="1800" spc="-140" dirty="0">
                <a:latin typeface="Constantia"/>
                <a:cs typeface="Constantia"/>
              </a:rPr>
              <a:t> </a:t>
            </a:r>
            <a:r>
              <a:rPr sz="1800" dirty="0">
                <a:latin typeface="Constantia"/>
                <a:cs typeface="Constantia"/>
              </a:rPr>
              <a:t>—</a:t>
            </a:r>
            <a:endParaRPr sz="1800">
              <a:latin typeface="Constantia"/>
              <a:cs typeface="Constantia"/>
            </a:endParaRPr>
          </a:p>
          <a:p>
            <a:pPr marL="355600" indent="-342900">
              <a:lnSpc>
                <a:spcPct val="100000"/>
              </a:lnSpc>
              <a:buAutoNum type="alphaUcParenBoth"/>
              <a:tabLst>
                <a:tab pos="355600" algn="l"/>
              </a:tabLst>
            </a:pPr>
            <a:r>
              <a:rPr sz="1800" spc="-20" dirty="0">
                <a:latin typeface="Constantia"/>
                <a:cs typeface="Constantia"/>
              </a:rPr>
              <a:t>Syringe</a:t>
            </a:r>
            <a:endParaRPr sz="1800">
              <a:latin typeface="Constantia"/>
              <a:cs typeface="Constantia"/>
            </a:endParaRPr>
          </a:p>
          <a:p>
            <a:pPr marL="374015" indent="-361950">
              <a:lnSpc>
                <a:spcPct val="100000"/>
              </a:lnSpc>
              <a:buAutoNum type="alphaUcParenBoth"/>
              <a:tabLst>
                <a:tab pos="374650" algn="l"/>
              </a:tabLst>
            </a:pPr>
            <a:r>
              <a:rPr sz="1800" spc="-5" dirty="0">
                <a:latin typeface="Constantia"/>
                <a:cs typeface="Constantia"/>
              </a:rPr>
              <a:t>Plastic</a:t>
            </a:r>
            <a:r>
              <a:rPr sz="1800" spc="-90" dirty="0">
                <a:latin typeface="Constantia"/>
                <a:cs typeface="Constantia"/>
              </a:rPr>
              <a:t> </a:t>
            </a:r>
            <a:r>
              <a:rPr sz="1800" spc="-5" dirty="0">
                <a:latin typeface="Constantia"/>
                <a:cs typeface="Constantia"/>
              </a:rPr>
              <a:t>cannula</a:t>
            </a:r>
            <a:r>
              <a:rPr sz="1800" spc="-100" dirty="0">
                <a:latin typeface="Constantia"/>
                <a:cs typeface="Constantia"/>
              </a:rPr>
              <a:t> </a:t>
            </a:r>
            <a:r>
              <a:rPr sz="1800" spc="-5" dirty="0">
                <a:latin typeface="Constantia"/>
                <a:cs typeface="Constantia"/>
              </a:rPr>
              <a:t>with</a:t>
            </a:r>
            <a:r>
              <a:rPr sz="1800" spc="-70" dirty="0">
                <a:latin typeface="Constantia"/>
                <a:cs typeface="Constantia"/>
              </a:rPr>
              <a:t> </a:t>
            </a:r>
            <a:r>
              <a:rPr sz="1800" spc="-5" dirty="0">
                <a:latin typeface="Constantia"/>
                <a:cs typeface="Constantia"/>
              </a:rPr>
              <a:t>whistle</a:t>
            </a:r>
            <a:r>
              <a:rPr sz="1800" spc="-90" dirty="0">
                <a:latin typeface="Constantia"/>
                <a:cs typeface="Constantia"/>
              </a:rPr>
              <a:t> </a:t>
            </a:r>
            <a:r>
              <a:rPr sz="1800" spc="-5" dirty="0">
                <a:latin typeface="Constantia"/>
                <a:cs typeface="Constantia"/>
              </a:rPr>
              <a:t>tip</a:t>
            </a:r>
            <a:r>
              <a:rPr sz="1800" spc="-60" dirty="0">
                <a:latin typeface="Constantia"/>
                <a:cs typeface="Constantia"/>
              </a:rPr>
              <a:t> </a:t>
            </a:r>
            <a:r>
              <a:rPr sz="1800" spc="-5" dirty="0">
                <a:latin typeface="Constantia"/>
                <a:cs typeface="Constantia"/>
              </a:rPr>
              <a:t>used</a:t>
            </a:r>
            <a:r>
              <a:rPr sz="1800" dirty="0">
                <a:latin typeface="Constantia"/>
                <a:cs typeface="Constantia"/>
              </a:rPr>
              <a:t> </a:t>
            </a:r>
            <a:r>
              <a:rPr sz="1800" spc="-5" dirty="0">
                <a:latin typeface="Constantia"/>
                <a:cs typeface="Constantia"/>
              </a:rPr>
              <a:t>in</a:t>
            </a:r>
            <a:r>
              <a:rPr sz="1800" spc="-60" dirty="0">
                <a:latin typeface="Constantia"/>
                <a:cs typeface="Constantia"/>
              </a:rPr>
              <a:t> </a:t>
            </a:r>
            <a:r>
              <a:rPr sz="1800" spc="-5" dirty="0">
                <a:latin typeface="Constantia"/>
                <a:cs typeface="Constantia"/>
              </a:rPr>
              <a:t>suction</a:t>
            </a:r>
            <a:r>
              <a:rPr sz="1800" spc="-65" dirty="0">
                <a:latin typeface="Constantia"/>
                <a:cs typeface="Constantia"/>
              </a:rPr>
              <a:t> </a:t>
            </a:r>
            <a:r>
              <a:rPr sz="1800" spc="-5" dirty="0">
                <a:latin typeface="Constantia"/>
                <a:cs typeface="Constantia"/>
              </a:rPr>
              <a:t>evacuation</a:t>
            </a:r>
            <a:endParaRPr sz="1800">
              <a:latin typeface="Constantia"/>
              <a:cs typeface="Constanti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217"/>
            <a:ext cx="12191999" cy="102870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5867972" y="0"/>
            <a:ext cx="6324027" cy="59991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0" y="0"/>
            <a:ext cx="11848668" cy="1092461"/>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0" y="0"/>
            <a:ext cx="12140172" cy="1026964"/>
          </a:xfrm>
          <a:prstGeom prst="rect">
            <a:avLst/>
          </a:prstGeom>
          <a:blipFill>
            <a:blip r:embed="rId6" cstate="print"/>
            <a:stretch>
              <a:fillRect/>
            </a:stretch>
          </a:blipFill>
        </p:spPr>
        <p:txBody>
          <a:bodyPr wrap="square" lIns="0" tIns="0" rIns="0" bIns="0" rtlCol="0"/>
          <a:lstStyle/>
          <a:p>
            <a:endParaRPr/>
          </a:p>
        </p:txBody>
      </p:sp>
      <p:sp>
        <p:nvSpPr>
          <p:cNvPr id="7" name="object 7"/>
          <p:cNvSpPr txBox="1"/>
          <p:nvPr/>
        </p:nvSpPr>
        <p:spPr>
          <a:xfrm>
            <a:off x="293624" y="867918"/>
            <a:ext cx="11464925" cy="5074285"/>
          </a:xfrm>
          <a:prstGeom prst="rect">
            <a:avLst/>
          </a:prstGeom>
        </p:spPr>
        <p:txBody>
          <a:bodyPr vert="horz" wrap="square" lIns="0" tIns="85725" rIns="0" bIns="0" rtlCol="0">
            <a:spAutoFit/>
          </a:bodyPr>
          <a:lstStyle/>
          <a:p>
            <a:pPr marL="287020" indent="-274320">
              <a:lnSpc>
                <a:spcPct val="100000"/>
              </a:lnSpc>
              <a:spcBef>
                <a:spcPts val="675"/>
              </a:spcBef>
              <a:buClr>
                <a:srgbClr val="0AD0D9"/>
              </a:buClr>
              <a:buSzPct val="93750"/>
              <a:buFont typeface="Wingdings 2"/>
              <a:buChar char=""/>
              <a:tabLst>
                <a:tab pos="287020" algn="l"/>
              </a:tabLst>
            </a:pPr>
            <a:r>
              <a:rPr sz="2400" b="1" u="heavy" spc="-55" dirty="0">
                <a:uFill>
                  <a:solidFill>
                    <a:srgbClr val="000000"/>
                  </a:solidFill>
                </a:uFill>
                <a:latin typeface="Constantia"/>
                <a:cs typeface="Constantia"/>
              </a:rPr>
              <a:t>VACUUM </a:t>
            </a:r>
            <a:r>
              <a:rPr sz="2400" b="1" u="heavy" spc="-25" dirty="0">
                <a:uFill>
                  <a:solidFill>
                    <a:srgbClr val="000000"/>
                  </a:solidFill>
                </a:uFill>
                <a:latin typeface="Constantia"/>
                <a:cs typeface="Constantia"/>
              </a:rPr>
              <a:t>ASPIRATION</a:t>
            </a:r>
            <a:r>
              <a:rPr sz="2400" b="1" u="heavy" spc="35" dirty="0">
                <a:uFill>
                  <a:solidFill>
                    <a:srgbClr val="000000"/>
                  </a:solidFill>
                </a:uFill>
                <a:latin typeface="Constantia"/>
                <a:cs typeface="Constantia"/>
              </a:rPr>
              <a:t> </a:t>
            </a:r>
            <a:r>
              <a:rPr sz="2400" b="1" u="heavy" spc="-55" dirty="0">
                <a:uFill>
                  <a:solidFill>
                    <a:srgbClr val="000000"/>
                  </a:solidFill>
                </a:uFill>
                <a:latin typeface="Constantia"/>
                <a:cs typeface="Constantia"/>
              </a:rPr>
              <a:t>(MVA/EVA</a:t>
            </a:r>
            <a:r>
              <a:rPr sz="2400" b="1" spc="-55" dirty="0">
                <a:latin typeface="Constantia"/>
                <a:cs typeface="Constantia"/>
              </a:rPr>
              <a:t>):</a:t>
            </a:r>
            <a:endParaRPr sz="2400">
              <a:latin typeface="Constantia"/>
              <a:cs typeface="Constantia"/>
            </a:endParaRPr>
          </a:p>
          <a:p>
            <a:pPr marL="652780" lvl="1" indent="-247015">
              <a:lnSpc>
                <a:spcPct val="100000"/>
              </a:lnSpc>
              <a:spcBef>
                <a:spcPts val="575"/>
              </a:spcBef>
              <a:buClr>
                <a:srgbClr val="0E6EC5"/>
              </a:buClr>
              <a:buSzPct val="85416"/>
              <a:buFont typeface="Wingdings"/>
              <a:buChar char=""/>
              <a:tabLst>
                <a:tab pos="652780" algn="l"/>
              </a:tabLst>
            </a:pPr>
            <a:r>
              <a:rPr sz="2400" spc="-5" dirty="0">
                <a:latin typeface="Constantia"/>
                <a:cs typeface="Constantia"/>
              </a:rPr>
              <a:t>Done</a:t>
            </a:r>
            <a:r>
              <a:rPr sz="2400" spc="-95" dirty="0">
                <a:latin typeface="Constantia"/>
                <a:cs typeface="Constantia"/>
              </a:rPr>
              <a:t> </a:t>
            </a:r>
            <a:r>
              <a:rPr sz="2400" spc="-10" dirty="0">
                <a:latin typeface="Constantia"/>
                <a:cs typeface="Constantia"/>
              </a:rPr>
              <a:t>upto</a:t>
            </a:r>
            <a:r>
              <a:rPr sz="2400" spc="-75" dirty="0">
                <a:latin typeface="Constantia"/>
                <a:cs typeface="Constantia"/>
              </a:rPr>
              <a:t> </a:t>
            </a:r>
            <a:r>
              <a:rPr sz="2400" dirty="0">
                <a:latin typeface="Constantia"/>
                <a:cs typeface="Constantia"/>
              </a:rPr>
              <a:t>12</a:t>
            </a:r>
            <a:r>
              <a:rPr sz="2400" spc="-60" dirty="0">
                <a:latin typeface="Constantia"/>
                <a:cs typeface="Constantia"/>
              </a:rPr>
              <a:t> </a:t>
            </a:r>
            <a:r>
              <a:rPr sz="2400" spc="-15" dirty="0">
                <a:latin typeface="Constantia"/>
                <a:cs typeface="Constantia"/>
              </a:rPr>
              <a:t>weeks</a:t>
            </a:r>
            <a:r>
              <a:rPr sz="2400" spc="-95" dirty="0">
                <a:latin typeface="Constantia"/>
                <a:cs typeface="Constantia"/>
              </a:rPr>
              <a:t> </a:t>
            </a:r>
            <a:r>
              <a:rPr sz="2400" dirty="0">
                <a:latin typeface="Constantia"/>
                <a:cs typeface="Constantia"/>
              </a:rPr>
              <a:t>with</a:t>
            </a:r>
            <a:r>
              <a:rPr sz="2400" spc="-35" dirty="0">
                <a:latin typeface="Constantia"/>
                <a:cs typeface="Constantia"/>
              </a:rPr>
              <a:t> </a:t>
            </a:r>
            <a:r>
              <a:rPr sz="2400" spc="-5" dirty="0">
                <a:latin typeface="Constantia"/>
                <a:cs typeface="Constantia"/>
              </a:rPr>
              <a:t>minimal</a:t>
            </a:r>
            <a:r>
              <a:rPr sz="2400" spc="-85" dirty="0">
                <a:latin typeface="Constantia"/>
                <a:cs typeface="Constantia"/>
              </a:rPr>
              <a:t> </a:t>
            </a:r>
            <a:r>
              <a:rPr sz="2400" spc="-5" dirty="0">
                <a:latin typeface="Constantia"/>
                <a:cs typeface="Constantia"/>
              </a:rPr>
              <a:t>cervical</a:t>
            </a:r>
            <a:r>
              <a:rPr sz="2400" spc="-40" dirty="0">
                <a:latin typeface="Constantia"/>
                <a:cs typeface="Constantia"/>
              </a:rPr>
              <a:t> </a:t>
            </a:r>
            <a:r>
              <a:rPr sz="2400" spc="-5" dirty="0">
                <a:latin typeface="Constantia"/>
                <a:cs typeface="Constantia"/>
              </a:rPr>
              <a:t>dilatation</a:t>
            </a:r>
            <a:endParaRPr sz="2400">
              <a:latin typeface="Constantia"/>
              <a:cs typeface="Constantia"/>
            </a:endParaRPr>
          </a:p>
          <a:p>
            <a:pPr marL="652145" marR="558800" lvl="1" indent="-247015">
              <a:lnSpc>
                <a:spcPct val="100000"/>
              </a:lnSpc>
              <a:spcBef>
                <a:spcPts val="575"/>
              </a:spcBef>
              <a:buClr>
                <a:srgbClr val="0E6EC5"/>
              </a:buClr>
              <a:buSzPct val="85416"/>
              <a:buFont typeface="Wingdings"/>
              <a:buChar char=""/>
              <a:tabLst>
                <a:tab pos="652780" algn="l"/>
                <a:tab pos="9683115" algn="l"/>
              </a:tabLst>
            </a:pPr>
            <a:r>
              <a:rPr sz="2400" spc="-60" dirty="0">
                <a:latin typeface="Constantia"/>
                <a:cs typeface="Constantia"/>
              </a:rPr>
              <a:t>I</a:t>
            </a:r>
            <a:r>
              <a:rPr sz="2400" dirty="0">
                <a:latin typeface="Constantia"/>
                <a:cs typeface="Constantia"/>
              </a:rPr>
              <a:t>t</a:t>
            </a:r>
            <a:r>
              <a:rPr sz="2400" spc="-60" dirty="0">
                <a:latin typeface="Constantia"/>
                <a:cs typeface="Constantia"/>
              </a:rPr>
              <a:t> </a:t>
            </a:r>
            <a:r>
              <a:rPr sz="2400" spc="-5" dirty="0">
                <a:latin typeface="Constantia"/>
                <a:cs typeface="Constantia"/>
              </a:rPr>
              <a:t>i</a:t>
            </a:r>
            <a:r>
              <a:rPr sz="2400" dirty="0">
                <a:latin typeface="Constantia"/>
                <a:cs typeface="Constantia"/>
              </a:rPr>
              <a:t>s</a:t>
            </a:r>
            <a:r>
              <a:rPr sz="2400" spc="-100" dirty="0">
                <a:latin typeface="Constantia"/>
                <a:cs typeface="Constantia"/>
              </a:rPr>
              <a:t> </a:t>
            </a:r>
            <a:r>
              <a:rPr sz="2400" dirty="0">
                <a:latin typeface="Constantia"/>
                <a:cs typeface="Constantia"/>
              </a:rPr>
              <a:t>perf</a:t>
            </a:r>
            <a:r>
              <a:rPr sz="2400" spc="-10" dirty="0">
                <a:latin typeface="Constantia"/>
                <a:cs typeface="Constantia"/>
              </a:rPr>
              <a:t>o</a:t>
            </a:r>
            <a:r>
              <a:rPr sz="2400" spc="-5" dirty="0">
                <a:latin typeface="Constantia"/>
                <a:cs typeface="Constantia"/>
              </a:rPr>
              <a:t>rme</a:t>
            </a:r>
            <a:r>
              <a:rPr sz="2400" dirty="0">
                <a:latin typeface="Constantia"/>
                <a:cs typeface="Constantia"/>
              </a:rPr>
              <a:t>d</a:t>
            </a:r>
            <a:r>
              <a:rPr sz="2400" spc="-60" dirty="0">
                <a:latin typeface="Constantia"/>
                <a:cs typeface="Constantia"/>
              </a:rPr>
              <a:t> </a:t>
            </a:r>
            <a:r>
              <a:rPr sz="2400" dirty="0">
                <a:latin typeface="Constantia"/>
                <a:cs typeface="Constantia"/>
              </a:rPr>
              <a:t>as</a:t>
            </a:r>
            <a:r>
              <a:rPr sz="2400" spc="-114" dirty="0">
                <a:latin typeface="Constantia"/>
                <a:cs typeface="Constantia"/>
              </a:rPr>
              <a:t> </a:t>
            </a:r>
            <a:r>
              <a:rPr sz="2400" dirty="0">
                <a:latin typeface="Constantia"/>
                <a:cs typeface="Constantia"/>
              </a:rPr>
              <a:t>an</a:t>
            </a:r>
            <a:r>
              <a:rPr sz="2400" spc="-95" dirty="0">
                <a:latin typeface="Constantia"/>
                <a:cs typeface="Constantia"/>
              </a:rPr>
              <a:t> </a:t>
            </a:r>
            <a:r>
              <a:rPr sz="2400" dirty="0">
                <a:latin typeface="Constantia"/>
                <a:cs typeface="Constantia"/>
              </a:rPr>
              <a:t>outpa</a:t>
            </a:r>
            <a:r>
              <a:rPr sz="2400" spc="5" dirty="0">
                <a:latin typeface="Constantia"/>
                <a:cs typeface="Constantia"/>
              </a:rPr>
              <a:t>t</a:t>
            </a:r>
            <a:r>
              <a:rPr sz="2400" spc="-5" dirty="0">
                <a:latin typeface="Constantia"/>
                <a:cs typeface="Constantia"/>
              </a:rPr>
              <a:t>i</a:t>
            </a:r>
            <a:r>
              <a:rPr sz="2400" dirty="0">
                <a:latin typeface="Constantia"/>
                <a:cs typeface="Constantia"/>
              </a:rPr>
              <a:t>e</a:t>
            </a:r>
            <a:r>
              <a:rPr sz="2400" spc="-5" dirty="0">
                <a:latin typeface="Constantia"/>
                <a:cs typeface="Constantia"/>
              </a:rPr>
              <a:t>n</a:t>
            </a:r>
            <a:r>
              <a:rPr sz="2400" dirty="0">
                <a:latin typeface="Constantia"/>
                <a:cs typeface="Constantia"/>
              </a:rPr>
              <a:t>t</a:t>
            </a:r>
            <a:r>
              <a:rPr sz="2400" spc="-125" dirty="0">
                <a:latin typeface="Constantia"/>
                <a:cs typeface="Constantia"/>
              </a:rPr>
              <a:t> </a:t>
            </a:r>
            <a:r>
              <a:rPr sz="2400" dirty="0">
                <a:latin typeface="Constantia"/>
                <a:cs typeface="Constantia"/>
              </a:rPr>
              <a:t>p</a:t>
            </a:r>
            <a:r>
              <a:rPr sz="2400" spc="-35" dirty="0">
                <a:latin typeface="Constantia"/>
                <a:cs typeface="Constantia"/>
              </a:rPr>
              <a:t>r</a:t>
            </a:r>
            <a:r>
              <a:rPr sz="2400" dirty="0">
                <a:latin typeface="Constantia"/>
                <a:cs typeface="Constantia"/>
              </a:rPr>
              <a:t>o</a:t>
            </a:r>
            <a:r>
              <a:rPr sz="2400" spc="-55" dirty="0">
                <a:latin typeface="Constantia"/>
                <a:cs typeface="Constantia"/>
              </a:rPr>
              <a:t>c</a:t>
            </a:r>
            <a:r>
              <a:rPr sz="2400" dirty="0">
                <a:latin typeface="Constantia"/>
                <a:cs typeface="Constantia"/>
              </a:rPr>
              <a:t>edu</a:t>
            </a:r>
            <a:r>
              <a:rPr sz="2400" spc="-35" dirty="0">
                <a:latin typeface="Constantia"/>
                <a:cs typeface="Constantia"/>
              </a:rPr>
              <a:t>r</a:t>
            </a:r>
            <a:r>
              <a:rPr sz="2400" dirty="0">
                <a:latin typeface="Constantia"/>
                <a:cs typeface="Constantia"/>
              </a:rPr>
              <a:t>e</a:t>
            </a:r>
            <a:r>
              <a:rPr sz="2400" spc="-85" dirty="0">
                <a:latin typeface="Constantia"/>
                <a:cs typeface="Constantia"/>
              </a:rPr>
              <a:t> </a:t>
            </a:r>
            <a:r>
              <a:rPr sz="2400" spc="-5" dirty="0">
                <a:latin typeface="Constantia"/>
                <a:cs typeface="Constantia"/>
              </a:rPr>
              <a:t>us</a:t>
            </a:r>
            <a:r>
              <a:rPr sz="2400" dirty="0">
                <a:latin typeface="Constantia"/>
                <a:cs typeface="Constantia"/>
              </a:rPr>
              <a:t>i</a:t>
            </a:r>
            <a:r>
              <a:rPr sz="2400" spc="-5" dirty="0">
                <a:latin typeface="Constantia"/>
                <a:cs typeface="Constantia"/>
              </a:rPr>
              <a:t>n</a:t>
            </a:r>
            <a:r>
              <a:rPr sz="2400" dirty="0">
                <a:latin typeface="Constantia"/>
                <a:cs typeface="Constantia"/>
              </a:rPr>
              <a:t>g</a:t>
            </a:r>
            <a:r>
              <a:rPr sz="2400" spc="-65" dirty="0">
                <a:latin typeface="Constantia"/>
                <a:cs typeface="Constantia"/>
              </a:rPr>
              <a:t> </a:t>
            </a:r>
            <a:r>
              <a:rPr sz="2400" dirty="0">
                <a:latin typeface="Constantia"/>
                <a:cs typeface="Constantia"/>
              </a:rPr>
              <a:t>a</a:t>
            </a:r>
            <a:r>
              <a:rPr sz="2400" spc="-100" dirty="0">
                <a:latin typeface="Constantia"/>
                <a:cs typeface="Constantia"/>
              </a:rPr>
              <a:t> </a:t>
            </a:r>
            <a:r>
              <a:rPr sz="2400" dirty="0">
                <a:latin typeface="Constantia"/>
                <a:cs typeface="Constantia"/>
              </a:rPr>
              <a:t>plast</a:t>
            </a:r>
            <a:r>
              <a:rPr sz="2400" spc="5" dirty="0">
                <a:latin typeface="Constantia"/>
                <a:cs typeface="Constantia"/>
              </a:rPr>
              <a:t>i</a:t>
            </a:r>
            <a:r>
              <a:rPr sz="2400" dirty="0">
                <a:latin typeface="Constantia"/>
                <a:cs typeface="Constantia"/>
              </a:rPr>
              <a:t>c</a:t>
            </a:r>
            <a:r>
              <a:rPr sz="2400" spc="-130" dirty="0">
                <a:latin typeface="Constantia"/>
                <a:cs typeface="Constantia"/>
              </a:rPr>
              <a:t> </a:t>
            </a:r>
            <a:r>
              <a:rPr sz="2400" spc="-5" dirty="0">
                <a:latin typeface="Constantia"/>
                <a:cs typeface="Constantia"/>
              </a:rPr>
              <a:t>disposab</a:t>
            </a:r>
            <a:r>
              <a:rPr sz="2400" spc="-15" dirty="0">
                <a:latin typeface="Constantia"/>
                <a:cs typeface="Constantia"/>
              </a:rPr>
              <a:t>l</a:t>
            </a:r>
            <a:r>
              <a:rPr sz="2400" dirty="0">
                <a:latin typeface="Constantia"/>
                <a:cs typeface="Constantia"/>
              </a:rPr>
              <a:t>e	</a:t>
            </a:r>
            <a:r>
              <a:rPr sz="2400" spc="-5" dirty="0">
                <a:latin typeface="Constantia"/>
                <a:cs typeface="Constantia"/>
              </a:rPr>
              <a:t>Ka</a:t>
            </a:r>
            <a:r>
              <a:rPr sz="2400" dirty="0">
                <a:latin typeface="Constantia"/>
                <a:cs typeface="Constantia"/>
              </a:rPr>
              <a:t>r</a:t>
            </a:r>
            <a:r>
              <a:rPr sz="2400" spc="-5" dirty="0">
                <a:latin typeface="Constantia"/>
                <a:cs typeface="Constantia"/>
              </a:rPr>
              <a:t>ma</a:t>
            </a:r>
            <a:r>
              <a:rPr sz="2400" spc="-95" dirty="0">
                <a:latin typeface="Constantia"/>
                <a:cs typeface="Constantia"/>
              </a:rPr>
              <a:t>n</a:t>
            </a:r>
            <a:r>
              <a:rPr sz="2400" spc="-105" dirty="0">
                <a:latin typeface="Constantia"/>
                <a:cs typeface="Constantia"/>
              </a:rPr>
              <a:t>’</a:t>
            </a:r>
            <a:r>
              <a:rPr sz="2400" dirty="0">
                <a:latin typeface="Constantia"/>
                <a:cs typeface="Constantia"/>
              </a:rPr>
              <a:t>s  </a:t>
            </a:r>
            <a:r>
              <a:rPr sz="2400" spc="-10" dirty="0">
                <a:latin typeface="Constantia"/>
                <a:cs typeface="Constantia"/>
              </a:rPr>
              <a:t>cannula</a:t>
            </a:r>
            <a:r>
              <a:rPr sz="2400" spc="-40" dirty="0">
                <a:latin typeface="Constantia"/>
                <a:cs typeface="Constantia"/>
              </a:rPr>
              <a:t> </a:t>
            </a:r>
            <a:r>
              <a:rPr sz="2400" dirty="0">
                <a:latin typeface="Constantia"/>
                <a:cs typeface="Constantia"/>
              </a:rPr>
              <a:t>(up</a:t>
            </a:r>
            <a:r>
              <a:rPr sz="2400" spc="-95" dirty="0">
                <a:latin typeface="Constantia"/>
                <a:cs typeface="Constantia"/>
              </a:rPr>
              <a:t> </a:t>
            </a:r>
            <a:r>
              <a:rPr sz="2400" spc="-20" dirty="0">
                <a:latin typeface="Constantia"/>
                <a:cs typeface="Constantia"/>
              </a:rPr>
              <a:t>to</a:t>
            </a:r>
            <a:r>
              <a:rPr sz="2400" spc="-60" dirty="0">
                <a:latin typeface="Constantia"/>
                <a:cs typeface="Constantia"/>
              </a:rPr>
              <a:t> </a:t>
            </a:r>
            <a:r>
              <a:rPr sz="2400" dirty="0">
                <a:latin typeface="Constantia"/>
                <a:cs typeface="Constantia"/>
              </a:rPr>
              <a:t>12 </a:t>
            </a:r>
            <a:r>
              <a:rPr sz="2400" spc="-5" dirty="0">
                <a:latin typeface="Constantia"/>
                <a:cs typeface="Constantia"/>
              </a:rPr>
              <a:t>mm</a:t>
            </a:r>
            <a:r>
              <a:rPr sz="2400" spc="-95" dirty="0">
                <a:latin typeface="Constantia"/>
                <a:cs typeface="Constantia"/>
              </a:rPr>
              <a:t> </a:t>
            </a:r>
            <a:r>
              <a:rPr sz="2400" spc="-5" dirty="0">
                <a:latin typeface="Constantia"/>
                <a:cs typeface="Constantia"/>
              </a:rPr>
              <a:t>size)</a:t>
            </a:r>
            <a:r>
              <a:rPr sz="2400" spc="-85" dirty="0">
                <a:latin typeface="Constantia"/>
                <a:cs typeface="Constantia"/>
              </a:rPr>
              <a:t> </a:t>
            </a:r>
            <a:r>
              <a:rPr sz="2400" spc="-5" dirty="0">
                <a:latin typeface="Constantia"/>
                <a:cs typeface="Constantia"/>
              </a:rPr>
              <a:t>and</a:t>
            </a:r>
            <a:r>
              <a:rPr sz="2400" spc="-55" dirty="0">
                <a:latin typeface="Constantia"/>
                <a:cs typeface="Constantia"/>
              </a:rPr>
              <a:t> </a:t>
            </a:r>
            <a:r>
              <a:rPr sz="2400" dirty="0">
                <a:latin typeface="Constantia"/>
                <a:cs typeface="Constantia"/>
              </a:rPr>
              <a:t>a</a:t>
            </a:r>
            <a:r>
              <a:rPr sz="2400" spc="-60" dirty="0">
                <a:latin typeface="Constantia"/>
                <a:cs typeface="Constantia"/>
              </a:rPr>
              <a:t> </a:t>
            </a:r>
            <a:r>
              <a:rPr sz="2400" spc="-5" dirty="0">
                <a:latin typeface="Constantia"/>
                <a:cs typeface="Constantia"/>
              </a:rPr>
              <a:t>60 mL</a:t>
            </a:r>
            <a:r>
              <a:rPr sz="2400" spc="-75" dirty="0">
                <a:latin typeface="Constantia"/>
                <a:cs typeface="Constantia"/>
              </a:rPr>
              <a:t> </a:t>
            </a:r>
            <a:r>
              <a:rPr sz="2400" dirty="0">
                <a:latin typeface="Constantia"/>
                <a:cs typeface="Constantia"/>
              </a:rPr>
              <a:t>plastic</a:t>
            </a:r>
            <a:r>
              <a:rPr sz="2400" spc="-75" dirty="0">
                <a:latin typeface="Constantia"/>
                <a:cs typeface="Constantia"/>
              </a:rPr>
              <a:t> </a:t>
            </a:r>
            <a:r>
              <a:rPr sz="2400" spc="-5" dirty="0">
                <a:latin typeface="Constantia"/>
                <a:cs typeface="Constantia"/>
              </a:rPr>
              <a:t>(double</a:t>
            </a:r>
            <a:r>
              <a:rPr sz="2400" spc="-130" dirty="0">
                <a:latin typeface="Constantia"/>
                <a:cs typeface="Constantia"/>
              </a:rPr>
              <a:t> </a:t>
            </a:r>
            <a:r>
              <a:rPr sz="2400" spc="-20" dirty="0">
                <a:latin typeface="Constantia"/>
                <a:cs typeface="Constantia"/>
              </a:rPr>
              <a:t>valve)</a:t>
            </a:r>
            <a:r>
              <a:rPr sz="2400" spc="-40" dirty="0">
                <a:latin typeface="Constantia"/>
                <a:cs typeface="Constantia"/>
              </a:rPr>
              <a:t> </a:t>
            </a:r>
            <a:r>
              <a:rPr sz="2400" spc="-10" dirty="0">
                <a:latin typeface="Constantia"/>
                <a:cs typeface="Constantia"/>
              </a:rPr>
              <a:t>syringe.</a:t>
            </a:r>
            <a:endParaRPr sz="2400">
              <a:latin typeface="Constantia"/>
              <a:cs typeface="Constantia"/>
            </a:endParaRPr>
          </a:p>
          <a:p>
            <a:pPr marL="652145" marR="993140" lvl="1" indent="-247015">
              <a:lnSpc>
                <a:spcPct val="100000"/>
              </a:lnSpc>
              <a:spcBef>
                <a:spcPts val="580"/>
              </a:spcBef>
              <a:buClr>
                <a:srgbClr val="0E6EC5"/>
              </a:buClr>
              <a:buSzPct val="85416"/>
              <a:buFont typeface="Wingdings"/>
              <a:buChar char=""/>
              <a:tabLst>
                <a:tab pos="652780" algn="l"/>
              </a:tabLst>
            </a:pPr>
            <a:r>
              <a:rPr sz="2400" spc="-30" dirty="0">
                <a:latin typeface="Constantia"/>
                <a:cs typeface="Constantia"/>
              </a:rPr>
              <a:t>It</a:t>
            </a:r>
            <a:r>
              <a:rPr sz="2400" spc="-65" dirty="0">
                <a:latin typeface="Constantia"/>
                <a:cs typeface="Constantia"/>
              </a:rPr>
              <a:t> </a:t>
            </a:r>
            <a:r>
              <a:rPr sz="2400" spc="-5" dirty="0">
                <a:latin typeface="Constantia"/>
                <a:cs typeface="Constantia"/>
              </a:rPr>
              <a:t>is</a:t>
            </a:r>
            <a:r>
              <a:rPr sz="2400" spc="-120" dirty="0">
                <a:latin typeface="Constantia"/>
                <a:cs typeface="Constantia"/>
              </a:rPr>
              <a:t> </a:t>
            </a:r>
            <a:r>
              <a:rPr sz="2400" spc="-10" dirty="0">
                <a:latin typeface="Constantia"/>
                <a:cs typeface="Constantia"/>
              </a:rPr>
              <a:t>quicker</a:t>
            </a:r>
            <a:r>
              <a:rPr sz="2400" spc="-100" dirty="0">
                <a:latin typeface="Constantia"/>
                <a:cs typeface="Constantia"/>
              </a:rPr>
              <a:t> </a:t>
            </a:r>
            <a:r>
              <a:rPr sz="2400" spc="-10" dirty="0">
                <a:latin typeface="Constantia"/>
                <a:cs typeface="Constantia"/>
              </a:rPr>
              <a:t>(15</a:t>
            </a:r>
            <a:r>
              <a:rPr sz="2400" dirty="0">
                <a:latin typeface="Constantia"/>
                <a:cs typeface="Constantia"/>
              </a:rPr>
              <a:t> </a:t>
            </a:r>
            <a:r>
              <a:rPr sz="2400" spc="-10" dirty="0">
                <a:latin typeface="Constantia"/>
                <a:cs typeface="Constantia"/>
              </a:rPr>
              <a:t>minutes),</a:t>
            </a:r>
            <a:r>
              <a:rPr sz="2400" spc="-75" dirty="0">
                <a:latin typeface="Constantia"/>
                <a:cs typeface="Constantia"/>
              </a:rPr>
              <a:t> </a:t>
            </a:r>
            <a:r>
              <a:rPr sz="2400" spc="-10" dirty="0">
                <a:latin typeface="Constantia"/>
                <a:cs typeface="Constantia"/>
              </a:rPr>
              <a:t>effective</a:t>
            </a:r>
            <a:r>
              <a:rPr sz="2400" spc="-90" dirty="0">
                <a:latin typeface="Constantia"/>
                <a:cs typeface="Constantia"/>
              </a:rPr>
              <a:t> </a:t>
            </a:r>
            <a:r>
              <a:rPr sz="2400" dirty="0">
                <a:latin typeface="Constantia"/>
                <a:cs typeface="Constantia"/>
              </a:rPr>
              <a:t>(98–100%),</a:t>
            </a:r>
            <a:r>
              <a:rPr sz="2400" spc="-15" dirty="0">
                <a:latin typeface="Constantia"/>
                <a:cs typeface="Constantia"/>
              </a:rPr>
              <a:t> </a:t>
            </a:r>
            <a:r>
              <a:rPr sz="2400" dirty="0">
                <a:latin typeface="Constantia"/>
                <a:cs typeface="Constantia"/>
              </a:rPr>
              <a:t>less</a:t>
            </a:r>
            <a:r>
              <a:rPr sz="2400" spc="-65" dirty="0">
                <a:latin typeface="Constantia"/>
                <a:cs typeface="Constantia"/>
              </a:rPr>
              <a:t> </a:t>
            </a:r>
            <a:r>
              <a:rPr sz="2400" spc="-5" dirty="0">
                <a:latin typeface="Constantia"/>
                <a:cs typeface="Constantia"/>
              </a:rPr>
              <a:t>traumatic</a:t>
            </a:r>
            <a:r>
              <a:rPr sz="2400" spc="-145" dirty="0">
                <a:latin typeface="Constantia"/>
                <a:cs typeface="Constantia"/>
              </a:rPr>
              <a:t> </a:t>
            </a:r>
            <a:r>
              <a:rPr sz="2400" dirty="0">
                <a:latin typeface="Constantia"/>
                <a:cs typeface="Constantia"/>
              </a:rPr>
              <a:t>and</a:t>
            </a:r>
            <a:r>
              <a:rPr sz="2400" spc="-50" dirty="0">
                <a:latin typeface="Constantia"/>
                <a:cs typeface="Constantia"/>
              </a:rPr>
              <a:t> </a:t>
            </a:r>
            <a:r>
              <a:rPr sz="2400" spc="-5" dirty="0">
                <a:latin typeface="Constantia"/>
                <a:cs typeface="Constantia"/>
              </a:rPr>
              <a:t>safer</a:t>
            </a:r>
            <a:r>
              <a:rPr sz="2400" spc="-120" dirty="0">
                <a:latin typeface="Constantia"/>
                <a:cs typeface="Constantia"/>
              </a:rPr>
              <a:t> </a:t>
            </a:r>
            <a:r>
              <a:rPr sz="2400" spc="-5" dirty="0">
                <a:latin typeface="Constantia"/>
                <a:cs typeface="Constantia"/>
              </a:rPr>
              <a:t>than  dilatation, evacuation </a:t>
            </a:r>
            <a:r>
              <a:rPr sz="2400" dirty="0">
                <a:latin typeface="Constantia"/>
                <a:cs typeface="Constantia"/>
              </a:rPr>
              <a:t>and</a:t>
            </a:r>
            <a:r>
              <a:rPr sz="2400" spc="-225" dirty="0">
                <a:latin typeface="Constantia"/>
                <a:cs typeface="Constantia"/>
              </a:rPr>
              <a:t> </a:t>
            </a:r>
            <a:r>
              <a:rPr sz="2400" spc="-15" dirty="0">
                <a:latin typeface="Constantia"/>
                <a:cs typeface="Constantia"/>
              </a:rPr>
              <a:t>curettage.</a:t>
            </a:r>
            <a:endParaRPr sz="2400">
              <a:latin typeface="Constantia"/>
              <a:cs typeface="Constantia"/>
            </a:endParaRPr>
          </a:p>
          <a:p>
            <a:pPr marL="652145" marR="898525" lvl="1" indent="-247015">
              <a:lnSpc>
                <a:spcPct val="100000"/>
              </a:lnSpc>
              <a:spcBef>
                <a:spcPts val="575"/>
              </a:spcBef>
              <a:buClr>
                <a:srgbClr val="0E6EC5"/>
              </a:buClr>
              <a:buSzPct val="85416"/>
              <a:buFont typeface="Wingdings"/>
              <a:buChar char=""/>
              <a:tabLst>
                <a:tab pos="652780" algn="l"/>
              </a:tabLst>
            </a:pPr>
            <a:r>
              <a:rPr sz="2400" spc="-5" dirty="0">
                <a:latin typeface="Constantia"/>
                <a:cs typeface="Constantia"/>
              </a:rPr>
              <a:t>The</a:t>
            </a:r>
            <a:r>
              <a:rPr sz="2400" spc="-95" dirty="0">
                <a:latin typeface="Constantia"/>
                <a:cs typeface="Constantia"/>
              </a:rPr>
              <a:t> </a:t>
            </a:r>
            <a:r>
              <a:rPr sz="2400" spc="-15" dirty="0">
                <a:latin typeface="Constantia"/>
                <a:cs typeface="Constantia"/>
              </a:rPr>
              <a:t>procedure</a:t>
            </a:r>
            <a:r>
              <a:rPr sz="2400" spc="-60" dirty="0">
                <a:latin typeface="Constantia"/>
                <a:cs typeface="Constantia"/>
              </a:rPr>
              <a:t> </a:t>
            </a:r>
            <a:r>
              <a:rPr sz="2400" spc="-20" dirty="0">
                <a:latin typeface="Constantia"/>
                <a:cs typeface="Constantia"/>
              </a:rPr>
              <a:t>may</a:t>
            </a:r>
            <a:r>
              <a:rPr sz="2400" spc="-70" dirty="0">
                <a:latin typeface="Constantia"/>
                <a:cs typeface="Constantia"/>
              </a:rPr>
              <a:t> </a:t>
            </a:r>
            <a:r>
              <a:rPr sz="2400" spc="-5" dirty="0">
                <a:latin typeface="Constantia"/>
                <a:cs typeface="Constantia"/>
              </a:rPr>
              <a:t>be</a:t>
            </a:r>
            <a:r>
              <a:rPr sz="2400" spc="-60" dirty="0">
                <a:latin typeface="Constantia"/>
                <a:cs typeface="Constantia"/>
              </a:rPr>
              <a:t> </a:t>
            </a:r>
            <a:r>
              <a:rPr sz="2400" spc="-5" dirty="0">
                <a:latin typeface="Constantia"/>
                <a:cs typeface="Constantia"/>
              </a:rPr>
              <a:t>manual</a:t>
            </a:r>
            <a:r>
              <a:rPr sz="2400" spc="-80" dirty="0">
                <a:latin typeface="Constantia"/>
                <a:cs typeface="Constantia"/>
              </a:rPr>
              <a:t> </a:t>
            </a:r>
            <a:r>
              <a:rPr sz="2400" spc="-5" dirty="0">
                <a:latin typeface="Constantia"/>
                <a:cs typeface="Constantia"/>
              </a:rPr>
              <a:t>vacuum</a:t>
            </a:r>
            <a:r>
              <a:rPr sz="2400" spc="-110" dirty="0">
                <a:latin typeface="Constantia"/>
                <a:cs typeface="Constantia"/>
              </a:rPr>
              <a:t> </a:t>
            </a:r>
            <a:r>
              <a:rPr sz="2400" spc="-5" dirty="0">
                <a:latin typeface="Constantia"/>
                <a:cs typeface="Constantia"/>
              </a:rPr>
              <a:t>aspiration</a:t>
            </a:r>
            <a:r>
              <a:rPr sz="2400" spc="-60" dirty="0">
                <a:latin typeface="Constantia"/>
                <a:cs typeface="Constantia"/>
              </a:rPr>
              <a:t> </a:t>
            </a:r>
            <a:r>
              <a:rPr sz="2400" spc="-50" dirty="0">
                <a:latin typeface="Constantia"/>
                <a:cs typeface="Constantia"/>
              </a:rPr>
              <a:t>(MVA)</a:t>
            </a:r>
            <a:r>
              <a:rPr sz="2400" spc="-65" dirty="0">
                <a:latin typeface="Constantia"/>
                <a:cs typeface="Constantia"/>
              </a:rPr>
              <a:t> </a:t>
            </a:r>
            <a:r>
              <a:rPr sz="2400" dirty="0">
                <a:latin typeface="Constantia"/>
                <a:cs typeface="Constantia"/>
              </a:rPr>
              <a:t>or</a:t>
            </a:r>
            <a:r>
              <a:rPr sz="2400" spc="-135" dirty="0">
                <a:latin typeface="Constantia"/>
                <a:cs typeface="Constantia"/>
              </a:rPr>
              <a:t> </a:t>
            </a:r>
            <a:r>
              <a:rPr sz="2400" dirty="0">
                <a:latin typeface="Constantia"/>
                <a:cs typeface="Constantia"/>
              </a:rPr>
              <a:t>electric</a:t>
            </a:r>
            <a:r>
              <a:rPr sz="2400" spc="-125" dirty="0">
                <a:latin typeface="Constantia"/>
                <a:cs typeface="Constantia"/>
              </a:rPr>
              <a:t> </a:t>
            </a:r>
            <a:r>
              <a:rPr sz="2400" spc="-5" dirty="0">
                <a:latin typeface="Constantia"/>
                <a:cs typeface="Constantia"/>
              </a:rPr>
              <a:t>vacuum  aspiration</a:t>
            </a:r>
            <a:r>
              <a:rPr sz="2400" spc="-75" dirty="0">
                <a:latin typeface="Constantia"/>
                <a:cs typeface="Constantia"/>
              </a:rPr>
              <a:t> </a:t>
            </a:r>
            <a:r>
              <a:rPr sz="2400" spc="-50" dirty="0">
                <a:latin typeface="Constantia"/>
                <a:cs typeface="Constantia"/>
              </a:rPr>
              <a:t>(EVA).</a:t>
            </a:r>
            <a:endParaRPr sz="2400">
              <a:latin typeface="Constantia"/>
              <a:cs typeface="Constantia"/>
            </a:endParaRPr>
          </a:p>
          <a:p>
            <a:pPr marL="652780" lvl="1" indent="-247015">
              <a:lnSpc>
                <a:spcPct val="100000"/>
              </a:lnSpc>
              <a:spcBef>
                <a:spcPts val="580"/>
              </a:spcBef>
              <a:buClr>
                <a:srgbClr val="0E6EC5"/>
              </a:buClr>
              <a:buSzPct val="85416"/>
              <a:buFont typeface="Wingdings"/>
              <a:buChar char=""/>
              <a:tabLst>
                <a:tab pos="652780" algn="l"/>
              </a:tabLst>
            </a:pPr>
            <a:r>
              <a:rPr sz="2400" spc="-5" dirty="0">
                <a:latin typeface="Constantia"/>
                <a:cs typeface="Constantia"/>
              </a:rPr>
              <a:t>Hand</a:t>
            </a:r>
            <a:r>
              <a:rPr sz="2400" spc="-65" dirty="0">
                <a:latin typeface="Constantia"/>
                <a:cs typeface="Constantia"/>
              </a:rPr>
              <a:t> </a:t>
            </a:r>
            <a:r>
              <a:rPr sz="2400" spc="-10" dirty="0">
                <a:latin typeface="Constantia"/>
                <a:cs typeface="Constantia"/>
              </a:rPr>
              <a:t>operated</a:t>
            </a:r>
            <a:r>
              <a:rPr sz="2400" spc="-65" dirty="0">
                <a:latin typeface="Constantia"/>
                <a:cs typeface="Constantia"/>
              </a:rPr>
              <a:t> </a:t>
            </a:r>
            <a:r>
              <a:rPr sz="2400" spc="-5" dirty="0">
                <a:latin typeface="Constantia"/>
                <a:cs typeface="Constantia"/>
              </a:rPr>
              <a:t>double</a:t>
            </a:r>
            <a:r>
              <a:rPr sz="2400" spc="-125" dirty="0">
                <a:latin typeface="Constantia"/>
                <a:cs typeface="Constantia"/>
              </a:rPr>
              <a:t> </a:t>
            </a:r>
            <a:r>
              <a:rPr sz="2400" spc="-25" dirty="0">
                <a:latin typeface="Constantia"/>
                <a:cs typeface="Constantia"/>
              </a:rPr>
              <a:t>valve</a:t>
            </a:r>
            <a:r>
              <a:rPr sz="2400" spc="-100" dirty="0">
                <a:latin typeface="Constantia"/>
                <a:cs typeface="Constantia"/>
              </a:rPr>
              <a:t> </a:t>
            </a:r>
            <a:r>
              <a:rPr sz="2400" dirty="0">
                <a:latin typeface="Constantia"/>
                <a:cs typeface="Constantia"/>
              </a:rPr>
              <a:t>plastic</a:t>
            </a:r>
            <a:r>
              <a:rPr sz="2400" spc="-130" dirty="0">
                <a:latin typeface="Constantia"/>
                <a:cs typeface="Constantia"/>
              </a:rPr>
              <a:t> </a:t>
            </a:r>
            <a:r>
              <a:rPr sz="2400" spc="-10" dirty="0">
                <a:latin typeface="Constantia"/>
                <a:cs typeface="Constantia"/>
              </a:rPr>
              <a:t>syringe</a:t>
            </a:r>
            <a:r>
              <a:rPr sz="2400" spc="-60" dirty="0">
                <a:latin typeface="Constantia"/>
                <a:cs typeface="Constantia"/>
              </a:rPr>
              <a:t> </a:t>
            </a:r>
            <a:r>
              <a:rPr sz="2400" spc="-5" dirty="0">
                <a:latin typeface="Constantia"/>
                <a:cs typeface="Constantia"/>
              </a:rPr>
              <a:t>is</a:t>
            </a:r>
            <a:r>
              <a:rPr sz="2400" spc="-105" dirty="0">
                <a:latin typeface="Constantia"/>
                <a:cs typeface="Constantia"/>
              </a:rPr>
              <a:t> </a:t>
            </a:r>
            <a:r>
              <a:rPr sz="2400" spc="-10" dirty="0">
                <a:latin typeface="Constantia"/>
                <a:cs typeface="Constantia"/>
              </a:rPr>
              <a:t>attached</a:t>
            </a:r>
            <a:r>
              <a:rPr sz="2400" spc="-30" dirty="0">
                <a:latin typeface="Constantia"/>
                <a:cs typeface="Constantia"/>
              </a:rPr>
              <a:t> </a:t>
            </a:r>
            <a:r>
              <a:rPr sz="2400" spc="-20" dirty="0">
                <a:latin typeface="Constantia"/>
                <a:cs typeface="Constantia"/>
              </a:rPr>
              <a:t>to</a:t>
            </a:r>
            <a:r>
              <a:rPr sz="2400" spc="-125" dirty="0">
                <a:latin typeface="Constantia"/>
                <a:cs typeface="Constantia"/>
              </a:rPr>
              <a:t> </a:t>
            </a:r>
            <a:r>
              <a:rPr sz="2400" dirty="0">
                <a:latin typeface="Constantia"/>
                <a:cs typeface="Constantia"/>
              </a:rPr>
              <a:t>a</a:t>
            </a:r>
            <a:r>
              <a:rPr sz="2400" spc="-125" dirty="0">
                <a:latin typeface="Constantia"/>
                <a:cs typeface="Constantia"/>
              </a:rPr>
              <a:t> </a:t>
            </a:r>
            <a:r>
              <a:rPr sz="2400" spc="-10" dirty="0">
                <a:latin typeface="Constantia"/>
                <a:cs typeface="Constantia"/>
              </a:rPr>
              <a:t>cannula.</a:t>
            </a:r>
            <a:endParaRPr sz="2400">
              <a:latin typeface="Constantia"/>
              <a:cs typeface="Constantia"/>
            </a:endParaRPr>
          </a:p>
          <a:p>
            <a:pPr marL="652780" lvl="1" indent="-247015">
              <a:lnSpc>
                <a:spcPct val="100000"/>
              </a:lnSpc>
              <a:spcBef>
                <a:spcPts val="575"/>
              </a:spcBef>
              <a:buClr>
                <a:srgbClr val="0E6EC5"/>
              </a:buClr>
              <a:buSzPct val="85416"/>
              <a:buFont typeface="Wingdings"/>
              <a:buChar char=""/>
              <a:tabLst>
                <a:tab pos="652780" algn="l"/>
              </a:tabLst>
            </a:pPr>
            <a:r>
              <a:rPr sz="2400" spc="-5" dirty="0">
                <a:latin typeface="Constantia"/>
                <a:cs typeface="Constantia"/>
              </a:rPr>
              <a:t>The</a:t>
            </a:r>
            <a:r>
              <a:rPr sz="2400" spc="-110" dirty="0">
                <a:latin typeface="Constantia"/>
                <a:cs typeface="Constantia"/>
              </a:rPr>
              <a:t> </a:t>
            </a:r>
            <a:r>
              <a:rPr sz="2400" spc="-5" dirty="0">
                <a:latin typeface="Constantia"/>
                <a:cs typeface="Constantia"/>
              </a:rPr>
              <a:t>cannula</a:t>
            </a:r>
            <a:r>
              <a:rPr sz="2400" spc="-55" dirty="0">
                <a:latin typeface="Constantia"/>
                <a:cs typeface="Constantia"/>
              </a:rPr>
              <a:t> </a:t>
            </a:r>
            <a:r>
              <a:rPr sz="2400" spc="-5" dirty="0">
                <a:latin typeface="Constantia"/>
                <a:cs typeface="Constantia"/>
              </a:rPr>
              <a:t>is</a:t>
            </a:r>
            <a:r>
              <a:rPr sz="2400" spc="-40" dirty="0">
                <a:latin typeface="Constantia"/>
                <a:cs typeface="Constantia"/>
              </a:rPr>
              <a:t> </a:t>
            </a:r>
            <a:r>
              <a:rPr sz="2400" spc="-10" dirty="0">
                <a:latin typeface="Constantia"/>
                <a:cs typeface="Constantia"/>
              </a:rPr>
              <a:t>inserted</a:t>
            </a:r>
            <a:r>
              <a:rPr sz="2400" spc="-15" dirty="0">
                <a:latin typeface="Constantia"/>
                <a:cs typeface="Constantia"/>
              </a:rPr>
              <a:t> </a:t>
            </a:r>
            <a:r>
              <a:rPr sz="2400" spc="-10" dirty="0">
                <a:latin typeface="Constantia"/>
                <a:cs typeface="Constantia"/>
              </a:rPr>
              <a:t>transcervically</a:t>
            </a:r>
            <a:r>
              <a:rPr sz="2400" spc="-45" dirty="0">
                <a:latin typeface="Constantia"/>
                <a:cs typeface="Constantia"/>
              </a:rPr>
              <a:t> </a:t>
            </a:r>
            <a:r>
              <a:rPr sz="2400" spc="-15" dirty="0">
                <a:latin typeface="Constantia"/>
                <a:cs typeface="Constantia"/>
              </a:rPr>
              <a:t>into</a:t>
            </a:r>
            <a:r>
              <a:rPr sz="2400" spc="-75" dirty="0">
                <a:latin typeface="Constantia"/>
                <a:cs typeface="Constantia"/>
              </a:rPr>
              <a:t> </a:t>
            </a:r>
            <a:r>
              <a:rPr sz="2400" spc="-5" dirty="0">
                <a:latin typeface="Constantia"/>
                <a:cs typeface="Constantia"/>
              </a:rPr>
              <a:t>the</a:t>
            </a:r>
            <a:r>
              <a:rPr sz="2400" spc="-95" dirty="0">
                <a:latin typeface="Constantia"/>
                <a:cs typeface="Constantia"/>
              </a:rPr>
              <a:t> </a:t>
            </a:r>
            <a:r>
              <a:rPr sz="2400" spc="-10" dirty="0">
                <a:latin typeface="Constantia"/>
                <a:cs typeface="Constantia"/>
              </a:rPr>
              <a:t>uterus</a:t>
            </a:r>
            <a:r>
              <a:rPr sz="2400" spc="-105" dirty="0">
                <a:latin typeface="Constantia"/>
                <a:cs typeface="Constantia"/>
              </a:rPr>
              <a:t> </a:t>
            </a:r>
            <a:r>
              <a:rPr sz="2400" dirty="0">
                <a:latin typeface="Constantia"/>
                <a:cs typeface="Constantia"/>
              </a:rPr>
              <a:t>and</a:t>
            </a:r>
            <a:r>
              <a:rPr sz="2400" spc="-20" dirty="0">
                <a:latin typeface="Constantia"/>
                <a:cs typeface="Constantia"/>
              </a:rPr>
              <a:t> </a:t>
            </a:r>
            <a:r>
              <a:rPr sz="2400" spc="-5" dirty="0">
                <a:latin typeface="Constantia"/>
                <a:cs typeface="Constantia"/>
              </a:rPr>
              <a:t>the</a:t>
            </a:r>
            <a:r>
              <a:rPr sz="2400" spc="-125" dirty="0">
                <a:latin typeface="Constantia"/>
                <a:cs typeface="Constantia"/>
              </a:rPr>
              <a:t> </a:t>
            </a:r>
            <a:r>
              <a:rPr sz="2400" spc="-5" dirty="0">
                <a:latin typeface="Constantia"/>
                <a:cs typeface="Constantia"/>
              </a:rPr>
              <a:t>vacuum</a:t>
            </a:r>
            <a:r>
              <a:rPr sz="2400" spc="-30" dirty="0">
                <a:latin typeface="Constantia"/>
                <a:cs typeface="Constantia"/>
              </a:rPr>
              <a:t> </a:t>
            </a:r>
            <a:r>
              <a:rPr sz="2400" spc="-5" dirty="0">
                <a:latin typeface="Constantia"/>
                <a:cs typeface="Constantia"/>
              </a:rPr>
              <a:t>is</a:t>
            </a:r>
            <a:r>
              <a:rPr sz="2400" spc="-120" dirty="0">
                <a:latin typeface="Constantia"/>
                <a:cs typeface="Constantia"/>
              </a:rPr>
              <a:t> </a:t>
            </a:r>
            <a:r>
              <a:rPr sz="2400" spc="-10" dirty="0">
                <a:latin typeface="Constantia"/>
                <a:cs typeface="Constantia"/>
              </a:rPr>
              <a:t>activated.</a:t>
            </a:r>
            <a:endParaRPr sz="2400">
              <a:latin typeface="Constantia"/>
              <a:cs typeface="Constantia"/>
            </a:endParaRPr>
          </a:p>
          <a:p>
            <a:pPr marL="652780" lvl="1" indent="-247015">
              <a:lnSpc>
                <a:spcPct val="100000"/>
              </a:lnSpc>
              <a:spcBef>
                <a:spcPts val="575"/>
              </a:spcBef>
              <a:buClr>
                <a:srgbClr val="0E6EC5"/>
              </a:buClr>
              <a:buSzPct val="85416"/>
              <a:buFont typeface="Wingdings"/>
              <a:buChar char=""/>
              <a:tabLst>
                <a:tab pos="652780" algn="l"/>
              </a:tabLst>
            </a:pPr>
            <a:r>
              <a:rPr sz="2400" dirty="0">
                <a:latin typeface="Constantia"/>
                <a:cs typeface="Constantia"/>
              </a:rPr>
              <a:t>A </a:t>
            </a:r>
            <a:r>
              <a:rPr sz="2400" spc="-15" dirty="0">
                <a:latin typeface="Constantia"/>
                <a:cs typeface="Constantia"/>
              </a:rPr>
              <a:t>negative </a:t>
            </a:r>
            <a:r>
              <a:rPr sz="2400" spc="-10" dirty="0">
                <a:latin typeface="Constantia"/>
                <a:cs typeface="Constantia"/>
              </a:rPr>
              <a:t>pressure </a:t>
            </a:r>
            <a:r>
              <a:rPr sz="2400" dirty="0">
                <a:latin typeface="Constantia"/>
                <a:cs typeface="Constantia"/>
              </a:rPr>
              <a:t>of </a:t>
            </a:r>
            <a:r>
              <a:rPr sz="2400" spc="-5" dirty="0">
                <a:latin typeface="Constantia"/>
                <a:cs typeface="Constantia"/>
              </a:rPr>
              <a:t>660 mm Hg is</a:t>
            </a:r>
            <a:r>
              <a:rPr sz="2400" spc="-355" dirty="0">
                <a:latin typeface="Constantia"/>
                <a:cs typeface="Constantia"/>
              </a:rPr>
              <a:t> </a:t>
            </a:r>
            <a:r>
              <a:rPr sz="2400" spc="-10" dirty="0">
                <a:latin typeface="Constantia"/>
                <a:cs typeface="Constantia"/>
              </a:rPr>
              <a:t>created.</a:t>
            </a:r>
            <a:endParaRPr sz="2400">
              <a:latin typeface="Constantia"/>
              <a:cs typeface="Constantia"/>
            </a:endParaRPr>
          </a:p>
          <a:p>
            <a:pPr marL="723900" lvl="1" indent="-318770">
              <a:lnSpc>
                <a:spcPct val="100000"/>
              </a:lnSpc>
              <a:spcBef>
                <a:spcPts val="580"/>
              </a:spcBef>
              <a:buClr>
                <a:srgbClr val="0E6EC5"/>
              </a:buClr>
              <a:buSzPct val="85416"/>
              <a:buFont typeface="Wingdings"/>
              <a:buChar char=""/>
              <a:tabLst>
                <a:tab pos="724535" algn="l"/>
              </a:tabLst>
            </a:pPr>
            <a:r>
              <a:rPr sz="2400" spc="-5" dirty="0">
                <a:latin typeface="Constantia"/>
                <a:cs typeface="Constantia"/>
              </a:rPr>
              <a:t>Aspiration </a:t>
            </a:r>
            <a:r>
              <a:rPr sz="2400" dirty="0">
                <a:latin typeface="Constantia"/>
                <a:cs typeface="Constantia"/>
              </a:rPr>
              <a:t>of </a:t>
            </a:r>
            <a:r>
              <a:rPr sz="2400" spc="-5" dirty="0">
                <a:latin typeface="Constantia"/>
                <a:cs typeface="Constantia"/>
              </a:rPr>
              <a:t>the </a:t>
            </a:r>
            <a:r>
              <a:rPr sz="2400" spc="-10" dirty="0">
                <a:latin typeface="Constantia"/>
                <a:cs typeface="Constantia"/>
              </a:rPr>
              <a:t>products </a:t>
            </a:r>
            <a:r>
              <a:rPr sz="2400" dirty="0">
                <a:latin typeface="Constantia"/>
                <a:cs typeface="Constantia"/>
              </a:rPr>
              <a:t>of </a:t>
            </a:r>
            <a:r>
              <a:rPr sz="2400" spc="-15" dirty="0">
                <a:latin typeface="Constantia"/>
                <a:cs typeface="Constantia"/>
              </a:rPr>
              <a:t>conception </a:t>
            </a:r>
            <a:r>
              <a:rPr sz="2400" spc="-5" dirty="0">
                <a:latin typeface="Constantia"/>
                <a:cs typeface="Constantia"/>
              </a:rPr>
              <a:t>is</a:t>
            </a:r>
            <a:r>
              <a:rPr sz="2400" spc="-409" dirty="0">
                <a:latin typeface="Constantia"/>
                <a:cs typeface="Constantia"/>
              </a:rPr>
              <a:t> </a:t>
            </a:r>
            <a:r>
              <a:rPr sz="2400" spc="-10" dirty="0">
                <a:latin typeface="Constantia"/>
                <a:cs typeface="Constantia"/>
              </a:rPr>
              <a:t>done</a:t>
            </a:r>
            <a:endParaRPr sz="2400">
              <a:latin typeface="Constantia"/>
              <a:cs typeface="Constanti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27620" y="958850"/>
            <a:ext cx="123825" cy="0"/>
          </a:xfrm>
          <a:custGeom>
            <a:avLst/>
            <a:gdLst/>
            <a:ahLst/>
            <a:cxnLst/>
            <a:rect l="l" t="t" r="r" b="b"/>
            <a:pathLst>
              <a:path w="123825">
                <a:moveTo>
                  <a:pt x="0" y="0"/>
                </a:moveTo>
                <a:lnTo>
                  <a:pt x="123443" y="0"/>
                </a:lnTo>
              </a:path>
            </a:pathLst>
          </a:custGeom>
          <a:ln w="39624">
            <a:solidFill>
              <a:srgbClr val="04607A"/>
            </a:solidFill>
          </a:ln>
        </p:spPr>
        <p:txBody>
          <a:bodyPr wrap="square" lIns="0" tIns="0" rIns="0" bIns="0" rtlCol="0"/>
          <a:lstStyle/>
          <a:p>
            <a:endParaRPr/>
          </a:p>
        </p:txBody>
      </p:sp>
      <p:sp>
        <p:nvSpPr>
          <p:cNvPr id="3" name="object 3"/>
          <p:cNvSpPr txBox="1">
            <a:spLocks noGrp="1"/>
          </p:cNvSpPr>
          <p:nvPr>
            <p:ph type="title"/>
          </p:nvPr>
        </p:nvSpPr>
        <p:spPr>
          <a:xfrm>
            <a:off x="1015085" y="247853"/>
            <a:ext cx="7849234" cy="1489710"/>
          </a:xfrm>
          <a:prstGeom prst="rect">
            <a:avLst/>
          </a:prstGeom>
        </p:spPr>
        <p:txBody>
          <a:bodyPr vert="horz" wrap="square" lIns="0" tIns="12700" rIns="0" bIns="0" rtlCol="0">
            <a:spAutoFit/>
          </a:bodyPr>
          <a:lstStyle/>
          <a:p>
            <a:pPr marL="12700" marR="5080" indent="123189">
              <a:lnSpc>
                <a:spcPct val="100000"/>
              </a:lnSpc>
              <a:spcBef>
                <a:spcPts val="100"/>
              </a:spcBef>
            </a:pPr>
            <a:r>
              <a:rPr sz="4800" spc="-120" dirty="0">
                <a:latin typeface="Calibri"/>
                <a:cs typeface="Calibri"/>
              </a:rPr>
              <a:t>DILATATION </a:t>
            </a:r>
            <a:r>
              <a:rPr sz="4800" spc="-10" dirty="0">
                <a:latin typeface="Calibri"/>
                <a:cs typeface="Calibri"/>
              </a:rPr>
              <a:t>AND </a:t>
            </a:r>
            <a:r>
              <a:rPr sz="4800" spc="-90" dirty="0">
                <a:latin typeface="Calibri"/>
                <a:cs typeface="Calibri"/>
              </a:rPr>
              <a:t>EVACUATION </a:t>
            </a:r>
            <a:r>
              <a:rPr sz="4800" u="none" spc="-90" dirty="0">
                <a:latin typeface="Calibri"/>
                <a:cs typeface="Calibri"/>
              </a:rPr>
              <a:t> </a:t>
            </a:r>
            <a:r>
              <a:rPr sz="4800" dirty="0">
                <a:latin typeface="Calibri"/>
                <a:cs typeface="Calibri"/>
              </a:rPr>
              <a:t>(D+E) &amp;( </a:t>
            </a:r>
            <a:r>
              <a:rPr sz="4800" spc="-5" dirty="0">
                <a:latin typeface="Calibri"/>
                <a:cs typeface="Calibri"/>
              </a:rPr>
              <a:t>D+C) </a:t>
            </a:r>
            <a:r>
              <a:rPr sz="4800" dirty="0">
                <a:latin typeface="Calibri"/>
                <a:cs typeface="Calibri"/>
              </a:rPr>
              <a:t>:</a:t>
            </a:r>
            <a:endParaRPr sz="4800">
              <a:latin typeface="Calibri"/>
              <a:cs typeface="Calibri"/>
            </a:endParaRPr>
          </a:p>
        </p:txBody>
      </p:sp>
      <p:sp>
        <p:nvSpPr>
          <p:cNvPr id="4" name="object 4"/>
          <p:cNvSpPr txBox="1"/>
          <p:nvPr/>
        </p:nvSpPr>
        <p:spPr>
          <a:xfrm>
            <a:off x="1029411" y="1682623"/>
            <a:ext cx="10175240" cy="4207510"/>
          </a:xfrm>
          <a:prstGeom prst="rect">
            <a:avLst/>
          </a:prstGeom>
        </p:spPr>
        <p:txBody>
          <a:bodyPr vert="horz" wrap="square" lIns="0" tIns="12065" rIns="0" bIns="0" rtlCol="0">
            <a:spAutoFit/>
          </a:bodyPr>
          <a:lstStyle/>
          <a:p>
            <a:pPr marL="469900" marR="20320" indent="-457834">
              <a:lnSpc>
                <a:spcPct val="100000"/>
              </a:lnSpc>
              <a:spcBef>
                <a:spcPts val="95"/>
              </a:spcBef>
            </a:pPr>
            <a:r>
              <a:rPr sz="2800" spc="-10" dirty="0">
                <a:latin typeface="Constantia"/>
                <a:cs typeface="Constantia"/>
              </a:rPr>
              <a:t>The</a:t>
            </a:r>
            <a:r>
              <a:rPr sz="2800" spc="-145" dirty="0">
                <a:latin typeface="Constantia"/>
                <a:cs typeface="Constantia"/>
              </a:rPr>
              <a:t> </a:t>
            </a:r>
            <a:r>
              <a:rPr sz="2800" spc="-10" dirty="0">
                <a:latin typeface="Constantia"/>
                <a:cs typeface="Constantia"/>
              </a:rPr>
              <a:t>operation</a:t>
            </a:r>
            <a:r>
              <a:rPr sz="2800" spc="-90" dirty="0">
                <a:latin typeface="Constantia"/>
                <a:cs typeface="Constantia"/>
              </a:rPr>
              <a:t> </a:t>
            </a:r>
            <a:r>
              <a:rPr sz="2800" spc="-10" dirty="0">
                <a:latin typeface="Constantia"/>
                <a:cs typeface="Constantia"/>
              </a:rPr>
              <a:t>consists</a:t>
            </a:r>
            <a:r>
              <a:rPr sz="2800" spc="-125" dirty="0">
                <a:latin typeface="Constantia"/>
                <a:cs typeface="Constantia"/>
              </a:rPr>
              <a:t> </a:t>
            </a:r>
            <a:r>
              <a:rPr sz="2800" spc="-5" dirty="0">
                <a:latin typeface="Constantia"/>
                <a:cs typeface="Constantia"/>
              </a:rPr>
              <a:t>of</a:t>
            </a:r>
            <a:r>
              <a:rPr sz="2800" spc="10" dirty="0">
                <a:latin typeface="Constantia"/>
                <a:cs typeface="Constantia"/>
              </a:rPr>
              <a:t> </a:t>
            </a:r>
            <a:r>
              <a:rPr sz="2800" spc="-10" dirty="0">
                <a:latin typeface="Constantia"/>
                <a:cs typeface="Constantia"/>
              </a:rPr>
              <a:t>dilatation</a:t>
            </a:r>
            <a:r>
              <a:rPr sz="2800" spc="-90" dirty="0">
                <a:latin typeface="Constantia"/>
                <a:cs typeface="Constantia"/>
              </a:rPr>
              <a:t> </a:t>
            </a:r>
            <a:r>
              <a:rPr sz="2800" spc="-5" dirty="0">
                <a:latin typeface="Constantia"/>
                <a:cs typeface="Constantia"/>
              </a:rPr>
              <a:t>of</a:t>
            </a:r>
            <a:r>
              <a:rPr sz="2800" spc="45" dirty="0">
                <a:latin typeface="Constantia"/>
                <a:cs typeface="Constantia"/>
              </a:rPr>
              <a:t> </a:t>
            </a:r>
            <a:r>
              <a:rPr sz="2800" spc="-10" dirty="0">
                <a:latin typeface="Constantia"/>
                <a:cs typeface="Constantia"/>
              </a:rPr>
              <a:t>the</a:t>
            </a:r>
            <a:r>
              <a:rPr sz="2800" spc="-140" dirty="0">
                <a:latin typeface="Constantia"/>
                <a:cs typeface="Constantia"/>
              </a:rPr>
              <a:t> </a:t>
            </a:r>
            <a:r>
              <a:rPr sz="2800" spc="-5" dirty="0">
                <a:latin typeface="Constantia"/>
                <a:cs typeface="Constantia"/>
              </a:rPr>
              <a:t>cervix</a:t>
            </a:r>
            <a:r>
              <a:rPr sz="2800" spc="-125" dirty="0">
                <a:latin typeface="Constantia"/>
                <a:cs typeface="Constantia"/>
              </a:rPr>
              <a:t> </a:t>
            </a:r>
            <a:r>
              <a:rPr sz="2800" spc="-5" dirty="0">
                <a:latin typeface="Constantia"/>
                <a:cs typeface="Constantia"/>
              </a:rPr>
              <a:t>and</a:t>
            </a:r>
            <a:r>
              <a:rPr sz="2800" spc="-60" dirty="0">
                <a:latin typeface="Constantia"/>
                <a:cs typeface="Constantia"/>
              </a:rPr>
              <a:t> </a:t>
            </a:r>
            <a:r>
              <a:rPr sz="2800" spc="-10" dirty="0">
                <a:latin typeface="Constantia"/>
                <a:cs typeface="Constantia"/>
              </a:rPr>
              <a:t>evacuation</a:t>
            </a:r>
            <a:r>
              <a:rPr sz="2800" spc="-110" dirty="0">
                <a:latin typeface="Constantia"/>
                <a:cs typeface="Constantia"/>
              </a:rPr>
              <a:t> </a:t>
            </a:r>
            <a:r>
              <a:rPr sz="2800" spc="-5" dirty="0">
                <a:latin typeface="Constantia"/>
                <a:cs typeface="Constantia"/>
              </a:rPr>
              <a:t>of  the </a:t>
            </a:r>
            <a:r>
              <a:rPr sz="2800" spc="-10" dirty="0">
                <a:latin typeface="Constantia"/>
                <a:cs typeface="Constantia"/>
              </a:rPr>
              <a:t>product </a:t>
            </a:r>
            <a:r>
              <a:rPr sz="2800" spc="-15" dirty="0">
                <a:latin typeface="Constantia"/>
                <a:cs typeface="Constantia"/>
              </a:rPr>
              <a:t>conception from </a:t>
            </a:r>
            <a:r>
              <a:rPr sz="2800" spc="-5" dirty="0">
                <a:latin typeface="Constantia"/>
                <a:cs typeface="Constantia"/>
              </a:rPr>
              <a:t>the</a:t>
            </a:r>
            <a:r>
              <a:rPr sz="2800" spc="-475" dirty="0">
                <a:latin typeface="Constantia"/>
                <a:cs typeface="Constantia"/>
              </a:rPr>
              <a:t> </a:t>
            </a:r>
            <a:r>
              <a:rPr sz="2800" spc="-10" dirty="0">
                <a:latin typeface="Constantia"/>
                <a:cs typeface="Constantia"/>
              </a:rPr>
              <a:t>uterus</a:t>
            </a:r>
            <a:endParaRPr sz="2800">
              <a:latin typeface="Constantia"/>
              <a:cs typeface="Constantia"/>
            </a:endParaRPr>
          </a:p>
          <a:p>
            <a:pPr marL="12700">
              <a:lnSpc>
                <a:spcPct val="100000"/>
              </a:lnSpc>
              <a:spcBef>
                <a:spcPts val="675"/>
              </a:spcBef>
            </a:pPr>
            <a:r>
              <a:rPr sz="2800" b="1" spc="-20" dirty="0">
                <a:latin typeface="Constantia"/>
                <a:cs typeface="Constantia"/>
              </a:rPr>
              <a:t>PROCEDURE</a:t>
            </a:r>
            <a:r>
              <a:rPr sz="2800" b="1" spc="50" dirty="0">
                <a:latin typeface="Constantia"/>
                <a:cs typeface="Constantia"/>
              </a:rPr>
              <a:t> </a:t>
            </a:r>
            <a:r>
              <a:rPr sz="2800" b="1" spc="-5" dirty="0">
                <a:latin typeface="Constantia"/>
                <a:cs typeface="Constantia"/>
              </a:rPr>
              <a:t>:-</a:t>
            </a:r>
            <a:endParaRPr sz="2800">
              <a:latin typeface="Constantia"/>
              <a:cs typeface="Constantia"/>
            </a:endParaRPr>
          </a:p>
          <a:p>
            <a:pPr marL="469900" marR="24130" indent="-457834" algn="just">
              <a:lnSpc>
                <a:spcPct val="100000"/>
              </a:lnSpc>
              <a:spcBef>
                <a:spcPts val="670"/>
              </a:spcBef>
              <a:buClr>
                <a:srgbClr val="0E6EC5"/>
              </a:buClr>
              <a:buSzPct val="83928"/>
              <a:buAutoNum type="arabicPeriod"/>
              <a:tabLst>
                <a:tab pos="470534" algn="l"/>
              </a:tabLst>
            </a:pPr>
            <a:r>
              <a:rPr sz="2800" spc="-35" dirty="0">
                <a:latin typeface="Constantia"/>
                <a:cs typeface="Constantia"/>
              </a:rPr>
              <a:t>Vaginal</a:t>
            </a:r>
            <a:r>
              <a:rPr sz="2800" spc="-55" dirty="0">
                <a:latin typeface="Constantia"/>
                <a:cs typeface="Constantia"/>
              </a:rPr>
              <a:t> </a:t>
            </a:r>
            <a:r>
              <a:rPr sz="2800" spc="-5" dirty="0">
                <a:latin typeface="Constantia"/>
                <a:cs typeface="Constantia"/>
              </a:rPr>
              <a:t>examination</a:t>
            </a:r>
            <a:r>
              <a:rPr sz="2800" spc="-30" dirty="0">
                <a:latin typeface="Constantia"/>
                <a:cs typeface="Constantia"/>
              </a:rPr>
              <a:t> </a:t>
            </a:r>
            <a:r>
              <a:rPr sz="2800" spc="-5" dirty="0">
                <a:latin typeface="Constantia"/>
                <a:cs typeface="Constantia"/>
              </a:rPr>
              <a:t>is</a:t>
            </a:r>
            <a:r>
              <a:rPr sz="2800" spc="-114" dirty="0">
                <a:latin typeface="Constantia"/>
                <a:cs typeface="Constantia"/>
              </a:rPr>
              <a:t> </a:t>
            </a:r>
            <a:r>
              <a:rPr sz="2800" spc="-10" dirty="0">
                <a:latin typeface="Constantia"/>
                <a:cs typeface="Constantia"/>
              </a:rPr>
              <a:t>done</a:t>
            </a:r>
            <a:r>
              <a:rPr sz="2800" spc="-105" dirty="0">
                <a:latin typeface="Constantia"/>
                <a:cs typeface="Constantia"/>
              </a:rPr>
              <a:t> </a:t>
            </a:r>
            <a:r>
              <a:rPr sz="2800" spc="-25" dirty="0">
                <a:latin typeface="Constantia"/>
                <a:cs typeface="Constantia"/>
              </a:rPr>
              <a:t>to</a:t>
            </a:r>
            <a:r>
              <a:rPr sz="2800" spc="-70" dirty="0">
                <a:latin typeface="Constantia"/>
                <a:cs typeface="Constantia"/>
              </a:rPr>
              <a:t> </a:t>
            </a:r>
            <a:r>
              <a:rPr sz="2800" spc="-15" dirty="0">
                <a:latin typeface="Constantia"/>
                <a:cs typeface="Constantia"/>
              </a:rPr>
              <a:t>note</a:t>
            </a:r>
            <a:r>
              <a:rPr sz="2800" spc="-100" dirty="0">
                <a:latin typeface="Constantia"/>
                <a:cs typeface="Constantia"/>
              </a:rPr>
              <a:t> </a:t>
            </a:r>
            <a:r>
              <a:rPr sz="2800" spc="-10" dirty="0">
                <a:latin typeface="Constantia"/>
                <a:cs typeface="Constantia"/>
              </a:rPr>
              <a:t>the</a:t>
            </a:r>
            <a:r>
              <a:rPr sz="2800" spc="-125" dirty="0">
                <a:latin typeface="Constantia"/>
                <a:cs typeface="Constantia"/>
              </a:rPr>
              <a:t> </a:t>
            </a:r>
            <a:r>
              <a:rPr sz="2800" spc="-10" dirty="0">
                <a:latin typeface="Constantia"/>
                <a:cs typeface="Constantia"/>
              </a:rPr>
              <a:t>size</a:t>
            </a:r>
            <a:r>
              <a:rPr sz="2800" spc="-120" dirty="0">
                <a:latin typeface="Constantia"/>
                <a:cs typeface="Constantia"/>
              </a:rPr>
              <a:t> </a:t>
            </a:r>
            <a:r>
              <a:rPr sz="2800" spc="-5" dirty="0">
                <a:latin typeface="Constantia"/>
                <a:cs typeface="Constantia"/>
              </a:rPr>
              <a:t>and</a:t>
            </a:r>
            <a:r>
              <a:rPr sz="2800" spc="-35" dirty="0">
                <a:latin typeface="Constantia"/>
                <a:cs typeface="Constantia"/>
              </a:rPr>
              <a:t> </a:t>
            </a:r>
            <a:r>
              <a:rPr sz="2800" spc="-10" dirty="0">
                <a:latin typeface="Constantia"/>
                <a:cs typeface="Constantia"/>
              </a:rPr>
              <a:t>position</a:t>
            </a:r>
            <a:r>
              <a:rPr sz="2800" spc="-105" dirty="0">
                <a:latin typeface="Constantia"/>
                <a:cs typeface="Constantia"/>
              </a:rPr>
              <a:t> </a:t>
            </a:r>
            <a:r>
              <a:rPr sz="2800" spc="-5" dirty="0">
                <a:latin typeface="Constantia"/>
                <a:cs typeface="Constantia"/>
              </a:rPr>
              <a:t>of</a:t>
            </a:r>
            <a:r>
              <a:rPr sz="2800" spc="40" dirty="0">
                <a:latin typeface="Constantia"/>
                <a:cs typeface="Constantia"/>
              </a:rPr>
              <a:t> </a:t>
            </a:r>
            <a:r>
              <a:rPr sz="2800" spc="-10" dirty="0">
                <a:latin typeface="Constantia"/>
                <a:cs typeface="Constantia"/>
              </a:rPr>
              <a:t>the  uterus </a:t>
            </a:r>
            <a:r>
              <a:rPr sz="2800" spc="-5" dirty="0">
                <a:latin typeface="Constantia"/>
                <a:cs typeface="Constantia"/>
              </a:rPr>
              <a:t>and </a:t>
            </a:r>
            <a:r>
              <a:rPr sz="2800" spc="-25" dirty="0">
                <a:latin typeface="Constantia"/>
                <a:cs typeface="Constantia"/>
              </a:rPr>
              <a:t>to </a:t>
            </a:r>
            <a:r>
              <a:rPr sz="2800" spc="-20" dirty="0">
                <a:latin typeface="Constantia"/>
                <a:cs typeface="Constantia"/>
              </a:rPr>
              <a:t>note </a:t>
            </a:r>
            <a:r>
              <a:rPr sz="2800" spc="-10" dirty="0">
                <a:latin typeface="Constantia"/>
                <a:cs typeface="Constantia"/>
              </a:rPr>
              <a:t>the </a:t>
            </a:r>
            <a:r>
              <a:rPr sz="2800" spc="-15" dirty="0">
                <a:latin typeface="Constantia"/>
                <a:cs typeface="Constantia"/>
              </a:rPr>
              <a:t>state </a:t>
            </a:r>
            <a:r>
              <a:rPr sz="2800" spc="-5" dirty="0">
                <a:latin typeface="Constantia"/>
                <a:cs typeface="Constantia"/>
              </a:rPr>
              <a:t>of cervix. </a:t>
            </a:r>
            <a:r>
              <a:rPr sz="2800" i="1" spc="-10" dirty="0">
                <a:latin typeface="Constantia"/>
                <a:cs typeface="Constantia"/>
              </a:rPr>
              <a:t>USG should </a:t>
            </a:r>
            <a:r>
              <a:rPr sz="2800" i="1" spc="-5" dirty="0">
                <a:latin typeface="Constantia"/>
                <a:cs typeface="Constantia"/>
              </a:rPr>
              <a:t>be</a:t>
            </a:r>
            <a:r>
              <a:rPr sz="2800" i="1" spc="-370" dirty="0">
                <a:latin typeface="Constantia"/>
                <a:cs typeface="Constantia"/>
              </a:rPr>
              <a:t> </a:t>
            </a:r>
            <a:r>
              <a:rPr sz="2800" i="1" spc="-5" dirty="0">
                <a:latin typeface="Constantia"/>
                <a:cs typeface="Constantia"/>
              </a:rPr>
              <a:t>performed  </a:t>
            </a:r>
            <a:r>
              <a:rPr sz="2800" i="1" spc="-20" dirty="0">
                <a:latin typeface="Constantia"/>
                <a:cs typeface="Constantia"/>
              </a:rPr>
              <a:t>when </a:t>
            </a:r>
            <a:r>
              <a:rPr sz="2800" i="1" spc="-25" dirty="0">
                <a:latin typeface="Constantia"/>
                <a:cs typeface="Constantia"/>
              </a:rPr>
              <a:t>there </a:t>
            </a:r>
            <a:r>
              <a:rPr sz="2800" i="1" spc="-5" dirty="0">
                <a:latin typeface="Constantia"/>
                <a:cs typeface="Constantia"/>
              </a:rPr>
              <a:t>is </a:t>
            </a:r>
            <a:r>
              <a:rPr sz="2800" i="1" spc="-25" dirty="0">
                <a:latin typeface="Constantia"/>
                <a:cs typeface="Constantia"/>
              </a:rPr>
              <a:t>any </a:t>
            </a:r>
            <a:r>
              <a:rPr sz="2800" i="1" spc="-5" dirty="0">
                <a:latin typeface="Constantia"/>
                <a:cs typeface="Constantia"/>
              </a:rPr>
              <a:t>doubt about </a:t>
            </a:r>
            <a:r>
              <a:rPr sz="2800" i="1" spc="-20" dirty="0">
                <a:latin typeface="Constantia"/>
                <a:cs typeface="Constantia"/>
              </a:rPr>
              <a:t>the </a:t>
            </a:r>
            <a:r>
              <a:rPr sz="2800" i="1" spc="-10" dirty="0">
                <a:latin typeface="Constantia"/>
                <a:cs typeface="Constantia"/>
              </a:rPr>
              <a:t>gestational</a:t>
            </a:r>
            <a:r>
              <a:rPr sz="2800" i="1" spc="175" dirty="0">
                <a:latin typeface="Constantia"/>
                <a:cs typeface="Constantia"/>
              </a:rPr>
              <a:t> </a:t>
            </a:r>
            <a:r>
              <a:rPr sz="2800" i="1" spc="-5" dirty="0">
                <a:latin typeface="Constantia"/>
                <a:cs typeface="Constantia"/>
              </a:rPr>
              <a:t>age.</a:t>
            </a:r>
            <a:endParaRPr sz="2800">
              <a:latin typeface="Constantia"/>
              <a:cs typeface="Constantia"/>
            </a:endParaRPr>
          </a:p>
          <a:p>
            <a:pPr marL="469900" marR="624840" indent="-457834">
              <a:lnSpc>
                <a:spcPct val="100000"/>
              </a:lnSpc>
              <a:spcBef>
                <a:spcPts val="675"/>
              </a:spcBef>
              <a:buClr>
                <a:srgbClr val="0E6EC5"/>
              </a:buClr>
              <a:buSzPct val="83928"/>
              <a:buAutoNum type="arabicPeriod"/>
              <a:tabLst>
                <a:tab pos="469265" algn="l"/>
                <a:tab pos="470534" algn="l"/>
              </a:tabLst>
            </a:pPr>
            <a:r>
              <a:rPr sz="2800" spc="-20" dirty="0">
                <a:latin typeface="Constantia"/>
                <a:cs typeface="Constantia"/>
              </a:rPr>
              <a:t>Posterior </a:t>
            </a:r>
            <a:r>
              <a:rPr sz="2800" spc="-5" dirty="0">
                <a:latin typeface="Constantia"/>
                <a:cs typeface="Constantia"/>
              </a:rPr>
              <a:t>vaginal </a:t>
            </a:r>
            <a:r>
              <a:rPr sz="2800" spc="-10" dirty="0">
                <a:latin typeface="Constantia"/>
                <a:cs typeface="Constantia"/>
              </a:rPr>
              <a:t>speculum </a:t>
            </a:r>
            <a:r>
              <a:rPr sz="2800" spc="-5" dirty="0">
                <a:latin typeface="Constantia"/>
                <a:cs typeface="Constantia"/>
              </a:rPr>
              <a:t>is </a:t>
            </a:r>
            <a:r>
              <a:rPr sz="2800" spc="-15" dirty="0">
                <a:latin typeface="Constantia"/>
                <a:cs typeface="Constantia"/>
              </a:rPr>
              <a:t>introduced </a:t>
            </a:r>
            <a:r>
              <a:rPr sz="2800" spc="-5" dirty="0">
                <a:latin typeface="Constantia"/>
                <a:cs typeface="Constantia"/>
              </a:rPr>
              <a:t>and an</a:t>
            </a:r>
            <a:r>
              <a:rPr sz="2800" spc="-515" dirty="0">
                <a:latin typeface="Constantia"/>
                <a:cs typeface="Constantia"/>
              </a:rPr>
              <a:t> </a:t>
            </a:r>
            <a:r>
              <a:rPr sz="2800" spc="-5" dirty="0">
                <a:latin typeface="Constantia"/>
                <a:cs typeface="Constantia"/>
              </a:rPr>
              <a:t>assistant </a:t>
            </a:r>
            <a:r>
              <a:rPr sz="2800" spc="-10" dirty="0">
                <a:latin typeface="Constantia"/>
                <a:cs typeface="Constantia"/>
              </a:rPr>
              <a:t>is  </a:t>
            </a:r>
            <a:r>
              <a:rPr sz="2800" spc="-15" dirty="0">
                <a:latin typeface="Constantia"/>
                <a:cs typeface="Constantia"/>
              </a:rPr>
              <a:t>asked </a:t>
            </a:r>
            <a:r>
              <a:rPr sz="2800" spc="-25" dirty="0">
                <a:latin typeface="Constantia"/>
                <a:cs typeface="Constantia"/>
              </a:rPr>
              <a:t>to </a:t>
            </a:r>
            <a:r>
              <a:rPr sz="2800" spc="-10" dirty="0">
                <a:latin typeface="Constantia"/>
                <a:cs typeface="Constantia"/>
              </a:rPr>
              <a:t>hold</a:t>
            </a:r>
            <a:r>
              <a:rPr sz="2800" spc="-45" dirty="0">
                <a:latin typeface="Constantia"/>
                <a:cs typeface="Constantia"/>
              </a:rPr>
              <a:t> </a:t>
            </a:r>
            <a:r>
              <a:rPr sz="2800" spc="-10" dirty="0">
                <a:latin typeface="Constantia"/>
                <a:cs typeface="Constantia"/>
              </a:rPr>
              <a:t>it.</a:t>
            </a:r>
            <a:endParaRPr sz="2800">
              <a:latin typeface="Constantia"/>
              <a:cs typeface="Constantia"/>
            </a:endParaRPr>
          </a:p>
          <a:p>
            <a:pPr marL="469900" indent="-457834">
              <a:lnSpc>
                <a:spcPct val="100000"/>
              </a:lnSpc>
              <a:spcBef>
                <a:spcPts val="670"/>
              </a:spcBef>
              <a:buClr>
                <a:srgbClr val="0E6EC5"/>
              </a:buClr>
              <a:buSzPct val="83928"/>
              <a:buAutoNum type="arabicPeriod"/>
              <a:tabLst>
                <a:tab pos="469265" algn="l"/>
                <a:tab pos="470534" algn="l"/>
              </a:tabLst>
            </a:pPr>
            <a:r>
              <a:rPr sz="2800" spc="-5" dirty="0">
                <a:latin typeface="Constantia"/>
                <a:cs typeface="Constantia"/>
              </a:rPr>
              <a:t>The</a:t>
            </a:r>
            <a:r>
              <a:rPr sz="2800" spc="-150" dirty="0">
                <a:latin typeface="Constantia"/>
                <a:cs typeface="Constantia"/>
              </a:rPr>
              <a:t> </a:t>
            </a:r>
            <a:r>
              <a:rPr sz="2800" spc="-10" dirty="0">
                <a:latin typeface="Constantia"/>
                <a:cs typeface="Constantia"/>
              </a:rPr>
              <a:t>anterior</a:t>
            </a:r>
            <a:r>
              <a:rPr sz="2800" spc="-95" dirty="0">
                <a:latin typeface="Constantia"/>
                <a:cs typeface="Constantia"/>
              </a:rPr>
              <a:t> </a:t>
            </a:r>
            <a:r>
              <a:rPr sz="2800" spc="-5" dirty="0">
                <a:latin typeface="Constantia"/>
                <a:cs typeface="Constantia"/>
              </a:rPr>
              <a:t>lip</a:t>
            </a:r>
            <a:r>
              <a:rPr sz="2800" spc="-150" dirty="0">
                <a:latin typeface="Constantia"/>
                <a:cs typeface="Constantia"/>
              </a:rPr>
              <a:t> </a:t>
            </a:r>
            <a:r>
              <a:rPr sz="2800" spc="-5" dirty="0">
                <a:latin typeface="Constantia"/>
                <a:cs typeface="Constantia"/>
              </a:rPr>
              <a:t>of</a:t>
            </a:r>
            <a:r>
              <a:rPr sz="2800" spc="40" dirty="0">
                <a:latin typeface="Constantia"/>
                <a:cs typeface="Constantia"/>
              </a:rPr>
              <a:t> </a:t>
            </a:r>
            <a:r>
              <a:rPr sz="2800" spc="-5" dirty="0">
                <a:latin typeface="Constantia"/>
                <a:cs typeface="Constantia"/>
              </a:rPr>
              <a:t>the</a:t>
            </a:r>
            <a:r>
              <a:rPr sz="2800" spc="-140" dirty="0">
                <a:latin typeface="Constantia"/>
                <a:cs typeface="Constantia"/>
              </a:rPr>
              <a:t> </a:t>
            </a:r>
            <a:r>
              <a:rPr sz="2800" spc="-5" dirty="0">
                <a:latin typeface="Constantia"/>
                <a:cs typeface="Constantia"/>
              </a:rPr>
              <a:t>cervix</a:t>
            </a:r>
            <a:r>
              <a:rPr sz="2800" spc="-55" dirty="0">
                <a:latin typeface="Constantia"/>
                <a:cs typeface="Constantia"/>
              </a:rPr>
              <a:t> </a:t>
            </a:r>
            <a:r>
              <a:rPr sz="2800" spc="-5" dirty="0">
                <a:latin typeface="Constantia"/>
                <a:cs typeface="Constantia"/>
              </a:rPr>
              <a:t>is</a:t>
            </a:r>
            <a:r>
              <a:rPr sz="2800" spc="-90" dirty="0">
                <a:latin typeface="Constantia"/>
                <a:cs typeface="Constantia"/>
              </a:rPr>
              <a:t> </a:t>
            </a:r>
            <a:r>
              <a:rPr sz="2800" spc="-25" dirty="0">
                <a:latin typeface="Constantia"/>
                <a:cs typeface="Constantia"/>
              </a:rPr>
              <a:t>to</a:t>
            </a:r>
            <a:r>
              <a:rPr sz="2800" spc="-70" dirty="0">
                <a:latin typeface="Constantia"/>
                <a:cs typeface="Constantia"/>
              </a:rPr>
              <a:t> </a:t>
            </a:r>
            <a:r>
              <a:rPr sz="2800" spc="-5" dirty="0">
                <a:latin typeface="Constantia"/>
                <a:cs typeface="Constantia"/>
              </a:rPr>
              <a:t>be</a:t>
            </a:r>
            <a:r>
              <a:rPr sz="2800" spc="-140" dirty="0">
                <a:latin typeface="Constantia"/>
                <a:cs typeface="Constantia"/>
              </a:rPr>
              <a:t> </a:t>
            </a:r>
            <a:r>
              <a:rPr sz="2800" spc="-15" dirty="0">
                <a:latin typeface="Constantia"/>
                <a:cs typeface="Constantia"/>
              </a:rPr>
              <a:t>grasped</a:t>
            </a:r>
            <a:r>
              <a:rPr sz="2800" spc="30" dirty="0">
                <a:latin typeface="Constantia"/>
                <a:cs typeface="Constantia"/>
              </a:rPr>
              <a:t> </a:t>
            </a:r>
            <a:r>
              <a:rPr sz="2800" spc="-15" dirty="0">
                <a:latin typeface="Constantia"/>
                <a:cs typeface="Constantia"/>
              </a:rPr>
              <a:t>by</a:t>
            </a:r>
            <a:r>
              <a:rPr sz="2800" spc="-140" dirty="0">
                <a:latin typeface="Constantia"/>
                <a:cs typeface="Constantia"/>
              </a:rPr>
              <a:t> </a:t>
            </a:r>
            <a:r>
              <a:rPr sz="2800" spc="-5" dirty="0">
                <a:latin typeface="Constantia"/>
                <a:cs typeface="Constantia"/>
              </a:rPr>
              <a:t>an</a:t>
            </a:r>
            <a:r>
              <a:rPr sz="2800" spc="-70" dirty="0">
                <a:latin typeface="Constantia"/>
                <a:cs typeface="Constantia"/>
              </a:rPr>
              <a:t> </a:t>
            </a:r>
            <a:r>
              <a:rPr sz="2800" spc="-5" dirty="0">
                <a:latin typeface="Constantia"/>
                <a:cs typeface="Constantia"/>
              </a:rPr>
              <a:t>Allis</a:t>
            </a:r>
            <a:r>
              <a:rPr sz="2800" spc="-70" dirty="0">
                <a:latin typeface="Constantia"/>
                <a:cs typeface="Constantia"/>
              </a:rPr>
              <a:t> </a:t>
            </a:r>
            <a:r>
              <a:rPr sz="2800" spc="-25" dirty="0">
                <a:latin typeface="Constantia"/>
                <a:cs typeface="Constantia"/>
              </a:rPr>
              <a:t>forceps.</a:t>
            </a:r>
            <a:endParaRPr sz="2800">
              <a:latin typeface="Constantia"/>
              <a:cs typeface="Constanti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786743" y="1548511"/>
            <a:ext cx="51435" cy="147955"/>
          </a:xfrm>
          <a:prstGeom prst="rect">
            <a:avLst/>
          </a:prstGeom>
        </p:spPr>
        <p:txBody>
          <a:bodyPr vert="horz" wrap="square" lIns="0" tIns="13335" rIns="0" bIns="0" rtlCol="0">
            <a:spAutoFit/>
          </a:bodyPr>
          <a:lstStyle/>
          <a:p>
            <a:pPr marL="12700">
              <a:lnSpc>
                <a:spcPct val="100000"/>
              </a:lnSpc>
              <a:spcBef>
                <a:spcPts val="105"/>
              </a:spcBef>
            </a:pPr>
            <a:r>
              <a:rPr sz="800" dirty="0">
                <a:solidFill>
                  <a:srgbClr val="04607A"/>
                </a:solidFill>
                <a:latin typeface="Calibri"/>
                <a:cs typeface="Calibri"/>
              </a:rPr>
              <a:t>.</a:t>
            </a:r>
            <a:endParaRPr sz="800">
              <a:latin typeface="Calibri"/>
              <a:cs typeface="Calibri"/>
            </a:endParaRPr>
          </a:p>
        </p:txBody>
      </p:sp>
      <p:sp>
        <p:nvSpPr>
          <p:cNvPr id="3" name="object 3"/>
          <p:cNvSpPr txBox="1">
            <a:spLocks noGrp="1"/>
          </p:cNvSpPr>
          <p:nvPr>
            <p:ph type="title"/>
          </p:nvPr>
        </p:nvSpPr>
        <p:spPr>
          <a:xfrm>
            <a:off x="688340" y="925525"/>
            <a:ext cx="10796905" cy="1849755"/>
          </a:xfrm>
          <a:prstGeom prst="rect">
            <a:avLst/>
          </a:prstGeom>
        </p:spPr>
        <p:txBody>
          <a:bodyPr vert="horz" wrap="square" lIns="0" tIns="52705" rIns="0" bIns="0" rtlCol="0">
            <a:spAutoFit/>
          </a:bodyPr>
          <a:lstStyle/>
          <a:p>
            <a:pPr marL="286385" marR="654050" indent="-274320">
              <a:lnSpc>
                <a:spcPct val="90000"/>
              </a:lnSpc>
              <a:spcBef>
                <a:spcPts val="415"/>
              </a:spcBef>
            </a:pPr>
            <a:r>
              <a:rPr sz="2450" b="0" u="none" dirty="0">
                <a:solidFill>
                  <a:srgbClr val="0AD0D9"/>
                </a:solidFill>
                <a:latin typeface="Constantia"/>
                <a:cs typeface="Constantia"/>
              </a:rPr>
              <a:t>4. </a:t>
            </a:r>
            <a:r>
              <a:rPr sz="2600" b="0" u="none" dirty="0">
                <a:latin typeface="Constantia"/>
                <a:cs typeface="Constantia"/>
              </a:rPr>
              <a:t>The cervix </a:t>
            </a:r>
            <a:r>
              <a:rPr sz="2600" b="0" u="none" spc="-20" dirty="0">
                <a:latin typeface="Constantia"/>
                <a:cs typeface="Constantia"/>
              </a:rPr>
              <a:t>may </a:t>
            </a:r>
            <a:r>
              <a:rPr sz="2600" b="0" u="none" spc="-30" dirty="0">
                <a:latin typeface="Constantia"/>
                <a:cs typeface="Constantia"/>
              </a:rPr>
              <a:t>have </a:t>
            </a:r>
            <a:r>
              <a:rPr sz="2600" b="0" u="none" spc="-15" dirty="0">
                <a:latin typeface="Constantia"/>
                <a:cs typeface="Constantia"/>
              </a:rPr>
              <a:t>to </a:t>
            </a:r>
            <a:r>
              <a:rPr sz="2600" b="0" u="none" dirty="0">
                <a:latin typeface="Constantia"/>
                <a:cs typeface="Constantia"/>
              </a:rPr>
              <a:t>be </a:t>
            </a:r>
            <a:r>
              <a:rPr sz="2600" b="0" u="none" spc="-10" dirty="0">
                <a:latin typeface="Constantia"/>
                <a:cs typeface="Constantia"/>
              </a:rPr>
              <a:t>dilated </a:t>
            </a:r>
            <a:r>
              <a:rPr sz="2600" b="0" u="none" dirty="0">
                <a:latin typeface="Constantia"/>
                <a:cs typeface="Constantia"/>
              </a:rPr>
              <a:t>with smaller </a:t>
            </a:r>
            <a:r>
              <a:rPr sz="2600" b="0" u="none" spc="-5" dirty="0">
                <a:latin typeface="Constantia"/>
                <a:cs typeface="Constantia"/>
              </a:rPr>
              <a:t>size </a:t>
            </a:r>
            <a:r>
              <a:rPr sz="2600" b="0" u="none" spc="-10" dirty="0">
                <a:latin typeface="Constantia"/>
                <a:cs typeface="Constantia"/>
              </a:rPr>
              <a:t>graduated </a:t>
            </a:r>
            <a:r>
              <a:rPr sz="2600" b="0" u="none" spc="-5" dirty="0">
                <a:latin typeface="Constantia"/>
                <a:cs typeface="Constantia"/>
              </a:rPr>
              <a:t>metal  </a:t>
            </a:r>
            <a:r>
              <a:rPr sz="2600" b="0" u="none" spc="-10" dirty="0">
                <a:latin typeface="Constantia"/>
                <a:cs typeface="Constantia"/>
              </a:rPr>
              <a:t>dilators</a:t>
            </a:r>
            <a:r>
              <a:rPr sz="2600" b="0" u="none" spc="-110" dirty="0">
                <a:latin typeface="Constantia"/>
                <a:cs typeface="Constantia"/>
              </a:rPr>
              <a:t> </a:t>
            </a:r>
            <a:r>
              <a:rPr sz="2600" b="0" u="none" dirty="0">
                <a:latin typeface="Constantia"/>
                <a:cs typeface="Constantia"/>
              </a:rPr>
              <a:t>up</a:t>
            </a:r>
            <a:r>
              <a:rPr sz="2600" b="0" u="none" spc="-95" dirty="0">
                <a:latin typeface="Constantia"/>
                <a:cs typeface="Constantia"/>
              </a:rPr>
              <a:t> </a:t>
            </a:r>
            <a:r>
              <a:rPr sz="2600" b="0" u="none" spc="-20" dirty="0">
                <a:latin typeface="Constantia"/>
                <a:cs typeface="Constantia"/>
              </a:rPr>
              <a:t>to</a:t>
            </a:r>
            <a:r>
              <a:rPr sz="2600" b="0" u="none" spc="-145" dirty="0">
                <a:latin typeface="Constantia"/>
                <a:cs typeface="Constantia"/>
              </a:rPr>
              <a:t> </a:t>
            </a:r>
            <a:r>
              <a:rPr sz="2600" b="0" u="none" dirty="0">
                <a:latin typeface="Constantia"/>
                <a:cs typeface="Constantia"/>
              </a:rPr>
              <a:t>one</a:t>
            </a:r>
            <a:r>
              <a:rPr sz="2600" b="0" u="none" spc="-114" dirty="0">
                <a:latin typeface="Constantia"/>
                <a:cs typeface="Constantia"/>
              </a:rPr>
              <a:t> </a:t>
            </a:r>
            <a:r>
              <a:rPr sz="2600" b="0" u="none" spc="-10" dirty="0">
                <a:latin typeface="Constantia"/>
                <a:cs typeface="Constantia"/>
              </a:rPr>
              <a:t>size</a:t>
            </a:r>
            <a:r>
              <a:rPr sz="2600" b="0" u="none" spc="-55" dirty="0">
                <a:latin typeface="Constantia"/>
                <a:cs typeface="Constantia"/>
              </a:rPr>
              <a:t> </a:t>
            </a:r>
            <a:r>
              <a:rPr sz="2600" b="0" u="none" dirty="0">
                <a:latin typeface="Constantia"/>
                <a:cs typeface="Constantia"/>
              </a:rPr>
              <a:t>less</a:t>
            </a:r>
            <a:r>
              <a:rPr sz="2600" b="0" u="none" spc="-90" dirty="0">
                <a:latin typeface="Constantia"/>
                <a:cs typeface="Constantia"/>
              </a:rPr>
              <a:t> </a:t>
            </a:r>
            <a:r>
              <a:rPr sz="2600" b="0" u="none" dirty="0">
                <a:latin typeface="Constantia"/>
                <a:cs typeface="Constantia"/>
              </a:rPr>
              <a:t>than</a:t>
            </a:r>
            <a:r>
              <a:rPr sz="2600" b="0" u="none" spc="-70" dirty="0">
                <a:latin typeface="Constantia"/>
                <a:cs typeface="Constantia"/>
              </a:rPr>
              <a:t> </a:t>
            </a:r>
            <a:r>
              <a:rPr sz="2600" b="0" u="none" dirty="0">
                <a:latin typeface="Constantia"/>
                <a:cs typeface="Constantia"/>
              </a:rPr>
              <a:t>that</a:t>
            </a:r>
            <a:r>
              <a:rPr sz="2600" b="0" u="none" spc="-140" dirty="0">
                <a:latin typeface="Constantia"/>
                <a:cs typeface="Constantia"/>
              </a:rPr>
              <a:t> </a:t>
            </a:r>
            <a:r>
              <a:rPr sz="2600" b="0" u="none" dirty="0">
                <a:latin typeface="Constantia"/>
                <a:cs typeface="Constantia"/>
              </a:rPr>
              <a:t>of</a:t>
            </a:r>
            <a:r>
              <a:rPr sz="2600" b="0" u="none" spc="35" dirty="0">
                <a:latin typeface="Constantia"/>
                <a:cs typeface="Constantia"/>
              </a:rPr>
              <a:t> </a:t>
            </a:r>
            <a:r>
              <a:rPr sz="2600" b="0" u="none" dirty="0">
                <a:latin typeface="Constantia"/>
                <a:cs typeface="Constantia"/>
              </a:rPr>
              <a:t>the</a:t>
            </a:r>
            <a:r>
              <a:rPr sz="2600" b="0" u="none" spc="-114" dirty="0">
                <a:latin typeface="Constantia"/>
                <a:cs typeface="Constantia"/>
              </a:rPr>
              <a:t> </a:t>
            </a:r>
            <a:r>
              <a:rPr sz="2600" b="0" u="none" spc="-5" dirty="0">
                <a:latin typeface="Constantia"/>
                <a:cs typeface="Constantia"/>
              </a:rPr>
              <a:t>suction</a:t>
            </a:r>
            <a:r>
              <a:rPr sz="2600" b="0" u="none" spc="-170" dirty="0">
                <a:latin typeface="Constantia"/>
                <a:cs typeface="Constantia"/>
              </a:rPr>
              <a:t> </a:t>
            </a:r>
            <a:r>
              <a:rPr sz="2600" b="0" u="none" spc="-5" dirty="0">
                <a:latin typeface="Constantia"/>
                <a:cs typeface="Constantia"/>
              </a:rPr>
              <a:t>cannula.</a:t>
            </a:r>
            <a:r>
              <a:rPr sz="2600" b="0" u="none" spc="-15" dirty="0">
                <a:latin typeface="Constantia"/>
                <a:cs typeface="Constantia"/>
              </a:rPr>
              <a:t> Feeling</a:t>
            </a:r>
            <a:r>
              <a:rPr sz="2600" b="0" u="none" spc="-65" dirty="0">
                <a:latin typeface="Constantia"/>
                <a:cs typeface="Constantia"/>
              </a:rPr>
              <a:t> </a:t>
            </a:r>
            <a:r>
              <a:rPr sz="2600" b="0" u="none" dirty="0">
                <a:latin typeface="Constantia"/>
                <a:cs typeface="Constantia"/>
              </a:rPr>
              <a:t>of  </a:t>
            </a:r>
            <a:r>
              <a:rPr sz="2600" b="0" u="none" spc="-30" dirty="0">
                <a:latin typeface="Constantia"/>
                <a:cs typeface="Constantia"/>
              </a:rPr>
              <a:t>“snap”</a:t>
            </a:r>
            <a:r>
              <a:rPr sz="2600" b="0" u="none" spc="-75" dirty="0">
                <a:latin typeface="Constantia"/>
                <a:cs typeface="Constantia"/>
              </a:rPr>
              <a:t> </a:t>
            </a:r>
            <a:r>
              <a:rPr sz="2600" b="0" u="none" dirty="0">
                <a:latin typeface="Constantia"/>
                <a:cs typeface="Constantia"/>
              </a:rPr>
              <a:t>of</a:t>
            </a:r>
            <a:r>
              <a:rPr sz="2600" b="0" u="none" spc="35" dirty="0">
                <a:latin typeface="Constantia"/>
                <a:cs typeface="Constantia"/>
              </a:rPr>
              <a:t> </a:t>
            </a:r>
            <a:r>
              <a:rPr sz="2600" b="0" u="none" dirty="0">
                <a:latin typeface="Constantia"/>
                <a:cs typeface="Constantia"/>
              </a:rPr>
              <a:t>the</a:t>
            </a:r>
            <a:r>
              <a:rPr sz="2600" b="0" u="none" spc="-135" dirty="0">
                <a:latin typeface="Constantia"/>
                <a:cs typeface="Constantia"/>
              </a:rPr>
              <a:t> </a:t>
            </a:r>
            <a:r>
              <a:rPr sz="2600" b="0" u="none" spc="-5" dirty="0">
                <a:latin typeface="Constantia"/>
                <a:cs typeface="Constantia"/>
              </a:rPr>
              <a:t>endocervix</a:t>
            </a:r>
            <a:r>
              <a:rPr sz="2600" b="0" u="none" spc="-105" dirty="0">
                <a:latin typeface="Constantia"/>
                <a:cs typeface="Constantia"/>
              </a:rPr>
              <a:t> </a:t>
            </a:r>
            <a:r>
              <a:rPr sz="2600" b="0" u="none" spc="-5" dirty="0">
                <a:latin typeface="Constantia"/>
                <a:cs typeface="Constantia"/>
              </a:rPr>
              <a:t>around</a:t>
            </a:r>
            <a:r>
              <a:rPr sz="2600" b="0" u="none" spc="-40" dirty="0">
                <a:latin typeface="Constantia"/>
                <a:cs typeface="Constantia"/>
              </a:rPr>
              <a:t> </a:t>
            </a:r>
            <a:r>
              <a:rPr sz="2600" b="0" u="none" spc="-5" dirty="0">
                <a:latin typeface="Constantia"/>
                <a:cs typeface="Constantia"/>
              </a:rPr>
              <a:t>the</a:t>
            </a:r>
            <a:r>
              <a:rPr sz="2600" b="0" u="none" spc="-130" dirty="0">
                <a:latin typeface="Constantia"/>
                <a:cs typeface="Constantia"/>
              </a:rPr>
              <a:t> </a:t>
            </a:r>
            <a:r>
              <a:rPr sz="2600" b="0" u="none" spc="-10" dirty="0">
                <a:latin typeface="Constantia"/>
                <a:cs typeface="Constantia"/>
              </a:rPr>
              <a:t>dilator</a:t>
            </a:r>
            <a:r>
              <a:rPr sz="2600" b="0" u="none" spc="-105" dirty="0">
                <a:latin typeface="Constantia"/>
                <a:cs typeface="Constantia"/>
              </a:rPr>
              <a:t> </a:t>
            </a:r>
            <a:r>
              <a:rPr sz="2600" b="0" u="none" spc="-5" dirty="0">
                <a:latin typeface="Constantia"/>
                <a:cs typeface="Constantia"/>
              </a:rPr>
              <a:t>is</a:t>
            </a:r>
            <a:r>
              <a:rPr sz="2600" b="0" u="none" spc="-110" dirty="0">
                <a:latin typeface="Constantia"/>
                <a:cs typeface="Constantia"/>
              </a:rPr>
              <a:t> </a:t>
            </a:r>
            <a:r>
              <a:rPr sz="2600" b="0" u="none" spc="-10" dirty="0">
                <a:latin typeface="Constantia"/>
                <a:cs typeface="Constantia"/>
              </a:rPr>
              <a:t>characteristic.</a:t>
            </a:r>
            <a:r>
              <a:rPr sz="2600" b="0" u="none" spc="-15" dirty="0">
                <a:latin typeface="Constantia"/>
                <a:cs typeface="Constantia"/>
              </a:rPr>
              <a:t> </a:t>
            </a:r>
            <a:r>
              <a:rPr sz="2600" b="0" u="none" spc="-5" dirty="0">
                <a:latin typeface="Constantia"/>
                <a:cs typeface="Constantia"/>
              </a:rPr>
              <a:t>Instead</a:t>
            </a:r>
            <a:endParaRPr sz="2600">
              <a:latin typeface="Constantia"/>
              <a:cs typeface="Constantia"/>
            </a:endParaRPr>
          </a:p>
          <a:p>
            <a:pPr marL="286385" marR="5080">
              <a:lnSpc>
                <a:spcPts val="2810"/>
              </a:lnSpc>
              <a:spcBef>
                <a:spcPts val="40"/>
              </a:spcBef>
            </a:pPr>
            <a:r>
              <a:rPr sz="2600" b="0" u="none" dirty="0">
                <a:latin typeface="Constantia"/>
                <a:cs typeface="Constantia"/>
              </a:rPr>
              <a:t>laminaria</a:t>
            </a:r>
            <a:r>
              <a:rPr sz="2600" b="0" u="none" spc="-114" dirty="0">
                <a:latin typeface="Constantia"/>
                <a:cs typeface="Constantia"/>
              </a:rPr>
              <a:t> </a:t>
            </a:r>
            <a:r>
              <a:rPr sz="2600" b="0" u="none" spc="-10" dirty="0">
                <a:latin typeface="Constantia"/>
                <a:cs typeface="Constantia"/>
              </a:rPr>
              <a:t>tent</a:t>
            </a:r>
            <a:r>
              <a:rPr sz="2600" b="0" u="none" spc="-80" dirty="0">
                <a:latin typeface="Constantia"/>
                <a:cs typeface="Constantia"/>
              </a:rPr>
              <a:t> </a:t>
            </a:r>
            <a:r>
              <a:rPr sz="2600" b="0" u="none" dirty="0">
                <a:latin typeface="Constantia"/>
                <a:cs typeface="Constantia"/>
              </a:rPr>
              <a:t>12</a:t>
            </a:r>
            <a:r>
              <a:rPr sz="2600" b="0" u="none" spc="5" dirty="0">
                <a:latin typeface="Constantia"/>
                <a:cs typeface="Constantia"/>
              </a:rPr>
              <a:t> </a:t>
            </a:r>
            <a:r>
              <a:rPr sz="2600" b="0" u="none" dirty="0">
                <a:latin typeface="Constantia"/>
                <a:cs typeface="Constantia"/>
              </a:rPr>
              <a:t>hours</a:t>
            </a:r>
            <a:r>
              <a:rPr sz="2600" b="0" u="none" spc="-70" dirty="0">
                <a:latin typeface="Constantia"/>
                <a:cs typeface="Constantia"/>
              </a:rPr>
              <a:t> </a:t>
            </a:r>
            <a:r>
              <a:rPr sz="2600" b="0" u="none" spc="-15" dirty="0">
                <a:latin typeface="Constantia"/>
                <a:cs typeface="Constantia"/>
              </a:rPr>
              <a:t>before</a:t>
            </a:r>
            <a:r>
              <a:rPr sz="2600" b="0" u="none" spc="-55" dirty="0">
                <a:latin typeface="Constantia"/>
                <a:cs typeface="Constantia"/>
              </a:rPr>
              <a:t> </a:t>
            </a:r>
            <a:r>
              <a:rPr sz="2600" b="0" u="none" dirty="0">
                <a:latin typeface="Constantia"/>
                <a:cs typeface="Constantia"/>
              </a:rPr>
              <a:t>(osmotic</a:t>
            </a:r>
            <a:r>
              <a:rPr sz="2600" b="0" u="none" spc="-145" dirty="0">
                <a:latin typeface="Constantia"/>
                <a:cs typeface="Constantia"/>
              </a:rPr>
              <a:t> </a:t>
            </a:r>
            <a:r>
              <a:rPr sz="2600" b="0" u="none" spc="-10" dirty="0">
                <a:latin typeface="Constantia"/>
                <a:cs typeface="Constantia"/>
              </a:rPr>
              <a:t>dilator)</a:t>
            </a:r>
            <a:r>
              <a:rPr sz="2600" b="0" u="none" spc="-90" dirty="0">
                <a:latin typeface="Constantia"/>
                <a:cs typeface="Constantia"/>
              </a:rPr>
              <a:t> </a:t>
            </a:r>
            <a:r>
              <a:rPr sz="2600" b="0" u="none" dirty="0">
                <a:latin typeface="Constantia"/>
                <a:cs typeface="Constantia"/>
              </a:rPr>
              <a:t>or</a:t>
            </a:r>
            <a:r>
              <a:rPr sz="2600" b="0" u="none" spc="-100" dirty="0">
                <a:latin typeface="Constantia"/>
                <a:cs typeface="Constantia"/>
              </a:rPr>
              <a:t> </a:t>
            </a:r>
            <a:r>
              <a:rPr sz="2600" b="0" u="none" spc="-10" dirty="0">
                <a:latin typeface="Constantia"/>
                <a:cs typeface="Constantia"/>
              </a:rPr>
              <a:t>misoprostol</a:t>
            </a:r>
            <a:r>
              <a:rPr sz="2600" b="0" u="none" spc="-25" dirty="0">
                <a:latin typeface="Constantia"/>
                <a:cs typeface="Constantia"/>
              </a:rPr>
              <a:t> </a:t>
            </a:r>
            <a:r>
              <a:rPr sz="2600" b="0" u="none" dirty="0">
                <a:latin typeface="Constantia"/>
                <a:cs typeface="Constantia"/>
              </a:rPr>
              <a:t>(PGE1)</a:t>
            </a:r>
            <a:r>
              <a:rPr sz="2600" b="0" u="none" spc="-30" dirty="0">
                <a:latin typeface="Constantia"/>
                <a:cs typeface="Constantia"/>
              </a:rPr>
              <a:t> </a:t>
            </a:r>
            <a:r>
              <a:rPr sz="2600" b="0" u="none" dirty="0">
                <a:latin typeface="Constantia"/>
                <a:cs typeface="Constantia"/>
              </a:rPr>
              <a:t>400  </a:t>
            </a:r>
            <a:r>
              <a:rPr sz="2600" b="0" u="none" spc="5" dirty="0">
                <a:latin typeface="Constantia"/>
                <a:cs typeface="Constantia"/>
              </a:rPr>
              <a:t>μg</a:t>
            </a:r>
            <a:r>
              <a:rPr sz="2600" b="0" u="none" spc="-80" dirty="0">
                <a:latin typeface="Constantia"/>
                <a:cs typeface="Constantia"/>
              </a:rPr>
              <a:t> </a:t>
            </a:r>
            <a:r>
              <a:rPr sz="2600" b="0" u="none" spc="-20" dirty="0">
                <a:latin typeface="Constantia"/>
                <a:cs typeface="Constantia"/>
              </a:rPr>
              <a:t>given</a:t>
            </a:r>
            <a:r>
              <a:rPr sz="2600" b="0" u="none" spc="-114" dirty="0">
                <a:latin typeface="Constantia"/>
                <a:cs typeface="Constantia"/>
              </a:rPr>
              <a:t> </a:t>
            </a:r>
            <a:r>
              <a:rPr sz="2600" b="0" u="none" spc="-10" dirty="0">
                <a:latin typeface="Constantia"/>
                <a:cs typeface="Constantia"/>
              </a:rPr>
              <a:t>vaginally</a:t>
            </a:r>
            <a:r>
              <a:rPr sz="2600" b="0" u="none" spc="-80" dirty="0">
                <a:latin typeface="Constantia"/>
                <a:cs typeface="Constantia"/>
              </a:rPr>
              <a:t> </a:t>
            </a:r>
            <a:r>
              <a:rPr sz="2600" b="0" u="none" dirty="0">
                <a:latin typeface="Constantia"/>
                <a:cs typeface="Constantia"/>
              </a:rPr>
              <a:t>3 hours</a:t>
            </a:r>
            <a:r>
              <a:rPr sz="2600" b="0" u="none" spc="-110" dirty="0">
                <a:latin typeface="Constantia"/>
                <a:cs typeface="Constantia"/>
              </a:rPr>
              <a:t> </a:t>
            </a:r>
            <a:r>
              <a:rPr sz="2600" b="0" u="none" spc="-5" dirty="0">
                <a:latin typeface="Constantia"/>
                <a:cs typeface="Constantia"/>
              </a:rPr>
              <a:t>prior</a:t>
            </a:r>
            <a:r>
              <a:rPr sz="2600" b="0" u="none" spc="-114" dirty="0">
                <a:latin typeface="Constantia"/>
                <a:cs typeface="Constantia"/>
              </a:rPr>
              <a:t> </a:t>
            </a:r>
            <a:r>
              <a:rPr sz="2600" b="0" u="none" spc="-15" dirty="0">
                <a:latin typeface="Constantia"/>
                <a:cs typeface="Constantia"/>
              </a:rPr>
              <a:t>to</a:t>
            </a:r>
            <a:r>
              <a:rPr sz="2600" b="0" u="none" spc="-140" dirty="0">
                <a:latin typeface="Constantia"/>
                <a:cs typeface="Constantia"/>
              </a:rPr>
              <a:t> </a:t>
            </a:r>
            <a:r>
              <a:rPr sz="2600" b="0" u="none" spc="-10" dirty="0">
                <a:latin typeface="Constantia"/>
                <a:cs typeface="Constantia"/>
              </a:rPr>
              <a:t>surgery</a:t>
            </a:r>
            <a:r>
              <a:rPr sz="2600" b="0" u="none" spc="-100" dirty="0">
                <a:latin typeface="Constantia"/>
                <a:cs typeface="Constantia"/>
              </a:rPr>
              <a:t> </a:t>
            </a:r>
            <a:r>
              <a:rPr sz="2600" b="0" u="none" spc="-15" dirty="0">
                <a:latin typeface="Constantia"/>
                <a:cs typeface="Constantia"/>
              </a:rPr>
              <a:t>produces</a:t>
            </a:r>
            <a:r>
              <a:rPr sz="2600" b="0" u="none" spc="-145" dirty="0">
                <a:latin typeface="Constantia"/>
                <a:cs typeface="Constantia"/>
              </a:rPr>
              <a:t> </a:t>
            </a:r>
            <a:r>
              <a:rPr sz="2600" b="0" u="none" spc="-15" dirty="0">
                <a:latin typeface="Constantia"/>
                <a:cs typeface="Constantia"/>
              </a:rPr>
              <a:t>effective</a:t>
            </a:r>
            <a:r>
              <a:rPr sz="2600" b="0" u="none" spc="-145" dirty="0">
                <a:latin typeface="Constantia"/>
                <a:cs typeface="Constantia"/>
              </a:rPr>
              <a:t> </a:t>
            </a:r>
            <a:r>
              <a:rPr sz="2600" b="0" u="none" spc="-5" dirty="0">
                <a:latin typeface="Constantia"/>
                <a:cs typeface="Constantia"/>
              </a:rPr>
              <a:t>dilatation.</a:t>
            </a:r>
            <a:endParaRPr sz="2600">
              <a:latin typeface="Constantia"/>
              <a:cs typeface="Constantia"/>
            </a:endParaRPr>
          </a:p>
        </p:txBody>
      </p:sp>
      <p:sp>
        <p:nvSpPr>
          <p:cNvPr id="4" name="object 4"/>
          <p:cNvSpPr txBox="1"/>
          <p:nvPr/>
        </p:nvSpPr>
        <p:spPr>
          <a:xfrm>
            <a:off x="688340" y="2749651"/>
            <a:ext cx="10815320" cy="3473450"/>
          </a:xfrm>
          <a:prstGeom prst="rect">
            <a:avLst/>
          </a:prstGeom>
        </p:spPr>
        <p:txBody>
          <a:bodyPr vert="horz" wrap="square" lIns="0" tIns="52069" rIns="0" bIns="0" rtlCol="0">
            <a:spAutoFit/>
          </a:bodyPr>
          <a:lstStyle/>
          <a:p>
            <a:pPr marL="287020" indent="-274320" algn="just">
              <a:lnSpc>
                <a:spcPct val="100000"/>
              </a:lnSpc>
              <a:spcBef>
                <a:spcPts val="409"/>
              </a:spcBef>
              <a:buClr>
                <a:srgbClr val="0AD0D9"/>
              </a:buClr>
              <a:buSzPct val="94230"/>
              <a:buAutoNum type="arabicPeriod" startAt="5"/>
              <a:tabLst>
                <a:tab pos="287020" algn="l"/>
              </a:tabLst>
            </a:pPr>
            <a:r>
              <a:rPr sz="2600" spc="-15" dirty="0">
                <a:latin typeface="Constantia"/>
                <a:cs typeface="Constantia"/>
              </a:rPr>
              <a:t>Intravenous </a:t>
            </a:r>
            <a:r>
              <a:rPr sz="2600" spc="-10" dirty="0">
                <a:latin typeface="Constantia"/>
                <a:cs typeface="Constantia"/>
              </a:rPr>
              <a:t>methargin </a:t>
            </a:r>
            <a:r>
              <a:rPr sz="2600" dirty="0">
                <a:latin typeface="Constantia"/>
                <a:cs typeface="Constantia"/>
              </a:rPr>
              <a:t>0.2 mg </a:t>
            </a:r>
            <a:r>
              <a:rPr sz="2600" spc="-10" dirty="0">
                <a:latin typeface="Constantia"/>
                <a:cs typeface="Constantia"/>
              </a:rPr>
              <a:t>is</a:t>
            </a:r>
            <a:r>
              <a:rPr sz="2600" spc="-240" dirty="0">
                <a:latin typeface="Constantia"/>
                <a:cs typeface="Constantia"/>
              </a:rPr>
              <a:t> </a:t>
            </a:r>
            <a:r>
              <a:rPr sz="2600" spc="-10" dirty="0">
                <a:latin typeface="Constantia"/>
                <a:cs typeface="Constantia"/>
              </a:rPr>
              <a:t>administered.</a:t>
            </a:r>
            <a:endParaRPr sz="2600">
              <a:latin typeface="Constantia"/>
              <a:cs typeface="Constantia"/>
            </a:endParaRPr>
          </a:p>
          <a:p>
            <a:pPr marL="286385" marR="586740" indent="-274320" algn="just">
              <a:lnSpc>
                <a:spcPts val="2810"/>
              </a:lnSpc>
              <a:spcBef>
                <a:spcPts val="665"/>
              </a:spcBef>
              <a:buClr>
                <a:srgbClr val="0AD0D9"/>
              </a:buClr>
              <a:buSzPct val="94230"/>
              <a:buAutoNum type="arabicPeriod" startAt="5"/>
              <a:tabLst>
                <a:tab pos="287020" algn="l"/>
              </a:tabLst>
            </a:pPr>
            <a:r>
              <a:rPr sz="2600" spc="-5" dirty="0">
                <a:latin typeface="Constantia"/>
                <a:cs typeface="Constantia"/>
              </a:rPr>
              <a:t>The</a:t>
            </a:r>
            <a:r>
              <a:rPr sz="2600" spc="-110" dirty="0">
                <a:latin typeface="Constantia"/>
                <a:cs typeface="Constantia"/>
              </a:rPr>
              <a:t> </a:t>
            </a:r>
            <a:r>
              <a:rPr sz="2600" spc="-10" dirty="0">
                <a:latin typeface="Constantia"/>
                <a:cs typeface="Constantia"/>
              </a:rPr>
              <a:t>appropriate</a:t>
            </a:r>
            <a:r>
              <a:rPr sz="2600" spc="-120" dirty="0">
                <a:latin typeface="Constantia"/>
                <a:cs typeface="Constantia"/>
              </a:rPr>
              <a:t> </a:t>
            </a:r>
            <a:r>
              <a:rPr sz="2600" spc="-5" dirty="0">
                <a:latin typeface="Constantia"/>
                <a:cs typeface="Constantia"/>
              </a:rPr>
              <a:t>suction</a:t>
            </a:r>
            <a:r>
              <a:rPr sz="2600" spc="-150" dirty="0">
                <a:latin typeface="Constantia"/>
                <a:cs typeface="Constantia"/>
              </a:rPr>
              <a:t> </a:t>
            </a:r>
            <a:r>
              <a:rPr sz="2600" spc="-5" dirty="0">
                <a:latin typeface="Constantia"/>
                <a:cs typeface="Constantia"/>
              </a:rPr>
              <a:t>cannula</a:t>
            </a:r>
            <a:r>
              <a:rPr sz="2600" spc="-70" dirty="0">
                <a:latin typeface="Constantia"/>
                <a:cs typeface="Constantia"/>
              </a:rPr>
              <a:t> </a:t>
            </a:r>
            <a:r>
              <a:rPr sz="2600" spc="-5" dirty="0">
                <a:latin typeface="Constantia"/>
                <a:cs typeface="Constantia"/>
              </a:rPr>
              <a:t>is</a:t>
            </a:r>
            <a:r>
              <a:rPr sz="2600" spc="-65" dirty="0">
                <a:latin typeface="Constantia"/>
                <a:cs typeface="Constantia"/>
              </a:rPr>
              <a:t> </a:t>
            </a:r>
            <a:r>
              <a:rPr sz="2600" spc="-5" dirty="0">
                <a:latin typeface="Constantia"/>
                <a:cs typeface="Constantia"/>
              </a:rPr>
              <a:t>fitted</a:t>
            </a:r>
            <a:r>
              <a:rPr sz="2600" spc="-45" dirty="0">
                <a:latin typeface="Constantia"/>
                <a:cs typeface="Constantia"/>
              </a:rPr>
              <a:t> </a:t>
            </a:r>
            <a:r>
              <a:rPr sz="2600" spc="-20" dirty="0">
                <a:latin typeface="Constantia"/>
                <a:cs typeface="Constantia"/>
              </a:rPr>
              <a:t>to</a:t>
            </a:r>
            <a:r>
              <a:rPr sz="2600" spc="-100" dirty="0">
                <a:latin typeface="Constantia"/>
                <a:cs typeface="Constantia"/>
              </a:rPr>
              <a:t> </a:t>
            </a:r>
            <a:r>
              <a:rPr sz="2600" spc="-5" dirty="0">
                <a:latin typeface="Constantia"/>
                <a:cs typeface="Constantia"/>
              </a:rPr>
              <a:t>the</a:t>
            </a:r>
            <a:r>
              <a:rPr sz="2600" spc="-114" dirty="0">
                <a:latin typeface="Constantia"/>
                <a:cs typeface="Constantia"/>
              </a:rPr>
              <a:t> </a:t>
            </a:r>
            <a:r>
              <a:rPr sz="2600" dirty="0">
                <a:latin typeface="Constantia"/>
                <a:cs typeface="Constantia"/>
              </a:rPr>
              <a:t>suction</a:t>
            </a:r>
            <a:r>
              <a:rPr sz="2600" spc="-130" dirty="0">
                <a:latin typeface="Constantia"/>
                <a:cs typeface="Constantia"/>
              </a:rPr>
              <a:t> </a:t>
            </a:r>
            <a:r>
              <a:rPr sz="2600" spc="-10" dirty="0">
                <a:latin typeface="Constantia"/>
                <a:cs typeface="Constantia"/>
              </a:rPr>
              <a:t>apparatus</a:t>
            </a:r>
            <a:r>
              <a:rPr sz="2600" spc="-70" dirty="0">
                <a:latin typeface="Constantia"/>
                <a:cs typeface="Constantia"/>
              </a:rPr>
              <a:t> </a:t>
            </a:r>
            <a:r>
              <a:rPr sz="2600" spc="-15" dirty="0">
                <a:latin typeface="Constantia"/>
                <a:cs typeface="Constantia"/>
              </a:rPr>
              <a:t>by</a:t>
            </a:r>
            <a:r>
              <a:rPr sz="2600" spc="-140" dirty="0">
                <a:latin typeface="Constantia"/>
                <a:cs typeface="Constantia"/>
              </a:rPr>
              <a:t> </a:t>
            </a:r>
            <a:r>
              <a:rPr sz="2600" dirty="0">
                <a:latin typeface="Constantia"/>
                <a:cs typeface="Constantia"/>
              </a:rPr>
              <a:t>a  </a:t>
            </a:r>
            <a:r>
              <a:rPr sz="2600" spc="-5" dirty="0">
                <a:latin typeface="Constantia"/>
                <a:cs typeface="Constantia"/>
              </a:rPr>
              <a:t>thick</a:t>
            </a:r>
            <a:r>
              <a:rPr sz="2600" spc="-85" dirty="0">
                <a:latin typeface="Constantia"/>
                <a:cs typeface="Constantia"/>
              </a:rPr>
              <a:t> </a:t>
            </a:r>
            <a:r>
              <a:rPr sz="2600" spc="-5" dirty="0">
                <a:latin typeface="Constantia"/>
                <a:cs typeface="Constantia"/>
              </a:rPr>
              <a:t>rubber</a:t>
            </a:r>
            <a:r>
              <a:rPr sz="2600" spc="-155" dirty="0">
                <a:latin typeface="Constantia"/>
                <a:cs typeface="Constantia"/>
              </a:rPr>
              <a:t> </a:t>
            </a:r>
            <a:r>
              <a:rPr sz="2600" dirty="0">
                <a:latin typeface="Constantia"/>
                <a:cs typeface="Constantia"/>
              </a:rPr>
              <a:t>or</a:t>
            </a:r>
            <a:r>
              <a:rPr sz="2600" spc="-125" dirty="0">
                <a:latin typeface="Constantia"/>
                <a:cs typeface="Constantia"/>
              </a:rPr>
              <a:t> </a:t>
            </a:r>
            <a:r>
              <a:rPr sz="2600" dirty="0">
                <a:latin typeface="Constantia"/>
                <a:cs typeface="Constantia"/>
              </a:rPr>
              <a:t>plastic</a:t>
            </a:r>
            <a:r>
              <a:rPr sz="2600" spc="-110" dirty="0">
                <a:latin typeface="Constantia"/>
                <a:cs typeface="Constantia"/>
              </a:rPr>
              <a:t> </a:t>
            </a:r>
            <a:r>
              <a:rPr sz="2600" spc="-10" dirty="0">
                <a:latin typeface="Constantia"/>
                <a:cs typeface="Constantia"/>
              </a:rPr>
              <a:t>tubing.</a:t>
            </a:r>
            <a:r>
              <a:rPr sz="2600" spc="-80" dirty="0">
                <a:latin typeface="Constantia"/>
                <a:cs typeface="Constantia"/>
              </a:rPr>
              <a:t> </a:t>
            </a:r>
            <a:r>
              <a:rPr sz="2600" spc="-5" dirty="0">
                <a:latin typeface="Constantia"/>
                <a:cs typeface="Constantia"/>
              </a:rPr>
              <a:t>The</a:t>
            </a:r>
            <a:r>
              <a:rPr sz="2600" spc="-140" dirty="0">
                <a:latin typeface="Constantia"/>
                <a:cs typeface="Constantia"/>
              </a:rPr>
              <a:t> </a:t>
            </a:r>
            <a:r>
              <a:rPr sz="2600" spc="-5" dirty="0">
                <a:latin typeface="Constantia"/>
                <a:cs typeface="Constantia"/>
              </a:rPr>
              <a:t>cannula</a:t>
            </a:r>
            <a:r>
              <a:rPr sz="2600" spc="-65" dirty="0">
                <a:latin typeface="Constantia"/>
                <a:cs typeface="Constantia"/>
              </a:rPr>
              <a:t> </a:t>
            </a:r>
            <a:r>
              <a:rPr sz="2600" spc="-5" dirty="0">
                <a:latin typeface="Constantia"/>
                <a:cs typeface="Constantia"/>
              </a:rPr>
              <a:t>is</a:t>
            </a:r>
            <a:r>
              <a:rPr sz="2600" spc="-80" dirty="0">
                <a:latin typeface="Constantia"/>
                <a:cs typeface="Constantia"/>
              </a:rPr>
              <a:t> </a:t>
            </a:r>
            <a:r>
              <a:rPr sz="2600" spc="-5" dirty="0">
                <a:latin typeface="Constantia"/>
                <a:cs typeface="Constantia"/>
              </a:rPr>
              <a:t>then</a:t>
            </a:r>
            <a:r>
              <a:rPr sz="2600" spc="-50" dirty="0">
                <a:latin typeface="Constantia"/>
                <a:cs typeface="Constantia"/>
              </a:rPr>
              <a:t> </a:t>
            </a:r>
            <a:r>
              <a:rPr sz="2600" spc="-10" dirty="0">
                <a:latin typeface="Constantia"/>
                <a:cs typeface="Constantia"/>
              </a:rPr>
              <a:t>introduced</a:t>
            </a:r>
            <a:r>
              <a:rPr sz="2600" spc="-25" dirty="0">
                <a:latin typeface="Constantia"/>
                <a:cs typeface="Constantia"/>
              </a:rPr>
              <a:t> </a:t>
            </a:r>
            <a:r>
              <a:rPr sz="2600" spc="-15" dirty="0">
                <a:latin typeface="Constantia"/>
                <a:cs typeface="Constantia"/>
              </a:rPr>
              <a:t>into</a:t>
            </a:r>
            <a:r>
              <a:rPr sz="2600" spc="-100" dirty="0">
                <a:latin typeface="Constantia"/>
                <a:cs typeface="Constantia"/>
              </a:rPr>
              <a:t> </a:t>
            </a:r>
            <a:r>
              <a:rPr sz="2600" spc="-5" dirty="0">
                <a:latin typeface="Constantia"/>
                <a:cs typeface="Constantia"/>
              </a:rPr>
              <a:t>the  uterus,</a:t>
            </a:r>
            <a:r>
              <a:rPr sz="2600" spc="-75" dirty="0">
                <a:latin typeface="Constantia"/>
                <a:cs typeface="Constantia"/>
              </a:rPr>
              <a:t> </a:t>
            </a:r>
            <a:r>
              <a:rPr sz="2600" spc="-5" dirty="0">
                <a:latin typeface="Constantia"/>
                <a:cs typeface="Constantia"/>
              </a:rPr>
              <a:t>the</a:t>
            </a:r>
            <a:r>
              <a:rPr sz="2600" spc="-95" dirty="0">
                <a:latin typeface="Constantia"/>
                <a:cs typeface="Constantia"/>
              </a:rPr>
              <a:t> </a:t>
            </a:r>
            <a:r>
              <a:rPr sz="2600" spc="-5" dirty="0">
                <a:latin typeface="Constantia"/>
                <a:cs typeface="Constantia"/>
              </a:rPr>
              <a:t>tip</a:t>
            </a:r>
            <a:r>
              <a:rPr sz="2600" spc="-85" dirty="0">
                <a:latin typeface="Constantia"/>
                <a:cs typeface="Constantia"/>
              </a:rPr>
              <a:t> </a:t>
            </a:r>
            <a:r>
              <a:rPr sz="2600" spc="-5" dirty="0">
                <a:latin typeface="Constantia"/>
                <a:cs typeface="Constantia"/>
              </a:rPr>
              <a:t>is</a:t>
            </a:r>
            <a:r>
              <a:rPr sz="2600" spc="-80" dirty="0">
                <a:latin typeface="Constantia"/>
                <a:cs typeface="Constantia"/>
              </a:rPr>
              <a:t> </a:t>
            </a:r>
            <a:r>
              <a:rPr sz="2600" spc="-15" dirty="0">
                <a:latin typeface="Constantia"/>
                <a:cs typeface="Constantia"/>
              </a:rPr>
              <a:t>to</a:t>
            </a:r>
            <a:r>
              <a:rPr sz="2600" spc="-95" dirty="0">
                <a:latin typeface="Constantia"/>
                <a:cs typeface="Constantia"/>
              </a:rPr>
              <a:t> </a:t>
            </a:r>
            <a:r>
              <a:rPr sz="2600" dirty="0">
                <a:latin typeface="Constantia"/>
                <a:cs typeface="Constantia"/>
              </a:rPr>
              <a:t>be</a:t>
            </a:r>
            <a:r>
              <a:rPr sz="2600" spc="-100" dirty="0">
                <a:latin typeface="Constantia"/>
                <a:cs typeface="Constantia"/>
              </a:rPr>
              <a:t> </a:t>
            </a:r>
            <a:r>
              <a:rPr sz="2600" spc="-10" dirty="0">
                <a:latin typeface="Constantia"/>
                <a:cs typeface="Constantia"/>
              </a:rPr>
              <a:t>placed </a:t>
            </a:r>
            <a:r>
              <a:rPr sz="2600" dirty="0">
                <a:latin typeface="Constantia"/>
                <a:cs typeface="Constantia"/>
              </a:rPr>
              <a:t>in</a:t>
            </a:r>
            <a:r>
              <a:rPr sz="2600" spc="-65" dirty="0">
                <a:latin typeface="Constantia"/>
                <a:cs typeface="Constantia"/>
              </a:rPr>
              <a:t> </a:t>
            </a:r>
            <a:r>
              <a:rPr sz="2600" spc="-5" dirty="0">
                <a:latin typeface="Constantia"/>
                <a:cs typeface="Constantia"/>
              </a:rPr>
              <a:t>the</a:t>
            </a:r>
            <a:r>
              <a:rPr sz="2600" spc="-70" dirty="0">
                <a:latin typeface="Constantia"/>
                <a:cs typeface="Constantia"/>
              </a:rPr>
              <a:t> </a:t>
            </a:r>
            <a:r>
              <a:rPr sz="2600" spc="-5" dirty="0">
                <a:latin typeface="Constantia"/>
                <a:cs typeface="Constantia"/>
              </a:rPr>
              <a:t>middle</a:t>
            </a:r>
            <a:r>
              <a:rPr sz="2600" spc="-135" dirty="0">
                <a:latin typeface="Constantia"/>
                <a:cs typeface="Constantia"/>
              </a:rPr>
              <a:t> </a:t>
            </a:r>
            <a:r>
              <a:rPr sz="2600" dirty="0">
                <a:latin typeface="Constantia"/>
                <a:cs typeface="Constantia"/>
              </a:rPr>
              <a:t>of</a:t>
            </a:r>
            <a:r>
              <a:rPr sz="2600" spc="10" dirty="0">
                <a:latin typeface="Constantia"/>
                <a:cs typeface="Constantia"/>
              </a:rPr>
              <a:t> </a:t>
            </a:r>
            <a:r>
              <a:rPr sz="2600" spc="-5" dirty="0">
                <a:latin typeface="Constantia"/>
                <a:cs typeface="Constantia"/>
              </a:rPr>
              <a:t>the</a:t>
            </a:r>
            <a:r>
              <a:rPr sz="2600" spc="-110" dirty="0">
                <a:latin typeface="Constantia"/>
                <a:cs typeface="Constantia"/>
              </a:rPr>
              <a:t> </a:t>
            </a:r>
            <a:r>
              <a:rPr sz="2600" spc="-5" dirty="0">
                <a:latin typeface="Constantia"/>
                <a:cs typeface="Constantia"/>
              </a:rPr>
              <a:t>uterine</a:t>
            </a:r>
            <a:r>
              <a:rPr sz="2600" spc="-130" dirty="0">
                <a:latin typeface="Constantia"/>
                <a:cs typeface="Constantia"/>
              </a:rPr>
              <a:t> </a:t>
            </a:r>
            <a:r>
              <a:rPr sz="2600" spc="-45" dirty="0">
                <a:latin typeface="Constantia"/>
                <a:cs typeface="Constantia"/>
              </a:rPr>
              <a:t>cavity.</a:t>
            </a:r>
            <a:endParaRPr sz="2600">
              <a:latin typeface="Constantia"/>
              <a:cs typeface="Constantia"/>
            </a:endParaRPr>
          </a:p>
          <a:p>
            <a:pPr marL="286385" marR="5080" indent="-274320">
              <a:lnSpc>
                <a:spcPct val="90000"/>
              </a:lnSpc>
              <a:spcBef>
                <a:spcPts val="580"/>
              </a:spcBef>
              <a:buClr>
                <a:srgbClr val="0AD0D9"/>
              </a:buClr>
              <a:buSzPct val="94230"/>
              <a:buAutoNum type="arabicPeriod" startAt="5"/>
              <a:tabLst>
                <a:tab pos="287020" algn="l"/>
              </a:tabLst>
            </a:pPr>
            <a:r>
              <a:rPr sz="2600" b="1" spc="-5" dirty="0">
                <a:latin typeface="Constantia"/>
                <a:cs typeface="Constantia"/>
              </a:rPr>
              <a:t>The</a:t>
            </a:r>
            <a:r>
              <a:rPr sz="2600" b="1" spc="-100" dirty="0">
                <a:latin typeface="Constantia"/>
                <a:cs typeface="Constantia"/>
              </a:rPr>
              <a:t> </a:t>
            </a:r>
            <a:r>
              <a:rPr sz="2600" b="1" spc="-10" dirty="0">
                <a:latin typeface="Constantia"/>
                <a:cs typeface="Constantia"/>
              </a:rPr>
              <a:t>pressure</a:t>
            </a:r>
            <a:r>
              <a:rPr sz="2600" b="1" spc="-145" dirty="0">
                <a:latin typeface="Constantia"/>
                <a:cs typeface="Constantia"/>
              </a:rPr>
              <a:t> </a:t>
            </a:r>
            <a:r>
              <a:rPr sz="2600" b="1" dirty="0">
                <a:latin typeface="Constantia"/>
                <a:cs typeface="Constantia"/>
              </a:rPr>
              <a:t>of</a:t>
            </a:r>
            <a:r>
              <a:rPr sz="2600" b="1" spc="45" dirty="0">
                <a:latin typeface="Constantia"/>
                <a:cs typeface="Constantia"/>
              </a:rPr>
              <a:t> </a:t>
            </a:r>
            <a:r>
              <a:rPr sz="2600" b="1" dirty="0">
                <a:latin typeface="Constantia"/>
                <a:cs typeface="Constantia"/>
              </a:rPr>
              <a:t>the</a:t>
            </a:r>
            <a:r>
              <a:rPr sz="2600" b="1" spc="-110" dirty="0">
                <a:latin typeface="Constantia"/>
                <a:cs typeface="Constantia"/>
              </a:rPr>
              <a:t> </a:t>
            </a:r>
            <a:r>
              <a:rPr sz="2600" b="1" dirty="0">
                <a:latin typeface="Constantia"/>
                <a:cs typeface="Constantia"/>
              </a:rPr>
              <a:t>suction</a:t>
            </a:r>
            <a:r>
              <a:rPr sz="2600" b="1" spc="-40" dirty="0">
                <a:latin typeface="Constantia"/>
                <a:cs typeface="Constantia"/>
              </a:rPr>
              <a:t> </a:t>
            </a:r>
            <a:r>
              <a:rPr sz="2600" b="1" dirty="0">
                <a:latin typeface="Constantia"/>
                <a:cs typeface="Constantia"/>
              </a:rPr>
              <a:t>is</a:t>
            </a:r>
            <a:r>
              <a:rPr sz="2600" b="1" spc="-90" dirty="0">
                <a:latin typeface="Constantia"/>
                <a:cs typeface="Constantia"/>
              </a:rPr>
              <a:t> </a:t>
            </a:r>
            <a:r>
              <a:rPr sz="2600" b="1" spc="-10" dirty="0">
                <a:latin typeface="Constantia"/>
                <a:cs typeface="Constantia"/>
              </a:rPr>
              <a:t>raised</a:t>
            </a:r>
            <a:r>
              <a:rPr sz="2600" b="1" spc="-25" dirty="0">
                <a:latin typeface="Constantia"/>
                <a:cs typeface="Constantia"/>
              </a:rPr>
              <a:t> </a:t>
            </a:r>
            <a:r>
              <a:rPr sz="2600" b="1" spc="-20" dirty="0">
                <a:latin typeface="Constantia"/>
                <a:cs typeface="Constantia"/>
              </a:rPr>
              <a:t>to</a:t>
            </a:r>
            <a:r>
              <a:rPr sz="2600" b="1" spc="-65" dirty="0">
                <a:latin typeface="Constantia"/>
                <a:cs typeface="Constantia"/>
              </a:rPr>
              <a:t> </a:t>
            </a:r>
            <a:r>
              <a:rPr sz="2600" b="1" spc="-10" dirty="0">
                <a:latin typeface="Constantia"/>
                <a:cs typeface="Constantia"/>
              </a:rPr>
              <a:t>400–600</a:t>
            </a:r>
            <a:r>
              <a:rPr sz="2600" b="1" spc="-15" dirty="0">
                <a:latin typeface="Constantia"/>
                <a:cs typeface="Constantia"/>
              </a:rPr>
              <a:t> </a:t>
            </a:r>
            <a:r>
              <a:rPr sz="2600" b="1" dirty="0">
                <a:latin typeface="Constantia"/>
                <a:cs typeface="Constantia"/>
              </a:rPr>
              <a:t>mm</a:t>
            </a:r>
            <a:r>
              <a:rPr sz="2600" b="1" spc="-35" dirty="0">
                <a:latin typeface="Constantia"/>
                <a:cs typeface="Constantia"/>
              </a:rPr>
              <a:t> </a:t>
            </a:r>
            <a:r>
              <a:rPr sz="2600" b="1" spc="-20" dirty="0">
                <a:latin typeface="Constantia"/>
                <a:cs typeface="Constantia"/>
              </a:rPr>
              <a:t>Hg.</a:t>
            </a:r>
            <a:r>
              <a:rPr sz="2600" b="1" spc="-5" dirty="0">
                <a:latin typeface="Constantia"/>
                <a:cs typeface="Constantia"/>
              </a:rPr>
              <a:t> </a:t>
            </a:r>
            <a:r>
              <a:rPr sz="2600" spc="-5" dirty="0">
                <a:latin typeface="Constantia"/>
                <a:cs typeface="Constantia"/>
              </a:rPr>
              <a:t>The</a:t>
            </a:r>
            <a:r>
              <a:rPr sz="2600" spc="-125" dirty="0">
                <a:latin typeface="Constantia"/>
                <a:cs typeface="Constantia"/>
              </a:rPr>
              <a:t> </a:t>
            </a:r>
            <a:r>
              <a:rPr sz="2600" spc="-5" dirty="0">
                <a:latin typeface="Constantia"/>
                <a:cs typeface="Constantia"/>
              </a:rPr>
              <a:t>cannula  is </a:t>
            </a:r>
            <a:r>
              <a:rPr sz="2600" spc="-20" dirty="0">
                <a:latin typeface="Constantia"/>
                <a:cs typeface="Constantia"/>
              </a:rPr>
              <a:t>moved </a:t>
            </a:r>
            <a:r>
              <a:rPr sz="2600" dirty="0">
                <a:latin typeface="Constantia"/>
                <a:cs typeface="Constantia"/>
              </a:rPr>
              <a:t>up and </a:t>
            </a:r>
            <a:r>
              <a:rPr sz="2600" spc="-15" dirty="0">
                <a:latin typeface="Constantia"/>
                <a:cs typeface="Constantia"/>
              </a:rPr>
              <a:t>down </a:t>
            </a:r>
            <a:r>
              <a:rPr sz="2600" dirty="0">
                <a:latin typeface="Constantia"/>
                <a:cs typeface="Constantia"/>
              </a:rPr>
              <a:t>and </a:t>
            </a:r>
            <a:r>
              <a:rPr sz="2600" spc="-10" dirty="0">
                <a:latin typeface="Constantia"/>
                <a:cs typeface="Constantia"/>
              </a:rPr>
              <a:t>rotated </a:t>
            </a:r>
            <a:r>
              <a:rPr sz="2600" dirty="0">
                <a:latin typeface="Constantia"/>
                <a:cs typeface="Constantia"/>
              </a:rPr>
              <a:t>within the </a:t>
            </a:r>
            <a:r>
              <a:rPr sz="2600" spc="-5" dirty="0">
                <a:latin typeface="Constantia"/>
                <a:cs typeface="Constantia"/>
              </a:rPr>
              <a:t>uterine </a:t>
            </a:r>
            <a:r>
              <a:rPr sz="2600" spc="-10" dirty="0">
                <a:latin typeface="Constantia"/>
                <a:cs typeface="Constantia"/>
              </a:rPr>
              <a:t>cavity </a:t>
            </a:r>
            <a:r>
              <a:rPr sz="2600" spc="-15" dirty="0">
                <a:latin typeface="Constantia"/>
                <a:cs typeface="Constantia"/>
              </a:rPr>
              <a:t>(360°) </a:t>
            </a:r>
            <a:r>
              <a:rPr sz="2600" dirty="0">
                <a:latin typeface="Constantia"/>
                <a:cs typeface="Constantia"/>
              </a:rPr>
              <a:t>with  the </a:t>
            </a:r>
            <a:r>
              <a:rPr sz="2600" spc="-10" dirty="0">
                <a:latin typeface="Constantia"/>
                <a:cs typeface="Constantia"/>
              </a:rPr>
              <a:t>pressure </a:t>
            </a:r>
            <a:r>
              <a:rPr sz="2600" dirty="0">
                <a:latin typeface="Constantia"/>
                <a:cs typeface="Constantia"/>
              </a:rPr>
              <a:t>on. </a:t>
            </a:r>
            <a:r>
              <a:rPr sz="2600" spc="-5" dirty="0">
                <a:latin typeface="Constantia"/>
                <a:cs typeface="Constantia"/>
              </a:rPr>
              <a:t>The suction </a:t>
            </a:r>
            <a:r>
              <a:rPr sz="2600" spc="-10" dirty="0">
                <a:latin typeface="Constantia"/>
                <a:cs typeface="Constantia"/>
              </a:rPr>
              <a:t>bottle </a:t>
            </a:r>
            <a:r>
              <a:rPr sz="2600" spc="-5" dirty="0">
                <a:latin typeface="Constantia"/>
                <a:cs typeface="Constantia"/>
              </a:rPr>
              <a:t>is </a:t>
            </a:r>
            <a:r>
              <a:rPr sz="2600" spc="-10" dirty="0">
                <a:latin typeface="Constantia"/>
                <a:cs typeface="Constantia"/>
              </a:rPr>
              <a:t>inspected for </a:t>
            </a:r>
            <a:r>
              <a:rPr sz="2600" dirty="0">
                <a:latin typeface="Constantia"/>
                <a:cs typeface="Constantia"/>
              </a:rPr>
              <a:t>the </a:t>
            </a:r>
            <a:r>
              <a:rPr sz="2600" spc="-5" dirty="0">
                <a:latin typeface="Constantia"/>
                <a:cs typeface="Constantia"/>
              </a:rPr>
              <a:t>products </a:t>
            </a:r>
            <a:r>
              <a:rPr sz="2600" dirty="0">
                <a:latin typeface="Constantia"/>
                <a:cs typeface="Constantia"/>
              </a:rPr>
              <a:t>of  </a:t>
            </a:r>
            <a:r>
              <a:rPr sz="2600" spc="-10" dirty="0">
                <a:latin typeface="Constantia"/>
                <a:cs typeface="Constantia"/>
              </a:rPr>
              <a:t>conception</a:t>
            </a:r>
            <a:r>
              <a:rPr sz="2600" spc="-130" dirty="0">
                <a:latin typeface="Constantia"/>
                <a:cs typeface="Constantia"/>
              </a:rPr>
              <a:t> </a:t>
            </a:r>
            <a:r>
              <a:rPr sz="2600" dirty="0">
                <a:latin typeface="Constantia"/>
                <a:cs typeface="Constantia"/>
              </a:rPr>
              <a:t>and</a:t>
            </a:r>
            <a:r>
              <a:rPr sz="2600" spc="-5" dirty="0">
                <a:latin typeface="Constantia"/>
                <a:cs typeface="Constantia"/>
              </a:rPr>
              <a:t> blood</a:t>
            </a:r>
            <a:r>
              <a:rPr sz="2600" spc="-20" dirty="0">
                <a:latin typeface="Constantia"/>
                <a:cs typeface="Constantia"/>
              </a:rPr>
              <a:t> </a:t>
            </a:r>
            <a:r>
              <a:rPr sz="2600" spc="-10" dirty="0">
                <a:latin typeface="Constantia"/>
                <a:cs typeface="Constantia"/>
              </a:rPr>
              <a:t>loss.</a:t>
            </a:r>
            <a:r>
              <a:rPr sz="2600" spc="-85" dirty="0">
                <a:latin typeface="Constantia"/>
                <a:cs typeface="Constantia"/>
              </a:rPr>
              <a:t> </a:t>
            </a:r>
            <a:r>
              <a:rPr sz="2600" dirty="0">
                <a:latin typeface="Constantia"/>
                <a:cs typeface="Constantia"/>
              </a:rPr>
              <a:t>The</a:t>
            </a:r>
            <a:r>
              <a:rPr sz="2600" spc="-105" dirty="0">
                <a:latin typeface="Constantia"/>
                <a:cs typeface="Constantia"/>
              </a:rPr>
              <a:t> </a:t>
            </a:r>
            <a:r>
              <a:rPr sz="2600" dirty="0">
                <a:latin typeface="Constantia"/>
                <a:cs typeface="Constantia"/>
              </a:rPr>
              <a:t>suction</a:t>
            </a:r>
            <a:r>
              <a:rPr sz="2600" spc="-70" dirty="0">
                <a:latin typeface="Constantia"/>
                <a:cs typeface="Constantia"/>
              </a:rPr>
              <a:t> </a:t>
            </a:r>
            <a:r>
              <a:rPr sz="2600" spc="-5" dirty="0">
                <a:latin typeface="Constantia"/>
                <a:cs typeface="Constantia"/>
              </a:rPr>
              <a:t>is</a:t>
            </a:r>
            <a:r>
              <a:rPr sz="2600" spc="-95" dirty="0">
                <a:latin typeface="Constantia"/>
                <a:cs typeface="Constantia"/>
              </a:rPr>
              <a:t> </a:t>
            </a:r>
            <a:r>
              <a:rPr sz="2600" spc="-5" dirty="0">
                <a:latin typeface="Constantia"/>
                <a:cs typeface="Constantia"/>
              </a:rPr>
              <a:t>regulated</a:t>
            </a:r>
            <a:r>
              <a:rPr sz="2600" spc="-25" dirty="0">
                <a:latin typeface="Constantia"/>
                <a:cs typeface="Constantia"/>
              </a:rPr>
              <a:t> </a:t>
            </a:r>
            <a:r>
              <a:rPr sz="2600" spc="-10" dirty="0">
                <a:latin typeface="Constantia"/>
                <a:cs typeface="Constantia"/>
              </a:rPr>
              <a:t>by</a:t>
            </a:r>
            <a:r>
              <a:rPr sz="2600" spc="-140" dirty="0">
                <a:latin typeface="Constantia"/>
                <a:cs typeface="Constantia"/>
              </a:rPr>
              <a:t> </a:t>
            </a:r>
            <a:r>
              <a:rPr sz="2600" dirty="0">
                <a:latin typeface="Constantia"/>
                <a:cs typeface="Constantia"/>
              </a:rPr>
              <a:t>a</a:t>
            </a:r>
            <a:r>
              <a:rPr sz="2600" spc="-80" dirty="0">
                <a:latin typeface="Constantia"/>
                <a:cs typeface="Constantia"/>
              </a:rPr>
              <a:t> </a:t>
            </a:r>
            <a:r>
              <a:rPr sz="2600" spc="-5" dirty="0">
                <a:latin typeface="Constantia"/>
                <a:cs typeface="Constantia"/>
              </a:rPr>
              <a:t>finger</a:t>
            </a:r>
            <a:r>
              <a:rPr sz="2600" spc="-110" dirty="0">
                <a:latin typeface="Constantia"/>
                <a:cs typeface="Constantia"/>
              </a:rPr>
              <a:t> </a:t>
            </a:r>
            <a:r>
              <a:rPr sz="2600" spc="-10" dirty="0">
                <a:latin typeface="Constantia"/>
                <a:cs typeface="Constantia"/>
              </a:rPr>
              <a:t>placed</a:t>
            </a:r>
            <a:r>
              <a:rPr sz="2600" spc="-70" dirty="0">
                <a:latin typeface="Constantia"/>
                <a:cs typeface="Constantia"/>
              </a:rPr>
              <a:t> </a:t>
            </a:r>
            <a:r>
              <a:rPr sz="2600" spc="-25" dirty="0">
                <a:latin typeface="Constantia"/>
                <a:cs typeface="Constantia"/>
              </a:rPr>
              <a:t>over  </a:t>
            </a:r>
            <a:r>
              <a:rPr sz="2600" dirty="0">
                <a:latin typeface="Constantia"/>
                <a:cs typeface="Constantia"/>
              </a:rPr>
              <a:t>a</a:t>
            </a:r>
            <a:r>
              <a:rPr sz="2600" spc="-65" dirty="0">
                <a:latin typeface="Constantia"/>
                <a:cs typeface="Constantia"/>
              </a:rPr>
              <a:t> </a:t>
            </a:r>
            <a:r>
              <a:rPr sz="2600" dirty="0">
                <a:latin typeface="Constantia"/>
                <a:cs typeface="Constantia"/>
              </a:rPr>
              <a:t>hole</a:t>
            </a:r>
            <a:r>
              <a:rPr sz="2600" spc="-140" dirty="0">
                <a:latin typeface="Constantia"/>
                <a:cs typeface="Constantia"/>
              </a:rPr>
              <a:t> </a:t>
            </a:r>
            <a:r>
              <a:rPr sz="2600" dirty="0">
                <a:latin typeface="Constantia"/>
                <a:cs typeface="Constantia"/>
              </a:rPr>
              <a:t>at</a:t>
            </a:r>
            <a:r>
              <a:rPr sz="2600" spc="-100" dirty="0">
                <a:latin typeface="Constantia"/>
                <a:cs typeface="Constantia"/>
              </a:rPr>
              <a:t> </a:t>
            </a:r>
            <a:r>
              <a:rPr sz="2600" dirty="0">
                <a:latin typeface="Constantia"/>
                <a:cs typeface="Constantia"/>
              </a:rPr>
              <a:t>the</a:t>
            </a:r>
            <a:r>
              <a:rPr sz="2600" spc="-75" dirty="0">
                <a:latin typeface="Constantia"/>
                <a:cs typeface="Constantia"/>
              </a:rPr>
              <a:t> </a:t>
            </a:r>
            <a:r>
              <a:rPr sz="2600" spc="-5" dirty="0">
                <a:latin typeface="Constantia"/>
                <a:cs typeface="Constantia"/>
              </a:rPr>
              <a:t>base</a:t>
            </a:r>
            <a:r>
              <a:rPr sz="2600" spc="-130" dirty="0">
                <a:latin typeface="Constantia"/>
                <a:cs typeface="Constantia"/>
              </a:rPr>
              <a:t> </a:t>
            </a:r>
            <a:r>
              <a:rPr sz="2600" dirty="0">
                <a:latin typeface="Constantia"/>
                <a:cs typeface="Constantia"/>
              </a:rPr>
              <a:t>of</a:t>
            </a:r>
            <a:r>
              <a:rPr sz="2600" spc="25" dirty="0">
                <a:latin typeface="Constantia"/>
                <a:cs typeface="Constantia"/>
              </a:rPr>
              <a:t> </a:t>
            </a:r>
            <a:r>
              <a:rPr sz="2600" dirty="0">
                <a:latin typeface="Constantia"/>
                <a:cs typeface="Constantia"/>
              </a:rPr>
              <a:t>the</a:t>
            </a:r>
            <a:r>
              <a:rPr sz="2600" spc="-150" dirty="0">
                <a:latin typeface="Constantia"/>
                <a:cs typeface="Constantia"/>
              </a:rPr>
              <a:t> </a:t>
            </a:r>
            <a:r>
              <a:rPr sz="2600" spc="-5" dirty="0">
                <a:latin typeface="Constantia"/>
                <a:cs typeface="Constantia"/>
              </a:rPr>
              <a:t>cannula</a:t>
            </a:r>
            <a:endParaRPr sz="2600">
              <a:latin typeface="Constantia"/>
              <a:cs typeface="Constanti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0913" y="1058125"/>
            <a:ext cx="6517005" cy="1989455"/>
          </a:xfrm>
          <a:prstGeom prst="rect">
            <a:avLst/>
          </a:prstGeom>
        </p:spPr>
        <p:txBody>
          <a:bodyPr vert="horz" wrap="square" lIns="0" tIns="13335" rIns="0" bIns="0" rtlCol="0">
            <a:spAutoFit/>
          </a:bodyPr>
          <a:lstStyle/>
          <a:p>
            <a:pPr marL="405765" marR="5080" indent="-393700" algn="just">
              <a:lnSpc>
                <a:spcPct val="120000"/>
              </a:lnSpc>
              <a:spcBef>
                <a:spcPts val="105"/>
              </a:spcBef>
            </a:pPr>
            <a:r>
              <a:rPr sz="2800" u="none" spc="-5" dirty="0">
                <a:latin typeface="Constantia"/>
                <a:cs typeface="Constantia"/>
              </a:rPr>
              <a:t>The end point of </a:t>
            </a:r>
            <a:r>
              <a:rPr sz="2800" u="none" spc="-10" dirty="0">
                <a:latin typeface="Constantia"/>
                <a:cs typeface="Constantia"/>
              </a:rPr>
              <a:t>suction </a:t>
            </a:r>
            <a:r>
              <a:rPr sz="2800" u="none" spc="-5" dirty="0">
                <a:latin typeface="Constantia"/>
                <a:cs typeface="Constantia"/>
              </a:rPr>
              <a:t>is </a:t>
            </a:r>
            <a:r>
              <a:rPr sz="2800" u="none" spc="-15" dirty="0">
                <a:latin typeface="Constantia"/>
                <a:cs typeface="Constantia"/>
              </a:rPr>
              <a:t>denoted</a:t>
            </a:r>
            <a:r>
              <a:rPr sz="2800" u="none" spc="-430" dirty="0">
                <a:latin typeface="Constantia"/>
                <a:cs typeface="Constantia"/>
              </a:rPr>
              <a:t> </a:t>
            </a:r>
            <a:r>
              <a:rPr sz="2800" u="none" spc="-15" dirty="0">
                <a:latin typeface="Constantia"/>
                <a:cs typeface="Constantia"/>
              </a:rPr>
              <a:t>by:  </a:t>
            </a:r>
            <a:r>
              <a:rPr sz="2350" b="0" u="none" spc="-5" dirty="0">
                <a:solidFill>
                  <a:srgbClr val="0E6EC5"/>
                </a:solidFill>
                <a:latin typeface="Constantia"/>
                <a:cs typeface="Constantia"/>
              </a:rPr>
              <a:t>(a)</a:t>
            </a:r>
            <a:r>
              <a:rPr sz="2800" b="0" u="none" spc="-5" dirty="0">
                <a:latin typeface="Constantia"/>
                <a:cs typeface="Constantia"/>
              </a:rPr>
              <a:t>No </a:t>
            </a:r>
            <a:r>
              <a:rPr sz="2800" b="0" u="none" spc="-20" dirty="0">
                <a:latin typeface="Constantia"/>
                <a:cs typeface="Constantia"/>
              </a:rPr>
              <a:t>more </a:t>
            </a:r>
            <a:r>
              <a:rPr sz="2800" b="0" u="none" spc="-10" dirty="0">
                <a:latin typeface="Constantia"/>
                <a:cs typeface="Constantia"/>
              </a:rPr>
              <a:t>material </a:t>
            </a:r>
            <a:r>
              <a:rPr sz="2800" b="0" u="none" spc="-5" dirty="0">
                <a:latin typeface="Constantia"/>
                <a:cs typeface="Constantia"/>
              </a:rPr>
              <a:t>is </a:t>
            </a:r>
            <a:r>
              <a:rPr sz="2800" b="0" u="none" dirty="0">
                <a:latin typeface="Constantia"/>
                <a:cs typeface="Constantia"/>
              </a:rPr>
              <a:t>being </a:t>
            </a:r>
            <a:r>
              <a:rPr sz="2800" b="0" u="none" spc="-15" dirty="0">
                <a:latin typeface="Constantia"/>
                <a:cs typeface="Constantia"/>
              </a:rPr>
              <a:t>sucked</a:t>
            </a:r>
            <a:r>
              <a:rPr sz="2800" b="0" u="none" spc="-320" dirty="0">
                <a:latin typeface="Constantia"/>
                <a:cs typeface="Constantia"/>
              </a:rPr>
              <a:t> </a:t>
            </a:r>
            <a:r>
              <a:rPr sz="2800" b="0" u="none" spc="-5" dirty="0">
                <a:latin typeface="Constantia"/>
                <a:cs typeface="Constantia"/>
              </a:rPr>
              <a:t>out  </a:t>
            </a:r>
            <a:r>
              <a:rPr sz="2350" b="0" u="none" spc="-5" dirty="0">
                <a:solidFill>
                  <a:srgbClr val="0E6EC5"/>
                </a:solidFill>
                <a:latin typeface="Constantia"/>
                <a:cs typeface="Constantia"/>
              </a:rPr>
              <a:t>(b)</a:t>
            </a:r>
            <a:r>
              <a:rPr sz="2800" b="0" u="none" spc="-5" dirty="0">
                <a:latin typeface="Constantia"/>
                <a:cs typeface="Constantia"/>
              </a:rPr>
              <a:t>Gripping of </a:t>
            </a:r>
            <a:r>
              <a:rPr sz="2800" b="0" u="none" spc="-10" dirty="0">
                <a:latin typeface="Constantia"/>
                <a:cs typeface="Constantia"/>
              </a:rPr>
              <a:t>the </a:t>
            </a:r>
            <a:r>
              <a:rPr sz="2800" b="0" u="none" spc="-5" dirty="0">
                <a:latin typeface="Constantia"/>
                <a:cs typeface="Constantia"/>
              </a:rPr>
              <a:t>cannula </a:t>
            </a:r>
            <a:r>
              <a:rPr sz="2800" b="0" u="none" spc="-15" dirty="0">
                <a:latin typeface="Constantia"/>
                <a:cs typeface="Constantia"/>
              </a:rPr>
              <a:t>by</a:t>
            </a:r>
            <a:r>
              <a:rPr sz="2800" b="0" u="none" spc="-315" dirty="0">
                <a:latin typeface="Constantia"/>
                <a:cs typeface="Constantia"/>
              </a:rPr>
              <a:t> </a:t>
            </a:r>
            <a:r>
              <a:rPr sz="2800" b="0" u="none" spc="-10" dirty="0">
                <a:latin typeface="Constantia"/>
                <a:cs typeface="Constantia"/>
              </a:rPr>
              <a:t>the</a:t>
            </a:r>
            <a:endParaRPr sz="2800">
              <a:latin typeface="Constantia"/>
              <a:cs typeface="Constantia"/>
            </a:endParaRPr>
          </a:p>
          <a:p>
            <a:pPr marL="652780" algn="just">
              <a:lnSpc>
                <a:spcPct val="100000"/>
              </a:lnSpc>
            </a:pPr>
            <a:r>
              <a:rPr sz="2800" b="0" u="none" spc="-15" dirty="0">
                <a:latin typeface="Constantia"/>
                <a:cs typeface="Constantia"/>
              </a:rPr>
              <a:t>contracting </a:t>
            </a:r>
            <a:r>
              <a:rPr sz="2800" b="0" u="none" spc="-5" dirty="0">
                <a:latin typeface="Constantia"/>
                <a:cs typeface="Constantia"/>
              </a:rPr>
              <a:t>smaller </a:t>
            </a:r>
            <a:r>
              <a:rPr sz="2800" b="0" u="none" spc="-10" dirty="0">
                <a:latin typeface="Constantia"/>
                <a:cs typeface="Constantia"/>
              </a:rPr>
              <a:t>size</a:t>
            </a:r>
            <a:r>
              <a:rPr sz="2800" b="0" u="none" spc="-275" dirty="0">
                <a:latin typeface="Constantia"/>
                <a:cs typeface="Constantia"/>
              </a:rPr>
              <a:t> </a:t>
            </a:r>
            <a:r>
              <a:rPr sz="2800" b="0" u="none" spc="-10" dirty="0">
                <a:latin typeface="Constantia"/>
                <a:cs typeface="Constantia"/>
              </a:rPr>
              <a:t>uterus</a:t>
            </a:r>
            <a:endParaRPr sz="2800">
              <a:latin typeface="Constantia"/>
              <a:cs typeface="Constantia"/>
            </a:endParaRPr>
          </a:p>
        </p:txBody>
      </p:sp>
      <p:sp>
        <p:nvSpPr>
          <p:cNvPr id="3" name="object 3"/>
          <p:cNvSpPr txBox="1"/>
          <p:nvPr/>
        </p:nvSpPr>
        <p:spPr>
          <a:xfrm>
            <a:off x="400913" y="3108198"/>
            <a:ext cx="6938645" cy="3097530"/>
          </a:xfrm>
          <a:prstGeom prst="rect">
            <a:avLst/>
          </a:prstGeom>
        </p:spPr>
        <p:txBody>
          <a:bodyPr vert="horz" wrap="square" lIns="0" tIns="12065" rIns="0" bIns="0" rtlCol="0">
            <a:spAutoFit/>
          </a:bodyPr>
          <a:lstStyle/>
          <a:p>
            <a:pPr marL="652780" marR="5080" indent="-247015">
              <a:lnSpc>
                <a:spcPct val="100000"/>
              </a:lnSpc>
              <a:spcBef>
                <a:spcPts val="95"/>
              </a:spcBef>
            </a:pPr>
            <a:r>
              <a:rPr sz="2350" spc="-10" dirty="0">
                <a:solidFill>
                  <a:srgbClr val="0E6EC5"/>
                </a:solidFill>
                <a:latin typeface="Constantia"/>
                <a:cs typeface="Constantia"/>
              </a:rPr>
              <a:t>(c)</a:t>
            </a:r>
            <a:r>
              <a:rPr sz="2800" spc="-10" dirty="0">
                <a:latin typeface="Constantia"/>
                <a:cs typeface="Constantia"/>
              </a:rPr>
              <a:t>Appearance </a:t>
            </a:r>
            <a:r>
              <a:rPr sz="2800" spc="-5" dirty="0">
                <a:latin typeface="Constantia"/>
                <a:cs typeface="Constantia"/>
              </a:rPr>
              <a:t>of </a:t>
            </a:r>
            <a:r>
              <a:rPr sz="2800" spc="-10" dirty="0">
                <a:latin typeface="Constantia"/>
                <a:cs typeface="Constantia"/>
              </a:rPr>
              <a:t>bubbles </a:t>
            </a:r>
            <a:r>
              <a:rPr sz="2800" spc="-5" dirty="0">
                <a:latin typeface="Constantia"/>
                <a:cs typeface="Constantia"/>
              </a:rPr>
              <a:t>in </a:t>
            </a:r>
            <a:r>
              <a:rPr sz="2800" spc="-10" dirty="0">
                <a:latin typeface="Constantia"/>
                <a:cs typeface="Constantia"/>
              </a:rPr>
              <a:t>the </a:t>
            </a:r>
            <a:r>
              <a:rPr sz="2800" spc="-5" dirty="0">
                <a:latin typeface="Constantia"/>
                <a:cs typeface="Constantia"/>
              </a:rPr>
              <a:t>cannula</a:t>
            </a:r>
            <a:r>
              <a:rPr sz="2800" spc="-450" dirty="0">
                <a:latin typeface="Constantia"/>
                <a:cs typeface="Constantia"/>
              </a:rPr>
              <a:t> </a:t>
            </a:r>
            <a:r>
              <a:rPr sz="2800" spc="-5" dirty="0">
                <a:latin typeface="Constantia"/>
                <a:cs typeface="Constantia"/>
              </a:rPr>
              <a:t>or  in </a:t>
            </a:r>
            <a:r>
              <a:rPr sz="2800" spc="-10" dirty="0">
                <a:latin typeface="Constantia"/>
                <a:cs typeface="Constantia"/>
              </a:rPr>
              <a:t>the </a:t>
            </a:r>
            <a:r>
              <a:rPr sz="2800" spc="-15" dirty="0">
                <a:latin typeface="Constantia"/>
                <a:cs typeface="Constantia"/>
              </a:rPr>
              <a:t>transparent</a:t>
            </a:r>
            <a:r>
              <a:rPr sz="2800" spc="-250" dirty="0">
                <a:latin typeface="Constantia"/>
                <a:cs typeface="Constantia"/>
              </a:rPr>
              <a:t> </a:t>
            </a:r>
            <a:r>
              <a:rPr sz="2800" spc="-20" dirty="0">
                <a:latin typeface="Constantia"/>
                <a:cs typeface="Constantia"/>
              </a:rPr>
              <a:t>tubing.</a:t>
            </a:r>
            <a:endParaRPr sz="2800">
              <a:latin typeface="Constantia"/>
              <a:cs typeface="Constantia"/>
            </a:endParaRPr>
          </a:p>
          <a:p>
            <a:pPr marL="469900" marR="124460" indent="-457834">
              <a:lnSpc>
                <a:spcPct val="100000"/>
              </a:lnSpc>
              <a:spcBef>
                <a:spcPts val="670"/>
              </a:spcBef>
              <a:tabLst>
                <a:tab pos="469900" algn="l"/>
              </a:tabLst>
            </a:pPr>
            <a:r>
              <a:rPr sz="2650" dirty="0">
                <a:solidFill>
                  <a:srgbClr val="0AD0D9"/>
                </a:solidFill>
                <a:latin typeface="Constantia"/>
                <a:cs typeface="Constantia"/>
              </a:rPr>
              <a:t>8.	</a:t>
            </a:r>
            <a:r>
              <a:rPr sz="2800" spc="-15" dirty="0">
                <a:latin typeface="Constantia"/>
                <a:cs typeface="Constantia"/>
              </a:rPr>
              <a:t>After </a:t>
            </a:r>
            <a:r>
              <a:rPr sz="2800" spc="-10" dirty="0">
                <a:latin typeface="Constantia"/>
                <a:cs typeface="Constantia"/>
              </a:rPr>
              <a:t>being </a:t>
            </a:r>
            <a:r>
              <a:rPr sz="2800" dirty="0">
                <a:latin typeface="Constantia"/>
                <a:cs typeface="Constantia"/>
              </a:rPr>
              <a:t>satisfied </a:t>
            </a:r>
            <a:r>
              <a:rPr sz="2800" spc="-10" dirty="0">
                <a:latin typeface="Constantia"/>
                <a:cs typeface="Constantia"/>
              </a:rPr>
              <a:t>that the uterus is  remaining </a:t>
            </a:r>
            <a:r>
              <a:rPr sz="2800" spc="5" dirty="0">
                <a:latin typeface="Constantia"/>
                <a:cs typeface="Constantia"/>
              </a:rPr>
              <a:t>firm, </a:t>
            </a:r>
            <a:r>
              <a:rPr sz="2800" spc="-5" dirty="0">
                <a:latin typeface="Constantia"/>
                <a:cs typeface="Constantia"/>
              </a:rPr>
              <a:t>and </a:t>
            </a:r>
            <a:r>
              <a:rPr sz="2800" spc="-15" dirty="0">
                <a:latin typeface="Constantia"/>
                <a:cs typeface="Constantia"/>
              </a:rPr>
              <a:t>there </a:t>
            </a:r>
            <a:r>
              <a:rPr sz="2800" spc="-5" dirty="0">
                <a:latin typeface="Constantia"/>
                <a:cs typeface="Constantia"/>
              </a:rPr>
              <a:t>is minimal  vaginal </a:t>
            </a:r>
            <a:r>
              <a:rPr sz="2800" spc="-10" dirty="0">
                <a:latin typeface="Constantia"/>
                <a:cs typeface="Constantia"/>
              </a:rPr>
              <a:t>bleeding, the </a:t>
            </a:r>
            <a:r>
              <a:rPr sz="2800" spc="-5" dirty="0">
                <a:latin typeface="Constantia"/>
                <a:cs typeface="Constantia"/>
              </a:rPr>
              <a:t>patient is </a:t>
            </a:r>
            <a:r>
              <a:rPr sz="2800" spc="-15" dirty="0">
                <a:latin typeface="Constantia"/>
                <a:cs typeface="Constantia"/>
              </a:rPr>
              <a:t>brought  </a:t>
            </a:r>
            <a:r>
              <a:rPr sz="2800" spc="-20" dirty="0">
                <a:latin typeface="Constantia"/>
                <a:cs typeface="Constantia"/>
              </a:rPr>
              <a:t>down</a:t>
            </a:r>
            <a:r>
              <a:rPr sz="2800" spc="-50" dirty="0">
                <a:latin typeface="Constantia"/>
                <a:cs typeface="Constantia"/>
              </a:rPr>
              <a:t> </a:t>
            </a:r>
            <a:r>
              <a:rPr sz="2800" spc="-15" dirty="0">
                <a:latin typeface="Constantia"/>
                <a:cs typeface="Constantia"/>
              </a:rPr>
              <a:t>from</a:t>
            </a:r>
            <a:r>
              <a:rPr sz="2800" spc="-70" dirty="0">
                <a:latin typeface="Constantia"/>
                <a:cs typeface="Constantia"/>
              </a:rPr>
              <a:t> </a:t>
            </a:r>
            <a:r>
              <a:rPr sz="2800" spc="-10" dirty="0">
                <a:latin typeface="Constantia"/>
                <a:cs typeface="Constantia"/>
              </a:rPr>
              <a:t>the</a:t>
            </a:r>
            <a:r>
              <a:rPr sz="2800" spc="-110" dirty="0">
                <a:latin typeface="Constantia"/>
                <a:cs typeface="Constantia"/>
              </a:rPr>
              <a:t> </a:t>
            </a:r>
            <a:r>
              <a:rPr sz="2800" spc="-10" dirty="0">
                <a:latin typeface="Constantia"/>
                <a:cs typeface="Constantia"/>
              </a:rPr>
              <a:t>table</a:t>
            </a:r>
            <a:r>
              <a:rPr sz="2800" spc="-135" dirty="0">
                <a:latin typeface="Constantia"/>
                <a:cs typeface="Constantia"/>
              </a:rPr>
              <a:t> </a:t>
            </a:r>
            <a:r>
              <a:rPr sz="2800" spc="-10" dirty="0">
                <a:latin typeface="Constantia"/>
                <a:cs typeface="Constantia"/>
              </a:rPr>
              <a:t>after</a:t>
            </a:r>
            <a:r>
              <a:rPr sz="2800" spc="-145" dirty="0">
                <a:latin typeface="Constantia"/>
                <a:cs typeface="Constantia"/>
              </a:rPr>
              <a:t> </a:t>
            </a:r>
            <a:r>
              <a:rPr sz="2800" spc="-5" dirty="0">
                <a:latin typeface="Constantia"/>
                <a:cs typeface="Constantia"/>
              </a:rPr>
              <a:t>placing</a:t>
            </a:r>
            <a:r>
              <a:rPr sz="2800" spc="-75" dirty="0">
                <a:latin typeface="Constantia"/>
                <a:cs typeface="Constantia"/>
              </a:rPr>
              <a:t> </a:t>
            </a:r>
            <a:r>
              <a:rPr sz="2800" spc="-5" dirty="0">
                <a:latin typeface="Constantia"/>
                <a:cs typeface="Constantia"/>
              </a:rPr>
              <a:t>a</a:t>
            </a:r>
            <a:r>
              <a:rPr sz="2800" spc="-114" dirty="0">
                <a:latin typeface="Constantia"/>
                <a:cs typeface="Constantia"/>
              </a:rPr>
              <a:t> </a:t>
            </a:r>
            <a:r>
              <a:rPr sz="2800" spc="-10" dirty="0">
                <a:latin typeface="Constantia"/>
                <a:cs typeface="Constantia"/>
              </a:rPr>
              <a:t>sterile  vulval</a:t>
            </a:r>
            <a:r>
              <a:rPr sz="2800" spc="-55" dirty="0">
                <a:latin typeface="Constantia"/>
                <a:cs typeface="Constantia"/>
              </a:rPr>
              <a:t> </a:t>
            </a:r>
            <a:r>
              <a:rPr sz="2800" spc="-5" dirty="0">
                <a:latin typeface="Constantia"/>
                <a:cs typeface="Constantia"/>
              </a:rPr>
              <a:t>pad</a:t>
            </a:r>
            <a:r>
              <a:rPr sz="2000" spc="-5" dirty="0">
                <a:latin typeface="Constantia"/>
                <a:cs typeface="Constantia"/>
              </a:rPr>
              <a:t>.</a:t>
            </a:r>
            <a:endParaRPr sz="2000">
              <a:latin typeface="Constantia"/>
              <a:cs typeface="Constantia"/>
            </a:endParaRPr>
          </a:p>
        </p:txBody>
      </p:sp>
      <p:sp>
        <p:nvSpPr>
          <p:cNvPr id="4" name="object 4"/>
          <p:cNvSpPr txBox="1"/>
          <p:nvPr/>
        </p:nvSpPr>
        <p:spPr>
          <a:xfrm>
            <a:off x="7447280" y="705357"/>
            <a:ext cx="32384" cy="56515"/>
          </a:xfrm>
          <a:prstGeom prst="rect">
            <a:avLst/>
          </a:prstGeom>
        </p:spPr>
        <p:txBody>
          <a:bodyPr vert="horz" wrap="square" lIns="0" tIns="13335" rIns="0" bIns="0" rtlCol="0">
            <a:spAutoFit/>
          </a:bodyPr>
          <a:lstStyle/>
          <a:p>
            <a:pPr algn="ctr">
              <a:lnSpc>
                <a:spcPct val="100000"/>
              </a:lnSpc>
              <a:spcBef>
                <a:spcPts val="105"/>
              </a:spcBef>
            </a:pPr>
            <a:r>
              <a:rPr sz="200" dirty="0">
                <a:solidFill>
                  <a:srgbClr val="04607A"/>
                </a:solidFill>
                <a:latin typeface="Calibri"/>
                <a:cs typeface="Calibri"/>
              </a:rPr>
              <a:t>.</a:t>
            </a:r>
            <a:endParaRPr sz="200">
              <a:latin typeface="Calibri"/>
              <a:cs typeface="Calibri"/>
            </a:endParaRPr>
          </a:p>
        </p:txBody>
      </p:sp>
      <p:sp>
        <p:nvSpPr>
          <p:cNvPr id="5" name="object 5"/>
          <p:cNvSpPr/>
          <p:nvPr/>
        </p:nvSpPr>
        <p:spPr>
          <a:xfrm>
            <a:off x="7432547" y="1371557"/>
            <a:ext cx="4636571" cy="525174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217"/>
            <a:ext cx="12191999" cy="102870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5867972" y="0"/>
            <a:ext cx="6324027" cy="59991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0" y="0"/>
            <a:ext cx="11848668" cy="1092461"/>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0" y="0"/>
            <a:ext cx="12140172" cy="1026964"/>
          </a:xfrm>
          <a:prstGeom prst="rect">
            <a:avLst/>
          </a:prstGeom>
          <a:blipFill>
            <a:blip r:embed="rId6"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596900" y="426465"/>
            <a:ext cx="9109075" cy="1397000"/>
          </a:xfrm>
          <a:prstGeom prst="rect">
            <a:avLst/>
          </a:prstGeom>
        </p:spPr>
        <p:txBody>
          <a:bodyPr vert="horz" wrap="square" lIns="0" tIns="12700" rIns="0" bIns="0" rtlCol="0">
            <a:spAutoFit/>
          </a:bodyPr>
          <a:lstStyle/>
          <a:p>
            <a:pPr marL="12700" marR="5080">
              <a:lnSpc>
                <a:spcPct val="100000"/>
              </a:lnSpc>
              <a:spcBef>
                <a:spcPts val="100"/>
              </a:spcBef>
            </a:pPr>
            <a:r>
              <a:rPr sz="4500" u="none" spc="-20" dirty="0">
                <a:solidFill>
                  <a:srgbClr val="04607A"/>
                </a:solidFill>
                <a:latin typeface="Calibri"/>
                <a:cs typeface="Calibri"/>
              </a:rPr>
              <a:t>SECOND </a:t>
            </a:r>
            <a:r>
              <a:rPr sz="4500" u="none" spc="-15" dirty="0">
                <a:solidFill>
                  <a:srgbClr val="04607A"/>
                </a:solidFill>
                <a:latin typeface="Calibri"/>
                <a:cs typeface="Calibri"/>
              </a:rPr>
              <a:t>TRIMESTER </a:t>
            </a:r>
            <a:r>
              <a:rPr sz="4500" u="none" spc="-40" dirty="0">
                <a:solidFill>
                  <a:srgbClr val="04607A"/>
                </a:solidFill>
                <a:latin typeface="Calibri"/>
                <a:cs typeface="Calibri"/>
              </a:rPr>
              <a:t>TERMINATION </a:t>
            </a:r>
            <a:r>
              <a:rPr sz="4500" u="none" spc="-5" dirty="0">
                <a:solidFill>
                  <a:srgbClr val="04607A"/>
                </a:solidFill>
                <a:latin typeface="Calibri"/>
                <a:cs typeface="Calibri"/>
              </a:rPr>
              <a:t>OF  </a:t>
            </a:r>
            <a:r>
              <a:rPr sz="4500" u="none" spc="-15" dirty="0">
                <a:solidFill>
                  <a:srgbClr val="04607A"/>
                </a:solidFill>
                <a:latin typeface="Calibri"/>
                <a:cs typeface="Calibri"/>
              </a:rPr>
              <a:t>PREGNANCY</a:t>
            </a:r>
            <a:endParaRPr sz="4500">
              <a:latin typeface="Calibri"/>
              <a:cs typeface="Calibri"/>
            </a:endParaRPr>
          </a:p>
        </p:txBody>
      </p:sp>
      <p:sp>
        <p:nvSpPr>
          <p:cNvPr id="8" name="object 8"/>
          <p:cNvSpPr txBox="1">
            <a:spLocks noGrp="1"/>
          </p:cNvSpPr>
          <p:nvPr>
            <p:ph type="body" idx="1"/>
          </p:nvPr>
        </p:nvSpPr>
        <p:spPr>
          <a:prstGeom prst="rect">
            <a:avLst/>
          </a:prstGeom>
        </p:spPr>
        <p:txBody>
          <a:bodyPr vert="horz" wrap="square" lIns="0" tIns="12065" rIns="0" bIns="0" rtlCol="0">
            <a:spAutoFit/>
          </a:bodyPr>
          <a:lstStyle/>
          <a:p>
            <a:pPr marL="31750">
              <a:lnSpc>
                <a:spcPct val="100000"/>
              </a:lnSpc>
              <a:spcBef>
                <a:spcPts val="95"/>
              </a:spcBef>
            </a:pPr>
            <a:r>
              <a:rPr spc="-10" dirty="0"/>
              <a:t>MEDICAL</a:t>
            </a:r>
            <a:r>
              <a:rPr spc="-20" dirty="0"/>
              <a:t> </a:t>
            </a:r>
            <a:r>
              <a:rPr spc="-10" dirty="0"/>
              <a:t>METHODS</a:t>
            </a:r>
            <a:r>
              <a:rPr u="none" spc="-10" dirty="0"/>
              <a:t>:</a:t>
            </a:r>
          </a:p>
          <a:p>
            <a:pPr marL="19050">
              <a:lnSpc>
                <a:spcPct val="100000"/>
              </a:lnSpc>
              <a:spcBef>
                <a:spcPts val="50"/>
              </a:spcBef>
            </a:pPr>
            <a:endParaRPr sz="4050">
              <a:latin typeface="Times New Roman"/>
              <a:cs typeface="Times New Roman"/>
            </a:endParaRPr>
          </a:p>
          <a:p>
            <a:pPr marL="306070" indent="-274320">
              <a:lnSpc>
                <a:spcPct val="100000"/>
              </a:lnSpc>
              <a:buClr>
                <a:srgbClr val="0AD0D9"/>
              </a:buClr>
              <a:buSzPct val="94642"/>
              <a:buFont typeface="Wingdings 2"/>
              <a:buChar char=""/>
              <a:tabLst>
                <a:tab pos="306070" algn="l"/>
              </a:tabLst>
            </a:pPr>
            <a:r>
              <a:rPr spc="-30" dirty="0"/>
              <a:t>PROSTAGLANDINS:</a:t>
            </a:r>
          </a:p>
          <a:p>
            <a:pPr marL="694055" lvl="1" indent="-269875">
              <a:lnSpc>
                <a:spcPct val="100000"/>
              </a:lnSpc>
              <a:spcBef>
                <a:spcPts val="670"/>
              </a:spcBef>
              <a:buClr>
                <a:srgbClr val="0E6EC5"/>
              </a:buClr>
              <a:buSzPct val="80357"/>
              <a:buFont typeface="Wingdings"/>
              <a:buChar char=""/>
              <a:tabLst>
                <a:tab pos="694690" algn="l"/>
              </a:tabLst>
            </a:pPr>
            <a:r>
              <a:rPr sz="2800" spc="-10" dirty="0">
                <a:latin typeface="Constantia"/>
                <a:cs typeface="Constantia"/>
              </a:rPr>
              <a:t>They</a:t>
            </a:r>
            <a:r>
              <a:rPr sz="2800" spc="-140" dirty="0">
                <a:latin typeface="Constantia"/>
                <a:cs typeface="Constantia"/>
              </a:rPr>
              <a:t> </a:t>
            </a:r>
            <a:r>
              <a:rPr sz="2800" spc="-5" dirty="0">
                <a:latin typeface="Constantia"/>
                <a:cs typeface="Constantia"/>
              </a:rPr>
              <a:t>act</a:t>
            </a:r>
            <a:r>
              <a:rPr sz="2800" spc="-145" dirty="0">
                <a:latin typeface="Constantia"/>
                <a:cs typeface="Constantia"/>
              </a:rPr>
              <a:t> </a:t>
            </a:r>
            <a:r>
              <a:rPr sz="2800" spc="-5" dirty="0">
                <a:latin typeface="Constantia"/>
                <a:cs typeface="Constantia"/>
              </a:rPr>
              <a:t>on</a:t>
            </a:r>
            <a:r>
              <a:rPr sz="2800" spc="-75" dirty="0">
                <a:latin typeface="Constantia"/>
                <a:cs typeface="Constantia"/>
              </a:rPr>
              <a:t> </a:t>
            </a:r>
            <a:r>
              <a:rPr sz="2800" spc="-10" dirty="0">
                <a:latin typeface="Constantia"/>
                <a:cs typeface="Constantia"/>
              </a:rPr>
              <a:t>the</a:t>
            </a:r>
            <a:r>
              <a:rPr sz="2800" spc="-145" dirty="0">
                <a:latin typeface="Constantia"/>
                <a:cs typeface="Constantia"/>
              </a:rPr>
              <a:t> </a:t>
            </a:r>
            <a:r>
              <a:rPr sz="2800" spc="-5" dirty="0">
                <a:latin typeface="Constantia"/>
                <a:cs typeface="Constantia"/>
              </a:rPr>
              <a:t>cervix</a:t>
            </a:r>
            <a:r>
              <a:rPr sz="2800" spc="-135" dirty="0">
                <a:latin typeface="Constantia"/>
                <a:cs typeface="Constantia"/>
              </a:rPr>
              <a:t> </a:t>
            </a:r>
            <a:r>
              <a:rPr sz="2800" spc="-5" dirty="0">
                <a:latin typeface="Constantia"/>
                <a:cs typeface="Constantia"/>
              </a:rPr>
              <a:t>and</a:t>
            </a:r>
            <a:r>
              <a:rPr sz="2800" spc="-30" dirty="0">
                <a:latin typeface="Constantia"/>
                <a:cs typeface="Constantia"/>
              </a:rPr>
              <a:t> </a:t>
            </a:r>
            <a:r>
              <a:rPr sz="2800" spc="-10" dirty="0">
                <a:latin typeface="Constantia"/>
                <a:cs typeface="Constantia"/>
              </a:rPr>
              <a:t>the</a:t>
            </a:r>
            <a:r>
              <a:rPr sz="2800" spc="-90" dirty="0">
                <a:latin typeface="Constantia"/>
                <a:cs typeface="Constantia"/>
              </a:rPr>
              <a:t> </a:t>
            </a:r>
            <a:r>
              <a:rPr sz="2800" spc="-15" dirty="0">
                <a:latin typeface="Constantia"/>
                <a:cs typeface="Constantia"/>
              </a:rPr>
              <a:t>uterus.</a:t>
            </a:r>
            <a:endParaRPr sz="2800">
              <a:latin typeface="Constantia"/>
              <a:cs typeface="Constantia"/>
            </a:endParaRPr>
          </a:p>
          <a:p>
            <a:pPr marL="671195" marR="5080" lvl="1" indent="-247015">
              <a:lnSpc>
                <a:spcPct val="100000"/>
              </a:lnSpc>
              <a:spcBef>
                <a:spcPts val="675"/>
              </a:spcBef>
              <a:buClr>
                <a:srgbClr val="0E6EC5"/>
              </a:buClr>
              <a:buSzPct val="80357"/>
              <a:buFont typeface="Wingdings"/>
              <a:buChar char=""/>
              <a:tabLst>
                <a:tab pos="695325" algn="l"/>
              </a:tabLst>
            </a:pPr>
            <a:r>
              <a:rPr sz="2800" spc="-5" dirty="0">
                <a:latin typeface="Constantia"/>
                <a:cs typeface="Constantia"/>
              </a:rPr>
              <a:t>The PGE </a:t>
            </a:r>
            <a:r>
              <a:rPr sz="2800" spc="-10" dirty="0">
                <a:latin typeface="Constantia"/>
                <a:cs typeface="Constantia"/>
              </a:rPr>
              <a:t>(dinoprostone, sulprostone, </a:t>
            </a:r>
            <a:r>
              <a:rPr sz="2800" spc="-15" dirty="0">
                <a:latin typeface="Constantia"/>
                <a:cs typeface="Constantia"/>
              </a:rPr>
              <a:t>gemeprost, misoprostol)</a:t>
            </a:r>
            <a:r>
              <a:rPr sz="2800" spc="-210" dirty="0">
                <a:latin typeface="Constantia"/>
                <a:cs typeface="Constantia"/>
              </a:rPr>
              <a:t> </a:t>
            </a:r>
            <a:r>
              <a:rPr sz="2800" spc="-5" dirty="0">
                <a:latin typeface="Constantia"/>
                <a:cs typeface="Constantia"/>
              </a:rPr>
              <a:t>and  PGF </a:t>
            </a:r>
            <a:r>
              <a:rPr sz="2800" spc="-15" dirty="0">
                <a:latin typeface="Constantia"/>
                <a:cs typeface="Constantia"/>
              </a:rPr>
              <a:t>(carboprost) </a:t>
            </a:r>
            <a:r>
              <a:rPr sz="2800" spc="-5" dirty="0">
                <a:latin typeface="Constantia"/>
                <a:cs typeface="Constantia"/>
              </a:rPr>
              <a:t>analogues </a:t>
            </a:r>
            <a:r>
              <a:rPr sz="2800" spc="-20" dirty="0">
                <a:latin typeface="Constantia"/>
                <a:cs typeface="Constantia"/>
              </a:rPr>
              <a:t>are </a:t>
            </a:r>
            <a:r>
              <a:rPr sz="2800" spc="-15" dirty="0">
                <a:latin typeface="Constantia"/>
                <a:cs typeface="Constantia"/>
              </a:rPr>
              <a:t>commonly</a:t>
            </a:r>
            <a:r>
              <a:rPr sz="2800" spc="-335" dirty="0">
                <a:latin typeface="Constantia"/>
                <a:cs typeface="Constantia"/>
              </a:rPr>
              <a:t> </a:t>
            </a:r>
            <a:r>
              <a:rPr sz="2800" spc="-10" dirty="0">
                <a:latin typeface="Constantia"/>
                <a:cs typeface="Constantia"/>
              </a:rPr>
              <a:t>used</a:t>
            </a:r>
            <a:endParaRPr sz="2800">
              <a:latin typeface="Constantia"/>
              <a:cs typeface="Constantia"/>
            </a:endParaRPr>
          </a:p>
          <a:p>
            <a:pPr marL="671195" marR="1050925" lvl="1" indent="-247015">
              <a:lnSpc>
                <a:spcPct val="100000"/>
              </a:lnSpc>
              <a:spcBef>
                <a:spcPts val="675"/>
              </a:spcBef>
              <a:buClr>
                <a:srgbClr val="0E6EC5"/>
              </a:buClr>
              <a:buSzPct val="80357"/>
              <a:buFont typeface="Wingdings"/>
              <a:buChar char=""/>
              <a:tabLst>
                <a:tab pos="694690" algn="l"/>
              </a:tabLst>
            </a:pPr>
            <a:r>
              <a:rPr sz="2800" spc="-5" dirty="0">
                <a:latin typeface="Constantia"/>
                <a:cs typeface="Constantia"/>
              </a:rPr>
              <a:t>PGEs</a:t>
            </a:r>
            <a:r>
              <a:rPr sz="2800" spc="-125" dirty="0">
                <a:latin typeface="Constantia"/>
                <a:cs typeface="Constantia"/>
              </a:rPr>
              <a:t> </a:t>
            </a:r>
            <a:r>
              <a:rPr sz="2800" spc="-20" dirty="0">
                <a:latin typeface="Constantia"/>
                <a:cs typeface="Constantia"/>
              </a:rPr>
              <a:t>are</a:t>
            </a:r>
            <a:r>
              <a:rPr sz="2800" spc="-100" dirty="0">
                <a:latin typeface="Constantia"/>
                <a:cs typeface="Constantia"/>
              </a:rPr>
              <a:t> </a:t>
            </a:r>
            <a:r>
              <a:rPr sz="2800" spc="-15" dirty="0">
                <a:latin typeface="Constantia"/>
                <a:cs typeface="Constantia"/>
              </a:rPr>
              <a:t>preferred</a:t>
            </a:r>
            <a:r>
              <a:rPr sz="2800" spc="-75" dirty="0">
                <a:latin typeface="Constantia"/>
                <a:cs typeface="Constantia"/>
              </a:rPr>
              <a:t> </a:t>
            </a:r>
            <a:r>
              <a:rPr sz="2800" spc="-5" dirty="0">
                <a:latin typeface="Constantia"/>
                <a:cs typeface="Constantia"/>
              </a:rPr>
              <a:t>as</a:t>
            </a:r>
            <a:r>
              <a:rPr sz="2800" spc="-65" dirty="0">
                <a:latin typeface="Constantia"/>
                <a:cs typeface="Constantia"/>
              </a:rPr>
              <a:t> </a:t>
            </a:r>
            <a:r>
              <a:rPr sz="2800" spc="-5" dirty="0">
                <a:latin typeface="Constantia"/>
                <a:cs typeface="Constantia"/>
              </a:rPr>
              <a:t>they</a:t>
            </a:r>
            <a:r>
              <a:rPr sz="2800" spc="-65" dirty="0">
                <a:latin typeface="Constantia"/>
                <a:cs typeface="Constantia"/>
              </a:rPr>
              <a:t> </a:t>
            </a:r>
            <a:r>
              <a:rPr sz="2800" spc="-40" dirty="0">
                <a:latin typeface="Constantia"/>
                <a:cs typeface="Constantia"/>
              </a:rPr>
              <a:t>have</a:t>
            </a:r>
            <a:r>
              <a:rPr sz="2800" spc="-70" dirty="0">
                <a:latin typeface="Constantia"/>
                <a:cs typeface="Constantia"/>
              </a:rPr>
              <a:t> </a:t>
            </a:r>
            <a:r>
              <a:rPr sz="2800" spc="-15" dirty="0">
                <a:latin typeface="Constantia"/>
                <a:cs typeface="Constantia"/>
              </a:rPr>
              <a:t>more</a:t>
            </a:r>
            <a:r>
              <a:rPr sz="2800" spc="-125" dirty="0">
                <a:latin typeface="Constantia"/>
                <a:cs typeface="Constantia"/>
              </a:rPr>
              <a:t> </a:t>
            </a:r>
            <a:r>
              <a:rPr sz="2800" spc="-15" dirty="0">
                <a:latin typeface="Constantia"/>
                <a:cs typeface="Constantia"/>
              </a:rPr>
              <a:t>selective</a:t>
            </a:r>
            <a:r>
              <a:rPr sz="2800" spc="-145" dirty="0">
                <a:latin typeface="Constantia"/>
                <a:cs typeface="Constantia"/>
              </a:rPr>
              <a:t> </a:t>
            </a:r>
            <a:r>
              <a:rPr sz="2800" spc="-5" dirty="0">
                <a:latin typeface="Constantia"/>
                <a:cs typeface="Constantia"/>
              </a:rPr>
              <a:t>action</a:t>
            </a:r>
            <a:r>
              <a:rPr sz="2800" spc="-125" dirty="0">
                <a:latin typeface="Constantia"/>
                <a:cs typeface="Constantia"/>
              </a:rPr>
              <a:t> </a:t>
            </a:r>
            <a:r>
              <a:rPr sz="2800" spc="-5" dirty="0">
                <a:latin typeface="Constantia"/>
                <a:cs typeface="Constantia"/>
              </a:rPr>
              <a:t>on</a:t>
            </a:r>
            <a:r>
              <a:rPr sz="2800" spc="-70" dirty="0">
                <a:latin typeface="Constantia"/>
                <a:cs typeface="Constantia"/>
              </a:rPr>
              <a:t> </a:t>
            </a:r>
            <a:r>
              <a:rPr sz="2800" spc="-10" dirty="0">
                <a:latin typeface="Constantia"/>
                <a:cs typeface="Constantia"/>
              </a:rPr>
              <a:t>the  </a:t>
            </a:r>
            <a:r>
              <a:rPr sz="2800" spc="-15" dirty="0">
                <a:latin typeface="Constantia"/>
                <a:cs typeface="Constantia"/>
              </a:rPr>
              <a:t>myometrium </a:t>
            </a:r>
            <a:r>
              <a:rPr sz="2800" spc="-5" dirty="0">
                <a:latin typeface="Constantia"/>
                <a:cs typeface="Constantia"/>
              </a:rPr>
              <a:t>and less side</a:t>
            </a:r>
            <a:r>
              <a:rPr sz="2800" spc="-320" dirty="0">
                <a:latin typeface="Constantia"/>
                <a:cs typeface="Constantia"/>
              </a:rPr>
              <a:t> </a:t>
            </a:r>
            <a:r>
              <a:rPr sz="2800" spc="-15" dirty="0">
                <a:latin typeface="Constantia"/>
                <a:cs typeface="Constantia"/>
              </a:rPr>
              <a:t>effects.</a:t>
            </a:r>
            <a:endParaRPr sz="2800">
              <a:latin typeface="Constantia"/>
              <a:cs typeface="Constanti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217"/>
            <a:ext cx="12191999" cy="102870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5867972" y="0"/>
            <a:ext cx="6324027" cy="59991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0" y="0"/>
            <a:ext cx="11848668" cy="1092461"/>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0" y="0"/>
            <a:ext cx="12140172" cy="1026964"/>
          </a:xfrm>
          <a:prstGeom prst="rect">
            <a:avLst/>
          </a:prstGeom>
          <a:blipFill>
            <a:blip r:embed="rId6" cstate="print"/>
            <a:stretch>
              <a:fillRect/>
            </a:stretch>
          </a:blipFill>
        </p:spPr>
        <p:txBody>
          <a:bodyPr wrap="square" lIns="0" tIns="0" rIns="0" bIns="0" rtlCol="0"/>
          <a:lstStyle/>
          <a:p>
            <a:endParaRPr/>
          </a:p>
        </p:txBody>
      </p:sp>
      <p:sp>
        <p:nvSpPr>
          <p:cNvPr id="7" name="object 7"/>
          <p:cNvSpPr txBox="1"/>
          <p:nvPr/>
        </p:nvSpPr>
        <p:spPr>
          <a:xfrm>
            <a:off x="448157" y="1024886"/>
            <a:ext cx="10978515" cy="5000625"/>
          </a:xfrm>
          <a:prstGeom prst="rect">
            <a:avLst/>
          </a:prstGeom>
        </p:spPr>
        <p:txBody>
          <a:bodyPr vert="horz" wrap="square" lIns="0" tIns="85090" rIns="0" bIns="0" rtlCol="0">
            <a:spAutoFit/>
          </a:bodyPr>
          <a:lstStyle/>
          <a:p>
            <a:pPr marL="469900" indent="-457200">
              <a:lnSpc>
                <a:spcPct val="100000"/>
              </a:lnSpc>
              <a:spcBef>
                <a:spcPts val="670"/>
              </a:spcBef>
              <a:buClr>
                <a:srgbClr val="0AD0D9"/>
              </a:buClr>
              <a:buSzPct val="93750"/>
              <a:buAutoNum type="arabicPeriod"/>
              <a:tabLst>
                <a:tab pos="469265" algn="l"/>
                <a:tab pos="469900" algn="l"/>
              </a:tabLst>
            </a:pPr>
            <a:r>
              <a:rPr sz="2400" b="1" spc="-10" dirty="0">
                <a:latin typeface="Constantia"/>
                <a:cs typeface="Constantia"/>
              </a:rPr>
              <a:t>Misoprostol </a:t>
            </a:r>
            <a:r>
              <a:rPr sz="2400" b="1" spc="-5" dirty="0">
                <a:latin typeface="Constantia"/>
                <a:cs typeface="Constantia"/>
              </a:rPr>
              <a:t>(PGE1</a:t>
            </a:r>
            <a:r>
              <a:rPr sz="2400" b="1" spc="-30" dirty="0">
                <a:latin typeface="Constantia"/>
                <a:cs typeface="Constantia"/>
              </a:rPr>
              <a:t> </a:t>
            </a:r>
            <a:r>
              <a:rPr sz="2400" b="1" dirty="0">
                <a:latin typeface="Constantia"/>
                <a:cs typeface="Constantia"/>
              </a:rPr>
              <a:t>analogue)</a:t>
            </a:r>
            <a:endParaRPr sz="2400">
              <a:latin typeface="Constantia"/>
              <a:cs typeface="Constantia"/>
            </a:endParaRPr>
          </a:p>
          <a:p>
            <a:pPr marL="652780" lvl="1" indent="-247015">
              <a:lnSpc>
                <a:spcPct val="100000"/>
              </a:lnSpc>
              <a:spcBef>
                <a:spcPts val="580"/>
              </a:spcBef>
              <a:buClr>
                <a:srgbClr val="0E6EC5"/>
              </a:buClr>
              <a:buSzPct val="85416"/>
              <a:buFont typeface="Courier New"/>
              <a:buChar char="o"/>
              <a:tabLst>
                <a:tab pos="652780" algn="l"/>
              </a:tabLst>
            </a:pPr>
            <a:r>
              <a:rPr sz="2400" dirty="0">
                <a:latin typeface="Constantia"/>
                <a:cs typeface="Constantia"/>
              </a:rPr>
              <a:t>400–800</a:t>
            </a:r>
            <a:r>
              <a:rPr sz="2400" spc="-70" dirty="0">
                <a:latin typeface="Constantia"/>
                <a:cs typeface="Constantia"/>
              </a:rPr>
              <a:t> </a:t>
            </a:r>
            <a:r>
              <a:rPr sz="2400" spc="-5" dirty="0">
                <a:latin typeface="Constantia"/>
                <a:cs typeface="Constantia"/>
              </a:rPr>
              <a:t>μg</a:t>
            </a:r>
            <a:r>
              <a:rPr sz="2400" spc="-45" dirty="0">
                <a:latin typeface="Constantia"/>
                <a:cs typeface="Constantia"/>
              </a:rPr>
              <a:t> </a:t>
            </a:r>
            <a:r>
              <a:rPr sz="2400" dirty="0">
                <a:latin typeface="Constantia"/>
                <a:cs typeface="Constantia"/>
              </a:rPr>
              <a:t>of</a:t>
            </a:r>
            <a:r>
              <a:rPr sz="2400" spc="45" dirty="0">
                <a:latin typeface="Constantia"/>
                <a:cs typeface="Constantia"/>
              </a:rPr>
              <a:t> </a:t>
            </a:r>
            <a:r>
              <a:rPr sz="2400" spc="-10" dirty="0">
                <a:latin typeface="Constantia"/>
                <a:cs typeface="Constantia"/>
              </a:rPr>
              <a:t>misoprostol</a:t>
            </a:r>
            <a:r>
              <a:rPr sz="2400" spc="-50" dirty="0">
                <a:latin typeface="Constantia"/>
                <a:cs typeface="Constantia"/>
              </a:rPr>
              <a:t> </a:t>
            </a:r>
            <a:r>
              <a:rPr sz="2400" spc="-15" dirty="0">
                <a:latin typeface="Constantia"/>
                <a:cs typeface="Constantia"/>
              </a:rPr>
              <a:t>given</a:t>
            </a:r>
            <a:r>
              <a:rPr sz="2400" spc="-114" dirty="0">
                <a:latin typeface="Constantia"/>
                <a:cs typeface="Constantia"/>
              </a:rPr>
              <a:t> </a:t>
            </a:r>
            <a:r>
              <a:rPr sz="2400" spc="-10" dirty="0">
                <a:latin typeface="Constantia"/>
                <a:cs typeface="Constantia"/>
              </a:rPr>
              <a:t>vaginally</a:t>
            </a:r>
            <a:r>
              <a:rPr sz="2400" spc="-125" dirty="0">
                <a:latin typeface="Constantia"/>
                <a:cs typeface="Constantia"/>
              </a:rPr>
              <a:t> </a:t>
            </a:r>
            <a:r>
              <a:rPr sz="2400" dirty="0">
                <a:latin typeface="Constantia"/>
                <a:cs typeface="Constantia"/>
              </a:rPr>
              <a:t>at</a:t>
            </a:r>
            <a:r>
              <a:rPr sz="2400" spc="-114" dirty="0">
                <a:latin typeface="Constantia"/>
                <a:cs typeface="Constantia"/>
              </a:rPr>
              <a:t> </a:t>
            </a:r>
            <a:r>
              <a:rPr sz="2400" dirty="0">
                <a:latin typeface="Constantia"/>
                <a:cs typeface="Constantia"/>
              </a:rPr>
              <a:t>an</a:t>
            </a:r>
            <a:r>
              <a:rPr sz="2400" spc="-40" dirty="0">
                <a:latin typeface="Constantia"/>
                <a:cs typeface="Constantia"/>
              </a:rPr>
              <a:t> </a:t>
            </a:r>
            <a:r>
              <a:rPr sz="2400" spc="-5" dirty="0">
                <a:latin typeface="Constantia"/>
                <a:cs typeface="Constantia"/>
              </a:rPr>
              <a:t>interval</a:t>
            </a:r>
            <a:r>
              <a:rPr sz="2400" spc="-75" dirty="0">
                <a:latin typeface="Constantia"/>
                <a:cs typeface="Constantia"/>
              </a:rPr>
              <a:t> </a:t>
            </a:r>
            <a:r>
              <a:rPr sz="2400" dirty="0">
                <a:latin typeface="Constantia"/>
                <a:cs typeface="Constantia"/>
              </a:rPr>
              <a:t>of</a:t>
            </a:r>
            <a:r>
              <a:rPr sz="2400" spc="55" dirty="0">
                <a:latin typeface="Constantia"/>
                <a:cs typeface="Constantia"/>
              </a:rPr>
              <a:t> </a:t>
            </a:r>
            <a:r>
              <a:rPr sz="2400" spc="-5" dirty="0">
                <a:latin typeface="Constantia"/>
                <a:cs typeface="Constantia"/>
              </a:rPr>
              <a:t>3–4</a:t>
            </a:r>
            <a:r>
              <a:rPr sz="2400" spc="5" dirty="0">
                <a:latin typeface="Constantia"/>
                <a:cs typeface="Constantia"/>
              </a:rPr>
              <a:t> </a:t>
            </a:r>
            <a:r>
              <a:rPr sz="2400" dirty="0">
                <a:latin typeface="Constantia"/>
                <a:cs typeface="Constantia"/>
              </a:rPr>
              <a:t>hours</a:t>
            </a:r>
            <a:r>
              <a:rPr sz="2400" spc="-45" dirty="0">
                <a:latin typeface="Constantia"/>
                <a:cs typeface="Constantia"/>
              </a:rPr>
              <a:t> </a:t>
            </a:r>
            <a:r>
              <a:rPr sz="2400" spc="-5" dirty="0">
                <a:latin typeface="Constantia"/>
                <a:cs typeface="Constantia"/>
              </a:rPr>
              <a:t>is</a:t>
            </a:r>
            <a:r>
              <a:rPr sz="2400" spc="-60" dirty="0">
                <a:latin typeface="Constantia"/>
                <a:cs typeface="Constantia"/>
              </a:rPr>
              <a:t> </a:t>
            </a:r>
            <a:r>
              <a:rPr sz="2400" spc="-5" dirty="0">
                <a:latin typeface="Constantia"/>
                <a:cs typeface="Constantia"/>
              </a:rPr>
              <a:t>most</a:t>
            </a:r>
            <a:endParaRPr sz="2400">
              <a:latin typeface="Constantia"/>
              <a:cs typeface="Constantia"/>
            </a:endParaRPr>
          </a:p>
          <a:p>
            <a:pPr marL="652780">
              <a:lnSpc>
                <a:spcPct val="100000"/>
              </a:lnSpc>
            </a:pPr>
            <a:r>
              <a:rPr sz="2400" spc="-10" dirty="0">
                <a:latin typeface="Constantia"/>
                <a:cs typeface="Constantia"/>
              </a:rPr>
              <a:t>effective </a:t>
            </a:r>
            <a:r>
              <a:rPr sz="2400" dirty="0">
                <a:latin typeface="Constantia"/>
                <a:cs typeface="Constantia"/>
              </a:rPr>
              <a:t>as </a:t>
            </a:r>
            <a:r>
              <a:rPr sz="2400" spc="-5" dirty="0">
                <a:latin typeface="Constantia"/>
                <a:cs typeface="Constantia"/>
              </a:rPr>
              <a:t>the </a:t>
            </a:r>
            <a:r>
              <a:rPr sz="2400" spc="-10" dirty="0">
                <a:latin typeface="Constantia"/>
                <a:cs typeface="Constantia"/>
              </a:rPr>
              <a:t>bioavailability </a:t>
            </a:r>
            <a:r>
              <a:rPr sz="2400" spc="-5" dirty="0">
                <a:latin typeface="Constantia"/>
                <a:cs typeface="Constantia"/>
              </a:rPr>
              <a:t>is</a:t>
            </a:r>
            <a:r>
              <a:rPr sz="2400" spc="-395" dirty="0">
                <a:latin typeface="Constantia"/>
                <a:cs typeface="Constantia"/>
              </a:rPr>
              <a:t> </a:t>
            </a:r>
            <a:r>
              <a:rPr sz="2400" spc="-5" dirty="0">
                <a:latin typeface="Constantia"/>
                <a:cs typeface="Constantia"/>
              </a:rPr>
              <a:t>high.</a:t>
            </a:r>
            <a:endParaRPr sz="2400">
              <a:latin typeface="Constantia"/>
              <a:cs typeface="Constantia"/>
            </a:endParaRPr>
          </a:p>
          <a:p>
            <a:pPr marL="652780" marR="608330" lvl="1" indent="-247015">
              <a:lnSpc>
                <a:spcPct val="100000"/>
              </a:lnSpc>
              <a:spcBef>
                <a:spcPts val="575"/>
              </a:spcBef>
              <a:buClr>
                <a:srgbClr val="0E6EC5"/>
              </a:buClr>
              <a:buSzPct val="85416"/>
              <a:buFont typeface="Courier New"/>
              <a:buChar char="o"/>
              <a:tabLst>
                <a:tab pos="652780" algn="l"/>
              </a:tabLst>
            </a:pPr>
            <a:r>
              <a:rPr sz="2400" spc="-30" dirty="0">
                <a:latin typeface="Constantia"/>
                <a:cs typeface="Constantia"/>
              </a:rPr>
              <a:t>Alternatively, </a:t>
            </a:r>
            <a:r>
              <a:rPr sz="2400" spc="10" dirty="0">
                <a:latin typeface="Constantia"/>
                <a:cs typeface="Constantia"/>
              </a:rPr>
              <a:t>first </a:t>
            </a:r>
            <a:r>
              <a:rPr sz="2400" spc="-5" dirty="0">
                <a:latin typeface="Constantia"/>
                <a:cs typeface="Constantia"/>
              </a:rPr>
              <a:t>dose </a:t>
            </a:r>
            <a:r>
              <a:rPr sz="2400" dirty="0">
                <a:latin typeface="Constantia"/>
                <a:cs typeface="Constantia"/>
              </a:rPr>
              <a:t>of </a:t>
            </a:r>
            <a:r>
              <a:rPr sz="2400" spc="-5" dirty="0">
                <a:latin typeface="Constantia"/>
                <a:cs typeface="Constantia"/>
              </a:rPr>
              <a:t>600 μg </a:t>
            </a:r>
            <a:r>
              <a:rPr sz="2400" spc="-10" dirty="0">
                <a:latin typeface="Constantia"/>
                <a:cs typeface="Constantia"/>
              </a:rPr>
              <a:t>misoprostol </a:t>
            </a:r>
            <a:r>
              <a:rPr sz="2400" spc="-15" dirty="0">
                <a:latin typeface="Constantia"/>
                <a:cs typeface="Constantia"/>
              </a:rPr>
              <a:t>given </a:t>
            </a:r>
            <a:r>
              <a:rPr sz="2400" spc="-30" dirty="0">
                <a:latin typeface="Constantia"/>
                <a:cs typeface="Constantia"/>
              </a:rPr>
              <a:t>vaginally, </a:t>
            </a:r>
            <a:r>
              <a:rPr sz="2400" spc="-5" dirty="0">
                <a:latin typeface="Constantia"/>
                <a:cs typeface="Constantia"/>
              </a:rPr>
              <a:t>then 200</a:t>
            </a:r>
            <a:r>
              <a:rPr sz="2400" spc="-420" dirty="0">
                <a:latin typeface="Constantia"/>
                <a:cs typeface="Constantia"/>
              </a:rPr>
              <a:t> </a:t>
            </a:r>
            <a:r>
              <a:rPr sz="2400" spc="-15" dirty="0">
                <a:latin typeface="Constantia"/>
                <a:cs typeface="Constantia"/>
              </a:rPr>
              <a:t>μg,  orally</a:t>
            </a:r>
            <a:r>
              <a:rPr sz="2400" spc="-135" dirty="0">
                <a:latin typeface="Constantia"/>
                <a:cs typeface="Constantia"/>
              </a:rPr>
              <a:t> </a:t>
            </a:r>
            <a:r>
              <a:rPr sz="2400" spc="-5" dirty="0">
                <a:latin typeface="Constantia"/>
                <a:cs typeface="Constantia"/>
              </a:rPr>
              <a:t>every</a:t>
            </a:r>
            <a:r>
              <a:rPr sz="2400" spc="-65" dirty="0">
                <a:latin typeface="Constantia"/>
                <a:cs typeface="Constantia"/>
              </a:rPr>
              <a:t> </a:t>
            </a:r>
            <a:r>
              <a:rPr sz="2400" dirty="0">
                <a:latin typeface="Constantia"/>
                <a:cs typeface="Constantia"/>
              </a:rPr>
              <a:t>3 hours</a:t>
            </a:r>
            <a:r>
              <a:rPr sz="2400" spc="-110" dirty="0">
                <a:latin typeface="Constantia"/>
                <a:cs typeface="Constantia"/>
              </a:rPr>
              <a:t> </a:t>
            </a:r>
            <a:r>
              <a:rPr sz="2400" spc="-15" dirty="0">
                <a:latin typeface="Constantia"/>
                <a:cs typeface="Constantia"/>
              </a:rPr>
              <a:t>are</a:t>
            </a:r>
            <a:r>
              <a:rPr sz="2400" spc="-120" dirty="0">
                <a:latin typeface="Constantia"/>
                <a:cs typeface="Constantia"/>
              </a:rPr>
              <a:t> </a:t>
            </a:r>
            <a:r>
              <a:rPr sz="2400" dirty="0">
                <a:latin typeface="Constantia"/>
                <a:cs typeface="Constantia"/>
              </a:rPr>
              <a:t>also</a:t>
            </a:r>
            <a:r>
              <a:rPr sz="2400" spc="-65" dirty="0">
                <a:latin typeface="Constantia"/>
                <a:cs typeface="Constantia"/>
              </a:rPr>
              <a:t> </a:t>
            </a:r>
            <a:r>
              <a:rPr sz="2400" spc="-5" dirty="0">
                <a:latin typeface="Constantia"/>
                <a:cs typeface="Constantia"/>
              </a:rPr>
              <a:t>found</a:t>
            </a:r>
            <a:r>
              <a:rPr sz="2400" spc="-75" dirty="0">
                <a:latin typeface="Constantia"/>
                <a:cs typeface="Constantia"/>
              </a:rPr>
              <a:t> </a:t>
            </a:r>
            <a:r>
              <a:rPr sz="2400" spc="-5" dirty="0">
                <a:latin typeface="Constantia"/>
                <a:cs typeface="Constantia"/>
              </a:rPr>
              <a:t>optimum.</a:t>
            </a:r>
            <a:endParaRPr sz="2400">
              <a:latin typeface="Constantia"/>
              <a:cs typeface="Constantia"/>
            </a:endParaRPr>
          </a:p>
          <a:p>
            <a:pPr marL="652780" lvl="1" indent="-247015">
              <a:lnSpc>
                <a:spcPct val="100000"/>
              </a:lnSpc>
              <a:spcBef>
                <a:spcPts val="580"/>
              </a:spcBef>
              <a:buClr>
                <a:srgbClr val="0E6EC5"/>
              </a:buClr>
              <a:buSzPct val="85416"/>
              <a:buFont typeface="Courier New"/>
              <a:buChar char="o"/>
              <a:tabLst>
                <a:tab pos="652780" algn="l"/>
              </a:tabLst>
            </a:pPr>
            <a:r>
              <a:rPr sz="2400" spc="-20" dirty="0">
                <a:latin typeface="Constantia"/>
                <a:cs typeface="Constantia"/>
              </a:rPr>
              <a:t>Recently</a:t>
            </a:r>
            <a:r>
              <a:rPr sz="2400" spc="-55" dirty="0">
                <a:latin typeface="Constantia"/>
                <a:cs typeface="Constantia"/>
              </a:rPr>
              <a:t> </a:t>
            </a:r>
            <a:r>
              <a:rPr sz="2400" dirty="0">
                <a:latin typeface="Constantia"/>
                <a:cs typeface="Constantia"/>
              </a:rPr>
              <a:t>400</a:t>
            </a:r>
            <a:r>
              <a:rPr sz="2400" spc="-55" dirty="0">
                <a:latin typeface="Constantia"/>
                <a:cs typeface="Constantia"/>
              </a:rPr>
              <a:t> </a:t>
            </a:r>
            <a:r>
              <a:rPr sz="2400" spc="-5" dirty="0">
                <a:latin typeface="Constantia"/>
                <a:cs typeface="Constantia"/>
              </a:rPr>
              <a:t>μg</a:t>
            </a:r>
            <a:r>
              <a:rPr sz="2400" spc="10" dirty="0">
                <a:latin typeface="Constantia"/>
                <a:cs typeface="Constantia"/>
              </a:rPr>
              <a:t> </a:t>
            </a:r>
            <a:r>
              <a:rPr sz="2400" spc="-10" dirty="0">
                <a:latin typeface="Constantia"/>
                <a:cs typeface="Constantia"/>
              </a:rPr>
              <a:t>misoprostol</a:t>
            </a:r>
            <a:r>
              <a:rPr sz="2400" spc="-5" dirty="0">
                <a:latin typeface="Constantia"/>
                <a:cs typeface="Constantia"/>
              </a:rPr>
              <a:t> is</a:t>
            </a:r>
            <a:r>
              <a:rPr sz="2400" spc="-110" dirty="0">
                <a:latin typeface="Constantia"/>
                <a:cs typeface="Constantia"/>
              </a:rPr>
              <a:t> </a:t>
            </a:r>
            <a:r>
              <a:rPr sz="2400" spc="-15" dirty="0">
                <a:latin typeface="Constantia"/>
                <a:cs typeface="Constantia"/>
              </a:rPr>
              <a:t>given</a:t>
            </a:r>
            <a:r>
              <a:rPr sz="2400" spc="-95" dirty="0">
                <a:latin typeface="Constantia"/>
                <a:cs typeface="Constantia"/>
              </a:rPr>
              <a:t> </a:t>
            </a:r>
            <a:r>
              <a:rPr sz="2400" spc="-5" dirty="0">
                <a:latin typeface="Constantia"/>
                <a:cs typeface="Constantia"/>
              </a:rPr>
              <a:t>sublingually</a:t>
            </a:r>
            <a:r>
              <a:rPr sz="2400" spc="-114" dirty="0">
                <a:latin typeface="Constantia"/>
                <a:cs typeface="Constantia"/>
              </a:rPr>
              <a:t> </a:t>
            </a:r>
            <a:r>
              <a:rPr sz="2400" spc="-5" dirty="0">
                <a:latin typeface="Constantia"/>
                <a:cs typeface="Constantia"/>
              </a:rPr>
              <a:t>every</a:t>
            </a:r>
            <a:r>
              <a:rPr sz="2400" spc="-80" dirty="0">
                <a:latin typeface="Constantia"/>
                <a:cs typeface="Constantia"/>
              </a:rPr>
              <a:t> </a:t>
            </a:r>
            <a:r>
              <a:rPr sz="2400" dirty="0">
                <a:latin typeface="Constantia"/>
                <a:cs typeface="Constantia"/>
              </a:rPr>
              <a:t>3</a:t>
            </a:r>
            <a:r>
              <a:rPr sz="2400" spc="5" dirty="0">
                <a:latin typeface="Constantia"/>
                <a:cs typeface="Constantia"/>
              </a:rPr>
              <a:t> </a:t>
            </a:r>
            <a:r>
              <a:rPr sz="2400" dirty="0">
                <a:latin typeface="Constantia"/>
                <a:cs typeface="Constantia"/>
              </a:rPr>
              <a:t>hours</a:t>
            </a:r>
            <a:r>
              <a:rPr sz="2400" spc="-60" dirty="0">
                <a:latin typeface="Constantia"/>
                <a:cs typeface="Constantia"/>
              </a:rPr>
              <a:t> </a:t>
            </a:r>
            <a:r>
              <a:rPr sz="2400" spc="-5" dirty="0">
                <a:latin typeface="Constantia"/>
                <a:cs typeface="Constantia"/>
              </a:rPr>
              <a:t>for</a:t>
            </a:r>
            <a:r>
              <a:rPr sz="2400" spc="-145" dirty="0">
                <a:latin typeface="Constantia"/>
                <a:cs typeface="Constantia"/>
              </a:rPr>
              <a:t> </a:t>
            </a:r>
            <a:r>
              <a:rPr sz="2400" dirty="0">
                <a:latin typeface="Constantia"/>
                <a:cs typeface="Constantia"/>
              </a:rPr>
              <a:t>a</a:t>
            </a:r>
            <a:r>
              <a:rPr sz="2400" spc="-75" dirty="0">
                <a:latin typeface="Constantia"/>
                <a:cs typeface="Constantia"/>
              </a:rPr>
              <a:t> </a:t>
            </a:r>
            <a:r>
              <a:rPr sz="2400" spc="-5" dirty="0">
                <a:latin typeface="Constantia"/>
                <a:cs typeface="Constantia"/>
              </a:rPr>
              <a:t>maximum</a:t>
            </a:r>
            <a:endParaRPr sz="2400">
              <a:latin typeface="Constantia"/>
              <a:cs typeface="Constantia"/>
            </a:endParaRPr>
          </a:p>
          <a:p>
            <a:pPr marL="652780">
              <a:lnSpc>
                <a:spcPct val="100000"/>
              </a:lnSpc>
            </a:pPr>
            <a:r>
              <a:rPr sz="2400" dirty="0">
                <a:latin typeface="Constantia"/>
                <a:cs typeface="Constantia"/>
              </a:rPr>
              <a:t>of </a:t>
            </a:r>
            <a:r>
              <a:rPr sz="2400" spc="-5" dirty="0">
                <a:latin typeface="Constantia"/>
                <a:cs typeface="Constantia"/>
              </a:rPr>
              <a:t>five</a:t>
            </a:r>
            <a:r>
              <a:rPr sz="2400" spc="-105" dirty="0">
                <a:latin typeface="Constantia"/>
                <a:cs typeface="Constantia"/>
              </a:rPr>
              <a:t> </a:t>
            </a:r>
            <a:r>
              <a:rPr sz="2400" spc="-10" dirty="0">
                <a:latin typeface="Constantia"/>
                <a:cs typeface="Constantia"/>
              </a:rPr>
              <a:t>doses.</a:t>
            </a:r>
            <a:endParaRPr sz="2400">
              <a:latin typeface="Constantia"/>
              <a:cs typeface="Constantia"/>
            </a:endParaRPr>
          </a:p>
          <a:p>
            <a:pPr marL="652780" lvl="1" indent="-247015">
              <a:lnSpc>
                <a:spcPct val="100000"/>
              </a:lnSpc>
              <a:spcBef>
                <a:spcPts val="575"/>
              </a:spcBef>
              <a:buClr>
                <a:srgbClr val="0E6EC5"/>
              </a:buClr>
              <a:buSzPct val="85416"/>
              <a:buFont typeface="Courier New"/>
              <a:buChar char="o"/>
              <a:tabLst>
                <a:tab pos="652780" algn="l"/>
              </a:tabLst>
            </a:pPr>
            <a:r>
              <a:rPr sz="2400" spc="-5" dirty="0">
                <a:latin typeface="Constantia"/>
                <a:cs typeface="Constantia"/>
              </a:rPr>
              <a:t>This</a:t>
            </a:r>
            <a:r>
              <a:rPr sz="2400" spc="-105" dirty="0">
                <a:latin typeface="Constantia"/>
                <a:cs typeface="Constantia"/>
              </a:rPr>
              <a:t> </a:t>
            </a:r>
            <a:r>
              <a:rPr sz="2400" spc="-10" dirty="0">
                <a:latin typeface="Constantia"/>
                <a:cs typeface="Constantia"/>
              </a:rPr>
              <a:t>regimen</a:t>
            </a:r>
            <a:r>
              <a:rPr sz="2400" spc="-40" dirty="0">
                <a:latin typeface="Constantia"/>
                <a:cs typeface="Constantia"/>
              </a:rPr>
              <a:t> </a:t>
            </a:r>
            <a:r>
              <a:rPr sz="2400" dirty="0">
                <a:latin typeface="Constantia"/>
                <a:cs typeface="Constantia"/>
              </a:rPr>
              <a:t>has</a:t>
            </a:r>
            <a:r>
              <a:rPr sz="2400" spc="-105" dirty="0">
                <a:latin typeface="Constantia"/>
                <a:cs typeface="Constantia"/>
              </a:rPr>
              <a:t> </a:t>
            </a:r>
            <a:r>
              <a:rPr sz="2400" spc="-20" dirty="0">
                <a:latin typeface="Constantia"/>
                <a:cs typeface="Constantia"/>
              </a:rPr>
              <a:t>got</a:t>
            </a:r>
            <a:r>
              <a:rPr sz="2400" spc="-60" dirty="0">
                <a:latin typeface="Constantia"/>
                <a:cs typeface="Constantia"/>
              </a:rPr>
              <a:t> </a:t>
            </a:r>
            <a:r>
              <a:rPr sz="2400" dirty="0">
                <a:latin typeface="Constantia"/>
                <a:cs typeface="Constantia"/>
              </a:rPr>
              <a:t>100%</a:t>
            </a:r>
            <a:r>
              <a:rPr sz="2400" spc="-70" dirty="0">
                <a:latin typeface="Constantia"/>
                <a:cs typeface="Constantia"/>
              </a:rPr>
              <a:t> </a:t>
            </a:r>
            <a:r>
              <a:rPr sz="2400" spc="-15" dirty="0">
                <a:latin typeface="Constantia"/>
                <a:cs typeface="Constantia"/>
              </a:rPr>
              <a:t>success</a:t>
            </a:r>
            <a:r>
              <a:rPr sz="2400" spc="-30" dirty="0">
                <a:latin typeface="Constantia"/>
                <a:cs typeface="Constantia"/>
              </a:rPr>
              <a:t> </a:t>
            </a:r>
            <a:r>
              <a:rPr sz="2400" spc="-5" dirty="0">
                <a:latin typeface="Constantia"/>
                <a:cs typeface="Constantia"/>
              </a:rPr>
              <a:t>in</a:t>
            </a:r>
            <a:r>
              <a:rPr sz="2400" spc="-90" dirty="0">
                <a:latin typeface="Constantia"/>
                <a:cs typeface="Constantia"/>
              </a:rPr>
              <a:t> </a:t>
            </a:r>
            <a:r>
              <a:rPr sz="2400" spc="-10" dirty="0">
                <a:latin typeface="Constantia"/>
                <a:cs typeface="Constantia"/>
              </a:rPr>
              <a:t>second</a:t>
            </a:r>
            <a:r>
              <a:rPr sz="2400" spc="-5" dirty="0">
                <a:latin typeface="Constantia"/>
                <a:cs typeface="Constantia"/>
              </a:rPr>
              <a:t> trimester</a:t>
            </a:r>
            <a:r>
              <a:rPr sz="2400" spc="-140" dirty="0">
                <a:latin typeface="Constantia"/>
                <a:cs typeface="Constantia"/>
              </a:rPr>
              <a:t> </a:t>
            </a:r>
            <a:r>
              <a:rPr sz="2400" spc="-5" dirty="0">
                <a:latin typeface="Constantia"/>
                <a:cs typeface="Constantia"/>
              </a:rPr>
              <a:t>abortion.</a:t>
            </a:r>
            <a:endParaRPr sz="2400">
              <a:latin typeface="Constantia"/>
              <a:cs typeface="Constantia"/>
            </a:endParaRPr>
          </a:p>
          <a:p>
            <a:pPr marL="287020" indent="-274320">
              <a:lnSpc>
                <a:spcPct val="100000"/>
              </a:lnSpc>
              <a:spcBef>
                <a:spcPts val="575"/>
              </a:spcBef>
              <a:buClr>
                <a:srgbClr val="0AD0D9"/>
              </a:buClr>
              <a:buSzPct val="93750"/>
              <a:buAutoNum type="arabicPeriod"/>
              <a:tabLst>
                <a:tab pos="287020" algn="l"/>
              </a:tabLst>
            </a:pPr>
            <a:r>
              <a:rPr sz="2400" dirty="0">
                <a:latin typeface="Constantia"/>
                <a:cs typeface="Constantia"/>
              </a:rPr>
              <a:t>. </a:t>
            </a:r>
            <a:r>
              <a:rPr sz="2400" b="1" spc="-10" dirty="0">
                <a:latin typeface="Constantia"/>
                <a:cs typeface="Constantia"/>
              </a:rPr>
              <a:t>Gemeprost </a:t>
            </a:r>
            <a:r>
              <a:rPr sz="2400" b="1" spc="-5" dirty="0">
                <a:latin typeface="Constantia"/>
                <a:cs typeface="Constantia"/>
              </a:rPr>
              <a:t>(PGE1</a:t>
            </a:r>
            <a:r>
              <a:rPr sz="2400" b="1" spc="-140" dirty="0">
                <a:latin typeface="Constantia"/>
                <a:cs typeface="Constantia"/>
              </a:rPr>
              <a:t> </a:t>
            </a:r>
            <a:r>
              <a:rPr sz="2400" b="1" dirty="0">
                <a:latin typeface="Constantia"/>
                <a:cs typeface="Constantia"/>
              </a:rPr>
              <a:t>analogue):</a:t>
            </a:r>
            <a:endParaRPr sz="2400">
              <a:latin typeface="Constantia"/>
              <a:cs typeface="Constantia"/>
            </a:endParaRPr>
          </a:p>
          <a:p>
            <a:pPr marL="652780" lvl="1" indent="-247015">
              <a:lnSpc>
                <a:spcPct val="100000"/>
              </a:lnSpc>
              <a:spcBef>
                <a:spcPts val="580"/>
              </a:spcBef>
              <a:buClr>
                <a:srgbClr val="0E6EC5"/>
              </a:buClr>
              <a:buSzPct val="85416"/>
              <a:buFont typeface="Courier New"/>
              <a:buChar char="o"/>
              <a:tabLst>
                <a:tab pos="652780" algn="l"/>
              </a:tabLst>
            </a:pPr>
            <a:r>
              <a:rPr sz="2400" dirty="0">
                <a:latin typeface="Constantia"/>
                <a:cs typeface="Constantia"/>
              </a:rPr>
              <a:t>1</a:t>
            </a:r>
            <a:r>
              <a:rPr sz="2400" spc="-15" dirty="0">
                <a:latin typeface="Constantia"/>
                <a:cs typeface="Constantia"/>
              </a:rPr>
              <a:t> </a:t>
            </a:r>
            <a:r>
              <a:rPr sz="2400" spc="-5" dirty="0">
                <a:latin typeface="Constantia"/>
                <a:cs typeface="Constantia"/>
              </a:rPr>
              <a:t>mg</a:t>
            </a:r>
            <a:r>
              <a:rPr sz="2400" spc="-70" dirty="0">
                <a:latin typeface="Constantia"/>
                <a:cs typeface="Constantia"/>
              </a:rPr>
              <a:t> </a:t>
            </a:r>
            <a:r>
              <a:rPr sz="2400" spc="-5" dirty="0">
                <a:latin typeface="Constantia"/>
                <a:cs typeface="Constantia"/>
              </a:rPr>
              <a:t>vaginal</a:t>
            </a:r>
            <a:r>
              <a:rPr sz="2400" spc="-70" dirty="0">
                <a:latin typeface="Constantia"/>
                <a:cs typeface="Constantia"/>
              </a:rPr>
              <a:t> </a:t>
            </a:r>
            <a:r>
              <a:rPr sz="2400" spc="-5" dirty="0">
                <a:latin typeface="Constantia"/>
                <a:cs typeface="Constantia"/>
              </a:rPr>
              <a:t>every</a:t>
            </a:r>
            <a:r>
              <a:rPr sz="2400" spc="-80" dirty="0">
                <a:latin typeface="Constantia"/>
                <a:cs typeface="Constantia"/>
              </a:rPr>
              <a:t> </a:t>
            </a:r>
            <a:r>
              <a:rPr sz="2400" spc="-5" dirty="0">
                <a:latin typeface="Constantia"/>
                <a:cs typeface="Constantia"/>
              </a:rPr>
              <a:t>3–6</a:t>
            </a:r>
            <a:r>
              <a:rPr sz="2400" spc="5" dirty="0">
                <a:latin typeface="Constantia"/>
                <a:cs typeface="Constantia"/>
              </a:rPr>
              <a:t> </a:t>
            </a:r>
            <a:r>
              <a:rPr sz="2400" dirty="0">
                <a:latin typeface="Constantia"/>
                <a:cs typeface="Constantia"/>
              </a:rPr>
              <a:t>hours</a:t>
            </a:r>
            <a:r>
              <a:rPr sz="2400" spc="-60" dirty="0">
                <a:latin typeface="Constantia"/>
                <a:cs typeface="Constantia"/>
              </a:rPr>
              <a:t> </a:t>
            </a:r>
            <a:r>
              <a:rPr sz="2400" spc="-5" dirty="0">
                <a:latin typeface="Constantia"/>
                <a:cs typeface="Constantia"/>
              </a:rPr>
              <a:t>for</a:t>
            </a:r>
            <a:r>
              <a:rPr sz="2400" spc="-100" dirty="0">
                <a:latin typeface="Constantia"/>
                <a:cs typeface="Constantia"/>
              </a:rPr>
              <a:t> </a:t>
            </a:r>
            <a:r>
              <a:rPr sz="2400" spc="-5" dirty="0">
                <a:latin typeface="Constantia"/>
                <a:cs typeface="Constantia"/>
              </a:rPr>
              <a:t>five</a:t>
            </a:r>
            <a:r>
              <a:rPr sz="2400" spc="-135" dirty="0">
                <a:latin typeface="Constantia"/>
                <a:cs typeface="Constantia"/>
              </a:rPr>
              <a:t> </a:t>
            </a:r>
            <a:r>
              <a:rPr sz="2400" spc="-5" dirty="0">
                <a:latin typeface="Constantia"/>
                <a:cs typeface="Constantia"/>
              </a:rPr>
              <a:t>doses</a:t>
            </a:r>
            <a:r>
              <a:rPr sz="2400" spc="-35" dirty="0">
                <a:latin typeface="Constantia"/>
                <a:cs typeface="Constantia"/>
              </a:rPr>
              <a:t> </a:t>
            </a:r>
            <a:r>
              <a:rPr sz="2400" spc="-5" dirty="0">
                <a:latin typeface="Constantia"/>
                <a:cs typeface="Constantia"/>
              </a:rPr>
              <a:t>in</a:t>
            </a:r>
            <a:r>
              <a:rPr sz="2400" spc="-40" dirty="0">
                <a:latin typeface="Constantia"/>
                <a:cs typeface="Constantia"/>
              </a:rPr>
              <a:t> </a:t>
            </a:r>
            <a:r>
              <a:rPr sz="2400" spc="-5" dirty="0">
                <a:latin typeface="Constantia"/>
                <a:cs typeface="Constantia"/>
              </a:rPr>
              <a:t>24</a:t>
            </a:r>
            <a:r>
              <a:rPr sz="2400" spc="-15" dirty="0">
                <a:latin typeface="Constantia"/>
                <a:cs typeface="Constantia"/>
              </a:rPr>
              <a:t> </a:t>
            </a:r>
            <a:r>
              <a:rPr sz="2400" dirty="0">
                <a:latin typeface="Constantia"/>
                <a:cs typeface="Constantia"/>
              </a:rPr>
              <a:t>hours</a:t>
            </a:r>
            <a:r>
              <a:rPr sz="2400" spc="-50" dirty="0">
                <a:latin typeface="Constantia"/>
                <a:cs typeface="Constantia"/>
              </a:rPr>
              <a:t> </a:t>
            </a:r>
            <a:r>
              <a:rPr sz="2400" dirty="0">
                <a:latin typeface="Constantia"/>
                <a:cs typeface="Constantia"/>
              </a:rPr>
              <a:t>has</a:t>
            </a:r>
            <a:r>
              <a:rPr sz="2400" spc="-114" dirty="0">
                <a:latin typeface="Constantia"/>
                <a:cs typeface="Constantia"/>
              </a:rPr>
              <a:t> </a:t>
            </a:r>
            <a:r>
              <a:rPr sz="2400" spc="-20" dirty="0">
                <a:latin typeface="Constantia"/>
                <a:cs typeface="Constantia"/>
              </a:rPr>
              <a:t>got</a:t>
            </a:r>
            <a:r>
              <a:rPr sz="2400" spc="-125" dirty="0">
                <a:latin typeface="Constantia"/>
                <a:cs typeface="Constantia"/>
              </a:rPr>
              <a:t> </a:t>
            </a:r>
            <a:r>
              <a:rPr sz="2400" spc="-5" dirty="0">
                <a:latin typeface="Constantia"/>
                <a:cs typeface="Constantia"/>
              </a:rPr>
              <a:t>about</a:t>
            </a:r>
            <a:r>
              <a:rPr sz="2400" spc="-50" dirty="0">
                <a:latin typeface="Constantia"/>
                <a:cs typeface="Constantia"/>
              </a:rPr>
              <a:t> </a:t>
            </a:r>
            <a:r>
              <a:rPr sz="2400" spc="-5" dirty="0">
                <a:latin typeface="Constantia"/>
                <a:cs typeface="Constantia"/>
              </a:rPr>
              <a:t>90%</a:t>
            </a:r>
            <a:endParaRPr sz="2400">
              <a:latin typeface="Constantia"/>
              <a:cs typeface="Constantia"/>
            </a:endParaRPr>
          </a:p>
          <a:p>
            <a:pPr marL="652780">
              <a:lnSpc>
                <a:spcPct val="100000"/>
              </a:lnSpc>
            </a:pPr>
            <a:r>
              <a:rPr sz="2400" spc="-20" dirty="0">
                <a:latin typeface="Constantia"/>
                <a:cs typeface="Constantia"/>
              </a:rPr>
              <a:t>success.</a:t>
            </a:r>
            <a:endParaRPr sz="2400">
              <a:latin typeface="Constantia"/>
              <a:cs typeface="Constantia"/>
            </a:endParaRPr>
          </a:p>
          <a:p>
            <a:pPr marL="652780" lvl="1" indent="-247015">
              <a:lnSpc>
                <a:spcPct val="100000"/>
              </a:lnSpc>
              <a:spcBef>
                <a:spcPts val="575"/>
              </a:spcBef>
              <a:buClr>
                <a:srgbClr val="0E6EC5"/>
              </a:buClr>
              <a:buSzPct val="85416"/>
              <a:buFont typeface="Courier New"/>
              <a:buChar char="o"/>
              <a:tabLst>
                <a:tab pos="652780" algn="l"/>
              </a:tabLst>
            </a:pPr>
            <a:r>
              <a:rPr sz="2400" spc="-5" dirty="0">
                <a:latin typeface="Constantia"/>
                <a:cs typeface="Constantia"/>
              </a:rPr>
              <a:t>The mean induction-abortion interval </a:t>
            </a:r>
            <a:r>
              <a:rPr sz="2400" spc="-10" dirty="0">
                <a:latin typeface="Constantia"/>
                <a:cs typeface="Constantia"/>
              </a:rPr>
              <a:t>was </a:t>
            </a:r>
            <a:r>
              <a:rPr sz="2400" dirty="0">
                <a:latin typeface="Constantia"/>
                <a:cs typeface="Constantia"/>
              </a:rPr>
              <a:t>14–18</a:t>
            </a:r>
            <a:r>
              <a:rPr sz="2400" spc="-220" dirty="0">
                <a:latin typeface="Constantia"/>
                <a:cs typeface="Constantia"/>
              </a:rPr>
              <a:t> </a:t>
            </a:r>
            <a:r>
              <a:rPr sz="2400" spc="-10" dirty="0">
                <a:latin typeface="Constantia"/>
                <a:cs typeface="Constantia"/>
              </a:rPr>
              <a:t>hours.</a:t>
            </a:r>
            <a:endParaRPr sz="2400">
              <a:latin typeface="Constantia"/>
              <a:cs typeface="Constanti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217"/>
            <a:ext cx="12191999" cy="102870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5867972" y="0"/>
            <a:ext cx="6324027" cy="59991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0" y="0"/>
            <a:ext cx="11848668" cy="1092461"/>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0" y="0"/>
            <a:ext cx="12140172" cy="1026964"/>
          </a:xfrm>
          <a:prstGeom prst="rect">
            <a:avLst/>
          </a:prstGeom>
          <a:blipFill>
            <a:blip r:embed="rId6" cstate="print"/>
            <a:stretch>
              <a:fillRect/>
            </a:stretch>
          </a:blipFill>
        </p:spPr>
        <p:txBody>
          <a:bodyPr wrap="square" lIns="0" tIns="0" rIns="0" bIns="0" rtlCol="0"/>
          <a:lstStyle/>
          <a:p>
            <a:endParaRPr/>
          </a:p>
        </p:txBody>
      </p:sp>
      <p:sp>
        <p:nvSpPr>
          <p:cNvPr id="7" name="object 7"/>
          <p:cNvSpPr txBox="1"/>
          <p:nvPr/>
        </p:nvSpPr>
        <p:spPr>
          <a:xfrm>
            <a:off x="357936" y="1048029"/>
            <a:ext cx="11103610" cy="4964430"/>
          </a:xfrm>
          <a:prstGeom prst="rect">
            <a:avLst/>
          </a:prstGeom>
        </p:spPr>
        <p:txBody>
          <a:bodyPr vert="horz" wrap="square" lIns="0" tIns="97790" rIns="0" bIns="0" rtlCol="0">
            <a:spAutoFit/>
          </a:bodyPr>
          <a:lstStyle/>
          <a:p>
            <a:pPr marL="287020" indent="-274320">
              <a:lnSpc>
                <a:spcPct val="100000"/>
              </a:lnSpc>
              <a:spcBef>
                <a:spcPts val="770"/>
              </a:spcBef>
              <a:buClr>
                <a:srgbClr val="0AD0D9"/>
              </a:buClr>
              <a:buSzPct val="94642"/>
              <a:buAutoNum type="arabicPeriod"/>
              <a:tabLst>
                <a:tab pos="287020" algn="l"/>
              </a:tabLst>
            </a:pPr>
            <a:r>
              <a:rPr sz="2800" b="1" spc="-15" dirty="0">
                <a:latin typeface="Constantia"/>
                <a:cs typeface="Constantia"/>
              </a:rPr>
              <a:t>Mifepristone </a:t>
            </a:r>
            <a:r>
              <a:rPr sz="2800" b="1" spc="-5" dirty="0">
                <a:latin typeface="Constantia"/>
                <a:cs typeface="Constantia"/>
              </a:rPr>
              <a:t>and</a:t>
            </a:r>
            <a:r>
              <a:rPr sz="2800" b="1" spc="-130" dirty="0">
                <a:latin typeface="Constantia"/>
                <a:cs typeface="Constantia"/>
              </a:rPr>
              <a:t> </a:t>
            </a:r>
            <a:r>
              <a:rPr sz="2800" b="1" spc="-15" dirty="0">
                <a:latin typeface="Constantia"/>
                <a:cs typeface="Constantia"/>
              </a:rPr>
              <a:t>prostaglandins</a:t>
            </a:r>
            <a:r>
              <a:rPr sz="2800" spc="-15" dirty="0">
                <a:latin typeface="Constantia"/>
                <a:cs typeface="Constantia"/>
              </a:rPr>
              <a:t>:</a:t>
            </a:r>
            <a:endParaRPr sz="2800">
              <a:latin typeface="Constantia"/>
              <a:cs typeface="Constantia"/>
            </a:endParaRPr>
          </a:p>
          <a:p>
            <a:pPr marL="652780" lvl="1" indent="-247015">
              <a:lnSpc>
                <a:spcPct val="100000"/>
              </a:lnSpc>
              <a:spcBef>
                <a:spcPts val="675"/>
              </a:spcBef>
              <a:buClr>
                <a:srgbClr val="0E6EC5"/>
              </a:buClr>
              <a:buSzPct val="83928"/>
              <a:buFont typeface="Courier New"/>
              <a:buChar char="o"/>
              <a:tabLst>
                <a:tab pos="652780" algn="l"/>
              </a:tabLst>
            </a:pPr>
            <a:r>
              <a:rPr sz="2800" spc="-10" dirty="0">
                <a:latin typeface="Constantia"/>
                <a:cs typeface="Constantia"/>
              </a:rPr>
              <a:t>Mifepristone 200 mg </a:t>
            </a:r>
            <a:r>
              <a:rPr sz="2800" spc="-15" dirty="0">
                <a:latin typeface="Constantia"/>
                <a:cs typeface="Constantia"/>
              </a:rPr>
              <a:t>oral, </a:t>
            </a:r>
            <a:r>
              <a:rPr sz="2800" spc="-25" dirty="0">
                <a:latin typeface="Constantia"/>
                <a:cs typeface="Constantia"/>
              </a:rPr>
              <a:t>followed </a:t>
            </a:r>
            <a:r>
              <a:rPr sz="2800" spc="-5" dirty="0">
                <a:latin typeface="Constantia"/>
                <a:cs typeface="Constantia"/>
              </a:rPr>
              <a:t>36–48 hours </a:t>
            </a:r>
            <a:r>
              <a:rPr sz="2800" spc="-15" dirty="0">
                <a:latin typeface="Constantia"/>
                <a:cs typeface="Constantia"/>
              </a:rPr>
              <a:t>later by</a:t>
            </a:r>
            <a:r>
              <a:rPr sz="2800" spc="-175" dirty="0">
                <a:latin typeface="Constantia"/>
                <a:cs typeface="Constantia"/>
              </a:rPr>
              <a:t> </a:t>
            </a:r>
            <a:r>
              <a:rPr sz="2800" spc="-15" dirty="0">
                <a:latin typeface="Constantia"/>
                <a:cs typeface="Constantia"/>
              </a:rPr>
              <a:t>misoprostol</a:t>
            </a:r>
            <a:endParaRPr sz="2800">
              <a:latin typeface="Constantia"/>
              <a:cs typeface="Constantia"/>
            </a:endParaRPr>
          </a:p>
          <a:p>
            <a:pPr marL="652780" marR="746125" lvl="1" indent="-247015">
              <a:lnSpc>
                <a:spcPct val="100000"/>
              </a:lnSpc>
              <a:spcBef>
                <a:spcPts val="670"/>
              </a:spcBef>
              <a:buClr>
                <a:srgbClr val="0E6EC5"/>
              </a:buClr>
              <a:buSzPct val="83928"/>
              <a:buFont typeface="Courier New"/>
              <a:buChar char="o"/>
              <a:tabLst>
                <a:tab pos="652780" algn="l"/>
              </a:tabLst>
            </a:pPr>
            <a:r>
              <a:rPr sz="2800" spc="-5" dirty="0">
                <a:latin typeface="Constantia"/>
                <a:cs typeface="Constantia"/>
              </a:rPr>
              <a:t>800 μg vaginal; then </a:t>
            </a:r>
            <a:r>
              <a:rPr sz="2800" spc="-15" dirty="0">
                <a:latin typeface="Constantia"/>
                <a:cs typeface="Constantia"/>
              </a:rPr>
              <a:t>misoprostol </a:t>
            </a:r>
            <a:r>
              <a:rPr sz="2800" spc="-5" dirty="0">
                <a:latin typeface="Constantia"/>
                <a:cs typeface="Constantia"/>
              </a:rPr>
              <a:t>400 μg </a:t>
            </a:r>
            <a:r>
              <a:rPr sz="2800" spc="-15" dirty="0">
                <a:latin typeface="Constantia"/>
                <a:cs typeface="Constantia"/>
              </a:rPr>
              <a:t>oral </a:t>
            </a:r>
            <a:r>
              <a:rPr sz="2800" spc="-10" dirty="0">
                <a:latin typeface="Constantia"/>
                <a:cs typeface="Constantia"/>
              </a:rPr>
              <a:t>every </a:t>
            </a:r>
            <a:r>
              <a:rPr sz="2800" spc="-5" dirty="0">
                <a:latin typeface="Constantia"/>
                <a:cs typeface="Constantia"/>
              </a:rPr>
              <a:t>3 hours </a:t>
            </a:r>
            <a:r>
              <a:rPr sz="2800" spc="-15" dirty="0">
                <a:latin typeface="Constantia"/>
                <a:cs typeface="Constantia"/>
              </a:rPr>
              <a:t>for</a:t>
            </a:r>
            <a:r>
              <a:rPr sz="2800" spc="-475" dirty="0">
                <a:latin typeface="Constantia"/>
                <a:cs typeface="Constantia"/>
              </a:rPr>
              <a:t> </a:t>
            </a:r>
            <a:r>
              <a:rPr sz="2800" spc="-5" dirty="0">
                <a:latin typeface="Constantia"/>
                <a:cs typeface="Constantia"/>
              </a:rPr>
              <a:t>4  </a:t>
            </a:r>
            <a:r>
              <a:rPr sz="2800" spc="-10" dirty="0">
                <a:latin typeface="Constantia"/>
                <a:cs typeface="Constantia"/>
              </a:rPr>
              <a:t>doses </a:t>
            </a:r>
            <a:r>
              <a:rPr sz="2800" spc="-5" dirty="0">
                <a:latin typeface="Constantia"/>
                <a:cs typeface="Constantia"/>
              </a:rPr>
              <a:t>is</a:t>
            </a:r>
            <a:r>
              <a:rPr sz="2800" spc="-140" dirty="0">
                <a:latin typeface="Constantia"/>
                <a:cs typeface="Constantia"/>
              </a:rPr>
              <a:t> </a:t>
            </a:r>
            <a:r>
              <a:rPr sz="2800" spc="-5" dirty="0">
                <a:latin typeface="Constantia"/>
                <a:cs typeface="Constantia"/>
              </a:rPr>
              <a:t>used.</a:t>
            </a:r>
            <a:endParaRPr sz="2800">
              <a:latin typeface="Constantia"/>
              <a:cs typeface="Constantia"/>
            </a:endParaRPr>
          </a:p>
          <a:p>
            <a:pPr marL="652780" marR="989965" lvl="1" indent="-247015">
              <a:lnSpc>
                <a:spcPct val="100000"/>
              </a:lnSpc>
              <a:spcBef>
                <a:spcPts val="675"/>
              </a:spcBef>
              <a:buClr>
                <a:srgbClr val="0E6EC5"/>
              </a:buClr>
              <a:buSzPct val="83928"/>
              <a:buFont typeface="Courier New"/>
              <a:buChar char="o"/>
              <a:tabLst>
                <a:tab pos="652780" algn="l"/>
              </a:tabLst>
            </a:pPr>
            <a:r>
              <a:rPr sz="2800" spc="-20" dirty="0">
                <a:latin typeface="Constantia"/>
                <a:cs typeface="Constantia"/>
              </a:rPr>
              <a:t>Success </a:t>
            </a:r>
            <a:r>
              <a:rPr sz="2800" spc="-30" dirty="0">
                <a:latin typeface="Constantia"/>
                <a:cs typeface="Constantia"/>
              </a:rPr>
              <a:t>rate </a:t>
            </a:r>
            <a:r>
              <a:rPr sz="2800" spc="-5" dirty="0">
                <a:latin typeface="Constantia"/>
                <a:cs typeface="Constantia"/>
              </a:rPr>
              <a:t>of abortion is </a:t>
            </a:r>
            <a:r>
              <a:rPr sz="2800" spc="-10" dirty="0">
                <a:latin typeface="Constantia"/>
                <a:cs typeface="Constantia"/>
              </a:rPr>
              <a:t>97% </a:t>
            </a:r>
            <a:r>
              <a:rPr sz="2800" spc="-5" dirty="0">
                <a:latin typeface="Constantia"/>
                <a:cs typeface="Constantia"/>
              </a:rPr>
              <a:t>and median </a:t>
            </a:r>
            <a:r>
              <a:rPr sz="2800" spc="-10" dirty="0">
                <a:latin typeface="Constantia"/>
                <a:cs typeface="Constantia"/>
              </a:rPr>
              <a:t>induction</a:t>
            </a:r>
            <a:r>
              <a:rPr sz="2800" spc="-420" dirty="0">
                <a:latin typeface="Constantia"/>
                <a:cs typeface="Constantia"/>
              </a:rPr>
              <a:t> </a:t>
            </a:r>
            <a:r>
              <a:rPr sz="2800" spc="-15" dirty="0">
                <a:latin typeface="Constantia"/>
                <a:cs typeface="Constantia"/>
              </a:rPr>
              <a:t>delivery  </a:t>
            </a:r>
            <a:r>
              <a:rPr sz="2800" spc="-5" dirty="0">
                <a:latin typeface="Constantia"/>
                <a:cs typeface="Constantia"/>
              </a:rPr>
              <a:t>interval is </a:t>
            </a:r>
            <a:r>
              <a:rPr sz="2800" dirty="0">
                <a:latin typeface="Constantia"/>
                <a:cs typeface="Constantia"/>
              </a:rPr>
              <a:t>6.5</a:t>
            </a:r>
            <a:r>
              <a:rPr sz="2800" spc="-85" dirty="0">
                <a:latin typeface="Constantia"/>
                <a:cs typeface="Constantia"/>
              </a:rPr>
              <a:t> </a:t>
            </a:r>
            <a:r>
              <a:rPr sz="2800" spc="-10" dirty="0">
                <a:latin typeface="Constantia"/>
                <a:cs typeface="Constantia"/>
              </a:rPr>
              <a:t>hours.</a:t>
            </a:r>
            <a:endParaRPr sz="2800">
              <a:latin typeface="Constantia"/>
              <a:cs typeface="Constantia"/>
            </a:endParaRPr>
          </a:p>
          <a:p>
            <a:pPr marL="652780" marR="433705" lvl="1" indent="-247015">
              <a:lnSpc>
                <a:spcPct val="100000"/>
              </a:lnSpc>
              <a:spcBef>
                <a:spcPts val="675"/>
              </a:spcBef>
              <a:buClr>
                <a:srgbClr val="0E6EC5"/>
              </a:buClr>
              <a:buSzPct val="83928"/>
              <a:buFont typeface="Courier New"/>
              <a:buChar char="o"/>
              <a:tabLst>
                <a:tab pos="652780" algn="l"/>
              </a:tabLst>
            </a:pPr>
            <a:r>
              <a:rPr sz="2800" spc="-10" dirty="0">
                <a:latin typeface="Constantia"/>
                <a:cs typeface="Constantia"/>
              </a:rPr>
              <a:t>Pretreatment </a:t>
            </a:r>
            <a:r>
              <a:rPr sz="2800" spc="-5" dirty="0">
                <a:latin typeface="Constantia"/>
                <a:cs typeface="Constantia"/>
              </a:rPr>
              <a:t>with </a:t>
            </a:r>
            <a:r>
              <a:rPr sz="2800" spc="-10" dirty="0">
                <a:latin typeface="Constantia"/>
                <a:cs typeface="Constantia"/>
              </a:rPr>
              <a:t>mifepristone </a:t>
            </a:r>
            <a:r>
              <a:rPr sz="2800" spc="-15" dirty="0">
                <a:latin typeface="Constantia"/>
                <a:cs typeface="Constantia"/>
              </a:rPr>
              <a:t>reduces </a:t>
            </a:r>
            <a:r>
              <a:rPr sz="2800" spc="-10" dirty="0">
                <a:latin typeface="Constantia"/>
                <a:cs typeface="Constantia"/>
              </a:rPr>
              <a:t>the </a:t>
            </a:r>
            <a:r>
              <a:rPr sz="2800" spc="-5" dirty="0">
                <a:latin typeface="Constantia"/>
                <a:cs typeface="Constantia"/>
              </a:rPr>
              <a:t>induction—</a:t>
            </a:r>
            <a:r>
              <a:rPr sz="2800" spc="-505" dirty="0">
                <a:latin typeface="Constantia"/>
                <a:cs typeface="Constantia"/>
              </a:rPr>
              <a:t> </a:t>
            </a:r>
            <a:r>
              <a:rPr sz="2800" spc="-5" dirty="0">
                <a:latin typeface="Constantia"/>
                <a:cs typeface="Constantia"/>
              </a:rPr>
              <a:t>abortion  interval </a:t>
            </a:r>
            <a:r>
              <a:rPr sz="2800" dirty="0">
                <a:latin typeface="Constantia"/>
                <a:cs typeface="Constantia"/>
              </a:rPr>
              <a:t>significantly </a:t>
            </a:r>
            <a:r>
              <a:rPr sz="2800" spc="-15" dirty="0">
                <a:latin typeface="Constantia"/>
                <a:cs typeface="Constantia"/>
              </a:rPr>
              <a:t>compared </a:t>
            </a:r>
            <a:r>
              <a:rPr sz="2800" spc="-25" dirty="0">
                <a:latin typeface="Constantia"/>
                <a:cs typeface="Constantia"/>
              </a:rPr>
              <a:t>to </a:t>
            </a:r>
            <a:r>
              <a:rPr sz="2800" spc="-10" dirty="0">
                <a:latin typeface="Constantia"/>
                <a:cs typeface="Constantia"/>
              </a:rPr>
              <a:t>use </a:t>
            </a:r>
            <a:r>
              <a:rPr sz="2800" spc="-5" dirty="0">
                <a:latin typeface="Constantia"/>
                <a:cs typeface="Constantia"/>
              </a:rPr>
              <a:t>of </a:t>
            </a:r>
            <a:r>
              <a:rPr sz="2800" spc="-15" dirty="0">
                <a:latin typeface="Constantia"/>
                <a:cs typeface="Constantia"/>
              </a:rPr>
              <a:t>misoprostol</a:t>
            </a:r>
            <a:r>
              <a:rPr sz="2800" spc="-395" dirty="0">
                <a:latin typeface="Constantia"/>
                <a:cs typeface="Constantia"/>
              </a:rPr>
              <a:t> </a:t>
            </a:r>
            <a:r>
              <a:rPr sz="2800" spc="-5" dirty="0">
                <a:latin typeface="Constantia"/>
                <a:cs typeface="Constantia"/>
              </a:rPr>
              <a:t>alone.</a:t>
            </a:r>
            <a:endParaRPr sz="2800">
              <a:latin typeface="Constantia"/>
              <a:cs typeface="Constantia"/>
            </a:endParaRPr>
          </a:p>
          <a:p>
            <a:pPr marL="375285" indent="-363220">
              <a:lnSpc>
                <a:spcPct val="100000"/>
              </a:lnSpc>
              <a:spcBef>
                <a:spcPts val="750"/>
              </a:spcBef>
              <a:buClr>
                <a:srgbClr val="0AD0D9"/>
              </a:buClr>
              <a:buSzPct val="82812"/>
              <a:buFont typeface="Constantia"/>
              <a:buAutoNum type="arabicPeriod"/>
              <a:tabLst>
                <a:tab pos="375920" algn="l"/>
              </a:tabLst>
            </a:pPr>
            <a:r>
              <a:rPr sz="3200" b="1" spc="-10" dirty="0">
                <a:latin typeface="Constantia"/>
                <a:cs typeface="Constantia"/>
              </a:rPr>
              <a:t>Prostaglandin </a:t>
            </a:r>
            <a:r>
              <a:rPr sz="3200" b="1" dirty="0">
                <a:latin typeface="Constantia"/>
                <a:cs typeface="Constantia"/>
              </a:rPr>
              <a:t>F2</a:t>
            </a:r>
            <a:r>
              <a:rPr sz="3200" b="1" spc="-100" dirty="0">
                <a:latin typeface="Constantia"/>
                <a:cs typeface="Constantia"/>
              </a:rPr>
              <a:t> </a:t>
            </a:r>
            <a:r>
              <a:rPr sz="3200" b="1" spc="-5" dirty="0">
                <a:latin typeface="Constantia"/>
                <a:cs typeface="Constantia"/>
              </a:rPr>
              <a:t>(carboprost):-</a:t>
            </a:r>
            <a:endParaRPr sz="3200">
              <a:latin typeface="Constantia"/>
              <a:cs typeface="Constantia"/>
            </a:endParaRPr>
          </a:p>
          <a:p>
            <a:pPr marL="100965">
              <a:lnSpc>
                <a:spcPct val="100000"/>
              </a:lnSpc>
              <a:spcBef>
                <a:spcPts val="690"/>
              </a:spcBef>
            </a:pPr>
            <a:r>
              <a:rPr sz="2800" spc="-10" dirty="0">
                <a:latin typeface="Constantia"/>
                <a:cs typeface="Constantia"/>
              </a:rPr>
              <a:t>-250mg</a:t>
            </a:r>
            <a:r>
              <a:rPr sz="2800" spc="20" dirty="0">
                <a:latin typeface="Constantia"/>
                <a:cs typeface="Constantia"/>
              </a:rPr>
              <a:t> </a:t>
            </a:r>
            <a:r>
              <a:rPr sz="2800" spc="-5" dirty="0">
                <a:latin typeface="Constantia"/>
                <a:cs typeface="Constantia"/>
              </a:rPr>
              <a:t>IM</a:t>
            </a:r>
            <a:r>
              <a:rPr sz="2800" spc="-60" dirty="0">
                <a:latin typeface="Constantia"/>
                <a:cs typeface="Constantia"/>
              </a:rPr>
              <a:t> </a:t>
            </a:r>
            <a:r>
              <a:rPr sz="2800" spc="-10" dirty="0">
                <a:latin typeface="Constantia"/>
                <a:cs typeface="Constantia"/>
              </a:rPr>
              <a:t>every</a:t>
            </a:r>
            <a:r>
              <a:rPr sz="2800" spc="-75" dirty="0">
                <a:latin typeface="Constantia"/>
                <a:cs typeface="Constantia"/>
              </a:rPr>
              <a:t> </a:t>
            </a:r>
            <a:r>
              <a:rPr sz="2800" spc="-5" dirty="0">
                <a:latin typeface="Constantia"/>
                <a:cs typeface="Constantia"/>
              </a:rPr>
              <a:t>3</a:t>
            </a:r>
            <a:r>
              <a:rPr sz="2800" dirty="0">
                <a:latin typeface="Constantia"/>
                <a:cs typeface="Constantia"/>
              </a:rPr>
              <a:t> </a:t>
            </a:r>
            <a:r>
              <a:rPr sz="2800" spc="-5" dirty="0">
                <a:latin typeface="Constantia"/>
                <a:cs typeface="Constantia"/>
              </a:rPr>
              <a:t>hours</a:t>
            </a:r>
            <a:r>
              <a:rPr sz="2800" spc="-50" dirty="0">
                <a:latin typeface="Constantia"/>
                <a:cs typeface="Constantia"/>
              </a:rPr>
              <a:t> </a:t>
            </a:r>
            <a:r>
              <a:rPr sz="2800" spc="-15" dirty="0">
                <a:latin typeface="Constantia"/>
                <a:cs typeface="Constantia"/>
              </a:rPr>
              <a:t>for</a:t>
            </a:r>
            <a:r>
              <a:rPr sz="2800" spc="-170" dirty="0">
                <a:latin typeface="Constantia"/>
                <a:cs typeface="Constantia"/>
              </a:rPr>
              <a:t> </a:t>
            </a:r>
            <a:r>
              <a:rPr sz="2800" spc="-5" dirty="0">
                <a:latin typeface="Constantia"/>
                <a:cs typeface="Constantia"/>
              </a:rPr>
              <a:t>a</a:t>
            </a:r>
            <a:r>
              <a:rPr sz="2800" spc="-55" dirty="0">
                <a:latin typeface="Constantia"/>
                <a:cs typeface="Constantia"/>
              </a:rPr>
              <a:t> </a:t>
            </a:r>
            <a:r>
              <a:rPr sz="2800" spc="-10" dirty="0">
                <a:latin typeface="Constantia"/>
                <a:cs typeface="Constantia"/>
              </a:rPr>
              <a:t>maximum</a:t>
            </a:r>
            <a:r>
              <a:rPr sz="2800" spc="-30" dirty="0">
                <a:latin typeface="Constantia"/>
                <a:cs typeface="Constantia"/>
              </a:rPr>
              <a:t> </a:t>
            </a:r>
            <a:r>
              <a:rPr sz="2800" spc="-5" dirty="0">
                <a:latin typeface="Constantia"/>
                <a:cs typeface="Constantia"/>
              </a:rPr>
              <a:t>100</a:t>
            </a:r>
            <a:r>
              <a:rPr sz="2800" spc="-60" dirty="0">
                <a:latin typeface="Constantia"/>
                <a:cs typeface="Constantia"/>
              </a:rPr>
              <a:t> </a:t>
            </a:r>
            <a:r>
              <a:rPr sz="2800" spc="-10" dirty="0">
                <a:latin typeface="Constantia"/>
                <a:cs typeface="Constantia"/>
              </a:rPr>
              <a:t>dose</a:t>
            </a:r>
            <a:r>
              <a:rPr sz="2800" spc="-130" dirty="0">
                <a:latin typeface="Constantia"/>
                <a:cs typeface="Constantia"/>
              </a:rPr>
              <a:t> </a:t>
            </a:r>
            <a:r>
              <a:rPr sz="2800" spc="-5" dirty="0">
                <a:latin typeface="Constantia"/>
                <a:cs typeface="Constantia"/>
              </a:rPr>
              <a:t>can</a:t>
            </a:r>
            <a:r>
              <a:rPr sz="2800" spc="-50" dirty="0">
                <a:latin typeface="Constantia"/>
                <a:cs typeface="Constantia"/>
              </a:rPr>
              <a:t> </a:t>
            </a:r>
            <a:r>
              <a:rPr sz="2800" spc="-5" dirty="0">
                <a:latin typeface="Constantia"/>
                <a:cs typeface="Constantia"/>
              </a:rPr>
              <a:t>be</a:t>
            </a:r>
            <a:r>
              <a:rPr sz="2800" spc="-110" dirty="0">
                <a:latin typeface="Constantia"/>
                <a:cs typeface="Constantia"/>
              </a:rPr>
              <a:t> </a:t>
            </a:r>
            <a:r>
              <a:rPr sz="2800" spc="-10" dirty="0">
                <a:latin typeface="Constantia"/>
                <a:cs typeface="Constantia"/>
              </a:rPr>
              <a:t>used</a:t>
            </a:r>
            <a:endParaRPr sz="2800">
              <a:latin typeface="Constantia"/>
              <a:cs typeface="Constanti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217"/>
            <a:ext cx="12191999" cy="102870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5867972" y="0"/>
            <a:ext cx="6324027" cy="59991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0" y="0"/>
            <a:ext cx="11848668" cy="1092461"/>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0" y="0"/>
            <a:ext cx="12140172" cy="1026964"/>
          </a:xfrm>
          <a:prstGeom prst="rect">
            <a:avLst/>
          </a:prstGeom>
          <a:blipFill>
            <a:blip r:embed="rId6" cstate="print"/>
            <a:stretch>
              <a:fillRect/>
            </a:stretch>
          </a:blipFill>
        </p:spPr>
        <p:txBody>
          <a:bodyPr wrap="square" lIns="0" tIns="0" rIns="0" bIns="0" rtlCol="0"/>
          <a:lstStyle/>
          <a:p>
            <a:endParaRPr/>
          </a:p>
        </p:txBody>
      </p:sp>
      <p:sp>
        <p:nvSpPr>
          <p:cNvPr id="7" name="object 7"/>
          <p:cNvSpPr txBox="1"/>
          <p:nvPr/>
        </p:nvSpPr>
        <p:spPr>
          <a:xfrm>
            <a:off x="11525504" y="1705101"/>
            <a:ext cx="51435" cy="147955"/>
          </a:xfrm>
          <a:prstGeom prst="rect">
            <a:avLst/>
          </a:prstGeom>
        </p:spPr>
        <p:txBody>
          <a:bodyPr vert="horz" wrap="square" lIns="0" tIns="13335" rIns="0" bIns="0" rtlCol="0">
            <a:spAutoFit/>
          </a:bodyPr>
          <a:lstStyle/>
          <a:p>
            <a:pPr marL="12700">
              <a:lnSpc>
                <a:spcPct val="100000"/>
              </a:lnSpc>
              <a:spcBef>
                <a:spcPts val="105"/>
              </a:spcBef>
            </a:pPr>
            <a:r>
              <a:rPr sz="800" dirty="0">
                <a:solidFill>
                  <a:srgbClr val="04607A"/>
                </a:solidFill>
                <a:latin typeface="Calibri"/>
                <a:cs typeface="Calibri"/>
              </a:rPr>
              <a:t>,</a:t>
            </a:r>
            <a:endParaRPr sz="800">
              <a:latin typeface="Calibri"/>
              <a:cs typeface="Calibri"/>
            </a:endParaRPr>
          </a:p>
        </p:txBody>
      </p:sp>
      <p:sp>
        <p:nvSpPr>
          <p:cNvPr id="8" name="object 8"/>
          <p:cNvSpPr txBox="1"/>
          <p:nvPr/>
        </p:nvSpPr>
        <p:spPr>
          <a:xfrm>
            <a:off x="512470" y="1024886"/>
            <a:ext cx="10922000" cy="1342390"/>
          </a:xfrm>
          <a:prstGeom prst="rect">
            <a:avLst/>
          </a:prstGeom>
        </p:spPr>
        <p:txBody>
          <a:bodyPr vert="horz" wrap="square" lIns="0" tIns="85090" rIns="0" bIns="0" rtlCol="0">
            <a:spAutoFit/>
          </a:bodyPr>
          <a:lstStyle/>
          <a:p>
            <a:pPr marL="287020" indent="-274320">
              <a:lnSpc>
                <a:spcPct val="100000"/>
              </a:lnSpc>
              <a:spcBef>
                <a:spcPts val="670"/>
              </a:spcBef>
              <a:buClr>
                <a:srgbClr val="0AD0D9"/>
              </a:buClr>
              <a:buSzPct val="93750"/>
              <a:buFont typeface="Wingdings 2"/>
              <a:buChar char=""/>
              <a:tabLst>
                <a:tab pos="287020" algn="l"/>
              </a:tabLst>
            </a:pPr>
            <a:r>
              <a:rPr sz="2400" b="1" u="heavy" spc="-15" dirty="0">
                <a:uFill>
                  <a:solidFill>
                    <a:srgbClr val="000000"/>
                  </a:solidFill>
                </a:uFill>
                <a:latin typeface="Constantia"/>
                <a:cs typeface="Constantia"/>
              </a:rPr>
              <a:t>OXYTOCIN:</a:t>
            </a:r>
            <a:endParaRPr sz="2400">
              <a:latin typeface="Constantia"/>
              <a:cs typeface="Constantia"/>
            </a:endParaRPr>
          </a:p>
          <a:p>
            <a:pPr marL="652780" lvl="1" indent="-247650">
              <a:lnSpc>
                <a:spcPct val="100000"/>
              </a:lnSpc>
              <a:spcBef>
                <a:spcPts val="580"/>
              </a:spcBef>
              <a:buClr>
                <a:srgbClr val="0E6EC5"/>
              </a:buClr>
              <a:buSzPct val="85416"/>
              <a:buFont typeface="Wingdings"/>
              <a:buChar char=""/>
              <a:tabLst>
                <a:tab pos="653415" algn="l"/>
              </a:tabLst>
            </a:pPr>
            <a:r>
              <a:rPr sz="2400" spc="-5" dirty="0">
                <a:latin typeface="Constantia"/>
                <a:cs typeface="Constantia"/>
              </a:rPr>
              <a:t>High</a:t>
            </a:r>
            <a:r>
              <a:rPr sz="2400" spc="-100" dirty="0">
                <a:latin typeface="Constantia"/>
                <a:cs typeface="Constantia"/>
              </a:rPr>
              <a:t> </a:t>
            </a:r>
            <a:r>
              <a:rPr sz="2400" spc="-5" dirty="0">
                <a:latin typeface="Constantia"/>
                <a:cs typeface="Constantia"/>
              </a:rPr>
              <a:t>dose</a:t>
            </a:r>
            <a:r>
              <a:rPr sz="2400" spc="-105" dirty="0">
                <a:latin typeface="Constantia"/>
                <a:cs typeface="Constantia"/>
              </a:rPr>
              <a:t> </a:t>
            </a:r>
            <a:r>
              <a:rPr sz="2400" spc="-20" dirty="0">
                <a:latin typeface="Constantia"/>
                <a:cs typeface="Constantia"/>
              </a:rPr>
              <a:t>oxytocin</a:t>
            </a:r>
            <a:r>
              <a:rPr sz="2400" spc="-90" dirty="0">
                <a:latin typeface="Constantia"/>
                <a:cs typeface="Constantia"/>
              </a:rPr>
              <a:t> </a:t>
            </a:r>
            <a:r>
              <a:rPr sz="2400" dirty="0">
                <a:latin typeface="Constantia"/>
                <a:cs typeface="Constantia"/>
              </a:rPr>
              <a:t>as</a:t>
            </a:r>
            <a:r>
              <a:rPr sz="2400" spc="-110" dirty="0">
                <a:latin typeface="Constantia"/>
                <a:cs typeface="Constantia"/>
              </a:rPr>
              <a:t> </a:t>
            </a:r>
            <a:r>
              <a:rPr sz="2400" dirty="0">
                <a:latin typeface="Constantia"/>
                <a:cs typeface="Constantia"/>
              </a:rPr>
              <a:t>a</a:t>
            </a:r>
            <a:r>
              <a:rPr sz="2400" spc="-110" dirty="0">
                <a:latin typeface="Constantia"/>
                <a:cs typeface="Constantia"/>
              </a:rPr>
              <a:t> </a:t>
            </a:r>
            <a:r>
              <a:rPr sz="2400" spc="-5" dirty="0">
                <a:latin typeface="Constantia"/>
                <a:cs typeface="Constantia"/>
              </a:rPr>
              <a:t>single</a:t>
            </a:r>
            <a:r>
              <a:rPr sz="2400" spc="-110" dirty="0">
                <a:latin typeface="Constantia"/>
                <a:cs typeface="Constantia"/>
              </a:rPr>
              <a:t> </a:t>
            </a:r>
            <a:r>
              <a:rPr sz="2400" spc="-15" dirty="0">
                <a:latin typeface="Constantia"/>
                <a:cs typeface="Constantia"/>
              </a:rPr>
              <a:t>agent</a:t>
            </a:r>
            <a:r>
              <a:rPr sz="2400" spc="-105" dirty="0">
                <a:latin typeface="Constantia"/>
                <a:cs typeface="Constantia"/>
              </a:rPr>
              <a:t> </a:t>
            </a:r>
            <a:r>
              <a:rPr sz="2400" spc="-5" dirty="0">
                <a:latin typeface="Constantia"/>
                <a:cs typeface="Constantia"/>
              </a:rPr>
              <a:t>can</a:t>
            </a:r>
            <a:r>
              <a:rPr sz="2400" spc="-40" dirty="0">
                <a:latin typeface="Constantia"/>
                <a:cs typeface="Constantia"/>
              </a:rPr>
              <a:t> </a:t>
            </a:r>
            <a:r>
              <a:rPr sz="2400" spc="-5" dirty="0">
                <a:latin typeface="Constantia"/>
                <a:cs typeface="Constantia"/>
              </a:rPr>
              <a:t>be</a:t>
            </a:r>
            <a:r>
              <a:rPr sz="2400" spc="-100" dirty="0">
                <a:latin typeface="Constantia"/>
                <a:cs typeface="Constantia"/>
              </a:rPr>
              <a:t> </a:t>
            </a:r>
            <a:r>
              <a:rPr sz="2400" spc="-5" dirty="0">
                <a:latin typeface="Constantia"/>
                <a:cs typeface="Constantia"/>
              </a:rPr>
              <a:t>used for</a:t>
            </a:r>
            <a:r>
              <a:rPr sz="2400" spc="-145" dirty="0">
                <a:latin typeface="Constantia"/>
                <a:cs typeface="Constantia"/>
              </a:rPr>
              <a:t> </a:t>
            </a:r>
            <a:r>
              <a:rPr sz="2400" spc="-10" dirty="0">
                <a:latin typeface="Constantia"/>
                <a:cs typeface="Constantia"/>
              </a:rPr>
              <a:t>second</a:t>
            </a:r>
            <a:r>
              <a:rPr sz="2400" dirty="0">
                <a:latin typeface="Constantia"/>
                <a:cs typeface="Constantia"/>
              </a:rPr>
              <a:t> </a:t>
            </a:r>
            <a:r>
              <a:rPr sz="2400" spc="-5" dirty="0">
                <a:latin typeface="Constantia"/>
                <a:cs typeface="Constantia"/>
              </a:rPr>
              <a:t>trimester</a:t>
            </a:r>
            <a:r>
              <a:rPr sz="2400" spc="-150" dirty="0">
                <a:latin typeface="Constantia"/>
                <a:cs typeface="Constantia"/>
              </a:rPr>
              <a:t> </a:t>
            </a:r>
            <a:r>
              <a:rPr sz="2400" spc="-5" dirty="0">
                <a:latin typeface="Constantia"/>
                <a:cs typeface="Constantia"/>
              </a:rPr>
              <a:t>abortion.</a:t>
            </a:r>
            <a:endParaRPr sz="2400">
              <a:latin typeface="Constantia"/>
              <a:cs typeface="Constantia"/>
            </a:endParaRPr>
          </a:p>
          <a:p>
            <a:pPr marL="652780" lvl="1" indent="-247650">
              <a:lnSpc>
                <a:spcPct val="100000"/>
              </a:lnSpc>
              <a:spcBef>
                <a:spcPts val="575"/>
              </a:spcBef>
              <a:buClr>
                <a:srgbClr val="0E6EC5"/>
              </a:buClr>
              <a:buSzPct val="85416"/>
              <a:buFont typeface="Wingdings"/>
              <a:buChar char=""/>
              <a:tabLst>
                <a:tab pos="653415" algn="l"/>
              </a:tabLst>
            </a:pPr>
            <a:r>
              <a:rPr sz="2400" spc="-30" dirty="0">
                <a:latin typeface="Constantia"/>
                <a:cs typeface="Constantia"/>
              </a:rPr>
              <a:t>It </a:t>
            </a:r>
            <a:r>
              <a:rPr sz="2400" spc="-5" dirty="0">
                <a:latin typeface="Constantia"/>
                <a:cs typeface="Constantia"/>
              </a:rPr>
              <a:t>is </a:t>
            </a:r>
            <a:r>
              <a:rPr sz="2400" spc="-10" dirty="0">
                <a:latin typeface="Constantia"/>
                <a:cs typeface="Constantia"/>
              </a:rPr>
              <a:t>effective </a:t>
            </a:r>
            <a:r>
              <a:rPr sz="2400" spc="-5" dirty="0">
                <a:latin typeface="Constantia"/>
                <a:cs typeface="Constantia"/>
              </a:rPr>
              <a:t>in </a:t>
            </a:r>
            <a:r>
              <a:rPr sz="2400" dirty="0">
                <a:latin typeface="Constantia"/>
                <a:cs typeface="Constantia"/>
              </a:rPr>
              <a:t>80% of</a:t>
            </a:r>
            <a:r>
              <a:rPr sz="2400" spc="-325" dirty="0">
                <a:latin typeface="Constantia"/>
                <a:cs typeface="Constantia"/>
              </a:rPr>
              <a:t> </a:t>
            </a:r>
            <a:r>
              <a:rPr sz="2400" spc="-10" dirty="0">
                <a:latin typeface="Constantia"/>
                <a:cs typeface="Constantia"/>
              </a:rPr>
              <a:t>cases.</a:t>
            </a:r>
            <a:endParaRPr sz="2400">
              <a:latin typeface="Constantia"/>
              <a:cs typeface="Constantia"/>
            </a:endParaRPr>
          </a:p>
        </p:txBody>
      </p:sp>
      <p:sp>
        <p:nvSpPr>
          <p:cNvPr id="9" name="object 9"/>
          <p:cNvSpPr txBox="1"/>
          <p:nvPr/>
        </p:nvSpPr>
        <p:spPr>
          <a:xfrm>
            <a:off x="905662" y="2414778"/>
            <a:ext cx="10713085" cy="3171825"/>
          </a:xfrm>
          <a:prstGeom prst="rect">
            <a:avLst/>
          </a:prstGeom>
        </p:spPr>
        <p:txBody>
          <a:bodyPr vert="horz" wrap="square" lIns="0" tIns="12700" rIns="0" bIns="0" rtlCol="0">
            <a:spAutoFit/>
          </a:bodyPr>
          <a:lstStyle/>
          <a:p>
            <a:pPr marL="259715" marR="5080" indent="-247650">
              <a:lnSpc>
                <a:spcPct val="100000"/>
              </a:lnSpc>
              <a:spcBef>
                <a:spcPts val="100"/>
              </a:spcBef>
              <a:buClr>
                <a:srgbClr val="0E6EC5"/>
              </a:buClr>
              <a:buSzPct val="85416"/>
              <a:buFont typeface="Wingdings"/>
              <a:buChar char=""/>
              <a:tabLst>
                <a:tab pos="260350" algn="l"/>
              </a:tabLst>
            </a:pPr>
            <a:r>
              <a:rPr sz="2400" spc="-30" dirty="0">
                <a:latin typeface="Constantia"/>
                <a:cs typeface="Constantia"/>
              </a:rPr>
              <a:t>It</a:t>
            </a:r>
            <a:r>
              <a:rPr sz="2400" spc="-125" dirty="0">
                <a:latin typeface="Constantia"/>
                <a:cs typeface="Constantia"/>
              </a:rPr>
              <a:t> </a:t>
            </a:r>
            <a:r>
              <a:rPr sz="2400" spc="-5" dirty="0">
                <a:latin typeface="Constantia"/>
                <a:cs typeface="Constantia"/>
              </a:rPr>
              <a:t>can</a:t>
            </a:r>
            <a:r>
              <a:rPr sz="2400" spc="-40" dirty="0">
                <a:latin typeface="Constantia"/>
                <a:cs typeface="Constantia"/>
              </a:rPr>
              <a:t> </a:t>
            </a:r>
            <a:r>
              <a:rPr sz="2400" spc="-5" dirty="0">
                <a:latin typeface="Constantia"/>
                <a:cs typeface="Constantia"/>
              </a:rPr>
              <a:t>be</a:t>
            </a:r>
            <a:r>
              <a:rPr sz="2400" spc="-95" dirty="0">
                <a:latin typeface="Constantia"/>
                <a:cs typeface="Constantia"/>
              </a:rPr>
              <a:t> </a:t>
            </a:r>
            <a:r>
              <a:rPr sz="2400" spc="-5" dirty="0">
                <a:latin typeface="Constantia"/>
                <a:cs typeface="Constantia"/>
              </a:rPr>
              <a:t>used</a:t>
            </a:r>
            <a:r>
              <a:rPr sz="2400" spc="-65" dirty="0">
                <a:latin typeface="Constantia"/>
                <a:cs typeface="Constantia"/>
              </a:rPr>
              <a:t> </a:t>
            </a:r>
            <a:r>
              <a:rPr sz="2400" dirty="0">
                <a:latin typeface="Constantia"/>
                <a:cs typeface="Constantia"/>
              </a:rPr>
              <a:t>with</a:t>
            </a:r>
            <a:r>
              <a:rPr sz="2400" spc="-40" dirty="0">
                <a:latin typeface="Constantia"/>
                <a:cs typeface="Constantia"/>
              </a:rPr>
              <a:t> </a:t>
            </a:r>
            <a:r>
              <a:rPr sz="2400" spc="-15" dirty="0">
                <a:latin typeface="Constantia"/>
                <a:cs typeface="Constantia"/>
              </a:rPr>
              <a:t>intravenous</a:t>
            </a:r>
            <a:r>
              <a:rPr sz="2400" spc="-55" dirty="0">
                <a:latin typeface="Constantia"/>
                <a:cs typeface="Constantia"/>
              </a:rPr>
              <a:t> </a:t>
            </a:r>
            <a:r>
              <a:rPr sz="2400" spc="-5" dirty="0">
                <a:latin typeface="Constantia"/>
                <a:cs typeface="Constantia"/>
              </a:rPr>
              <a:t>normal</a:t>
            </a:r>
            <a:r>
              <a:rPr sz="2400" spc="-45" dirty="0">
                <a:latin typeface="Constantia"/>
                <a:cs typeface="Constantia"/>
              </a:rPr>
              <a:t> </a:t>
            </a:r>
            <a:r>
              <a:rPr sz="2400" dirty="0">
                <a:latin typeface="Constantia"/>
                <a:cs typeface="Constantia"/>
              </a:rPr>
              <a:t>saline</a:t>
            </a:r>
            <a:r>
              <a:rPr sz="2400" spc="-125" dirty="0">
                <a:latin typeface="Constantia"/>
                <a:cs typeface="Constantia"/>
              </a:rPr>
              <a:t> </a:t>
            </a:r>
            <a:r>
              <a:rPr sz="2400" spc="-5" dirty="0">
                <a:latin typeface="Constantia"/>
                <a:cs typeface="Constantia"/>
              </a:rPr>
              <a:t>along</a:t>
            </a:r>
            <a:r>
              <a:rPr sz="2400" spc="-40" dirty="0">
                <a:latin typeface="Constantia"/>
                <a:cs typeface="Constantia"/>
              </a:rPr>
              <a:t> </a:t>
            </a:r>
            <a:r>
              <a:rPr sz="2400" dirty="0">
                <a:latin typeface="Constantia"/>
                <a:cs typeface="Constantia"/>
              </a:rPr>
              <a:t>with</a:t>
            </a:r>
            <a:r>
              <a:rPr sz="2400" spc="-110" dirty="0">
                <a:latin typeface="Constantia"/>
                <a:cs typeface="Constantia"/>
              </a:rPr>
              <a:t> </a:t>
            </a:r>
            <a:r>
              <a:rPr sz="2400" spc="-15" dirty="0">
                <a:latin typeface="Constantia"/>
                <a:cs typeface="Constantia"/>
              </a:rPr>
              <a:t>any</a:t>
            </a:r>
            <a:r>
              <a:rPr sz="2400" spc="-114" dirty="0">
                <a:latin typeface="Constantia"/>
                <a:cs typeface="Constantia"/>
              </a:rPr>
              <a:t> </a:t>
            </a:r>
            <a:r>
              <a:rPr sz="2400" dirty="0">
                <a:latin typeface="Constantia"/>
                <a:cs typeface="Constantia"/>
              </a:rPr>
              <a:t>of</a:t>
            </a:r>
            <a:r>
              <a:rPr sz="2400" spc="25" dirty="0">
                <a:latin typeface="Constantia"/>
                <a:cs typeface="Constantia"/>
              </a:rPr>
              <a:t> </a:t>
            </a:r>
            <a:r>
              <a:rPr sz="2400" spc="-5" dirty="0">
                <a:latin typeface="Constantia"/>
                <a:cs typeface="Constantia"/>
              </a:rPr>
              <a:t>the</a:t>
            </a:r>
            <a:r>
              <a:rPr sz="2400" spc="-70" dirty="0">
                <a:latin typeface="Constantia"/>
                <a:cs typeface="Constantia"/>
              </a:rPr>
              <a:t> </a:t>
            </a:r>
            <a:r>
              <a:rPr sz="2400" spc="-5" dirty="0">
                <a:latin typeface="Constantia"/>
                <a:cs typeface="Constantia"/>
              </a:rPr>
              <a:t>medications  used either intra-amniotic </a:t>
            </a:r>
            <a:r>
              <a:rPr sz="2400" dirty="0">
                <a:latin typeface="Constantia"/>
                <a:cs typeface="Constantia"/>
              </a:rPr>
              <a:t>or </a:t>
            </a:r>
            <a:r>
              <a:rPr sz="2400" spc="-5" dirty="0">
                <a:latin typeface="Constantia"/>
                <a:cs typeface="Constantia"/>
              </a:rPr>
              <a:t>extra-amniotic </a:t>
            </a:r>
            <a:r>
              <a:rPr sz="2400" spc="-10" dirty="0">
                <a:latin typeface="Constantia"/>
                <a:cs typeface="Constantia"/>
              </a:rPr>
              <a:t>space </a:t>
            </a:r>
            <a:r>
              <a:rPr sz="2400" spc="-5" dirty="0">
                <a:latin typeface="Constantia"/>
                <a:cs typeface="Constantia"/>
              </a:rPr>
              <a:t>in </a:t>
            </a:r>
            <a:r>
              <a:rPr sz="2400" dirty="0">
                <a:latin typeface="Constantia"/>
                <a:cs typeface="Constantia"/>
              </a:rPr>
              <a:t>an </a:t>
            </a:r>
            <a:r>
              <a:rPr sz="2400" spc="-10" dirty="0">
                <a:latin typeface="Constantia"/>
                <a:cs typeface="Constantia"/>
              </a:rPr>
              <a:t>attempt </a:t>
            </a:r>
            <a:r>
              <a:rPr sz="2400" spc="-20" dirty="0">
                <a:latin typeface="Constantia"/>
                <a:cs typeface="Constantia"/>
              </a:rPr>
              <a:t>to </a:t>
            </a:r>
            <a:r>
              <a:rPr sz="2400" spc="-5" dirty="0">
                <a:latin typeface="Constantia"/>
                <a:cs typeface="Constantia"/>
              </a:rPr>
              <a:t>augment  the </a:t>
            </a:r>
            <a:r>
              <a:rPr sz="2400" dirty="0">
                <a:latin typeface="Constantia"/>
                <a:cs typeface="Constantia"/>
              </a:rPr>
              <a:t>abortion</a:t>
            </a:r>
            <a:r>
              <a:rPr sz="2400" spc="-195" dirty="0">
                <a:latin typeface="Constantia"/>
                <a:cs typeface="Constantia"/>
              </a:rPr>
              <a:t> </a:t>
            </a:r>
            <a:r>
              <a:rPr sz="2400" spc="-20" dirty="0">
                <a:latin typeface="Constantia"/>
                <a:cs typeface="Constantia"/>
              </a:rPr>
              <a:t>process.</a:t>
            </a:r>
            <a:endParaRPr sz="2400">
              <a:latin typeface="Constantia"/>
              <a:cs typeface="Constantia"/>
            </a:endParaRPr>
          </a:p>
          <a:p>
            <a:pPr marL="259715" indent="-247650">
              <a:lnSpc>
                <a:spcPct val="100000"/>
              </a:lnSpc>
              <a:spcBef>
                <a:spcPts val="575"/>
              </a:spcBef>
              <a:buClr>
                <a:srgbClr val="0E6EC5"/>
              </a:buClr>
              <a:buSzPct val="85416"/>
              <a:buFont typeface="Wingdings"/>
              <a:buChar char=""/>
              <a:tabLst>
                <a:tab pos="260350" algn="l"/>
              </a:tabLst>
            </a:pPr>
            <a:r>
              <a:rPr sz="2400" b="1" u="heavy" spc="-5" dirty="0">
                <a:uFill>
                  <a:solidFill>
                    <a:srgbClr val="000000"/>
                  </a:solidFill>
                </a:uFill>
                <a:latin typeface="Constantia"/>
                <a:cs typeface="Constantia"/>
              </a:rPr>
              <a:t>MODE </a:t>
            </a:r>
            <a:r>
              <a:rPr sz="2400" b="1" u="heavy" dirty="0">
                <a:uFill>
                  <a:solidFill>
                    <a:srgbClr val="000000"/>
                  </a:solidFill>
                </a:uFill>
                <a:latin typeface="Constantia"/>
                <a:cs typeface="Constantia"/>
              </a:rPr>
              <a:t>OF</a:t>
            </a:r>
            <a:r>
              <a:rPr sz="2400" b="1" u="heavy" spc="-40" dirty="0">
                <a:uFill>
                  <a:solidFill>
                    <a:srgbClr val="000000"/>
                  </a:solidFill>
                </a:uFill>
                <a:latin typeface="Constantia"/>
                <a:cs typeface="Constantia"/>
              </a:rPr>
              <a:t> </a:t>
            </a:r>
            <a:r>
              <a:rPr sz="2400" b="1" u="heavy" spc="-15" dirty="0">
                <a:uFill>
                  <a:solidFill>
                    <a:srgbClr val="000000"/>
                  </a:solidFill>
                </a:uFill>
                <a:latin typeface="Constantia"/>
                <a:cs typeface="Constantia"/>
              </a:rPr>
              <a:t>ACTION:</a:t>
            </a:r>
            <a:endParaRPr sz="2400">
              <a:latin typeface="Constantia"/>
              <a:cs typeface="Constantia"/>
            </a:endParaRPr>
          </a:p>
          <a:p>
            <a:pPr marL="534035" marR="506730" lvl="1" indent="-247015">
              <a:lnSpc>
                <a:spcPct val="100000"/>
              </a:lnSpc>
              <a:spcBef>
                <a:spcPts val="575"/>
              </a:spcBef>
              <a:buClr>
                <a:srgbClr val="009DD9"/>
              </a:buClr>
              <a:buSzPct val="68750"/>
              <a:buFont typeface="Wingdings"/>
              <a:buChar char=""/>
              <a:tabLst>
                <a:tab pos="534670" algn="l"/>
              </a:tabLst>
            </a:pPr>
            <a:r>
              <a:rPr sz="2400" spc="-15" dirty="0">
                <a:latin typeface="Constantia"/>
                <a:cs typeface="Constantia"/>
              </a:rPr>
              <a:t>Myometrial oxytocin receptor concentration </a:t>
            </a:r>
            <a:r>
              <a:rPr sz="2400" spc="-10" dirty="0">
                <a:latin typeface="Constantia"/>
                <a:cs typeface="Constantia"/>
              </a:rPr>
              <a:t>increases </a:t>
            </a:r>
            <a:r>
              <a:rPr sz="2400" spc="-5" dirty="0">
                <a:latin typeface="Constantia"/>
                <a:cs typeface="Constantia"/>
              </a:rPr>
              <a:t>maximum</a:t>
            </a:r>
            <a:r>
              <a:rPr sz="2400" spc="-280" dirty="0">
                <a:latin typeface="Constantia"/>
                <a:cs typeface="Constantia"/>
              </a:rPr>
              <a:t> </a:t>
            </a:r>
            <a:r>
              <a:rPr sz="2400" dirty="0">
                <a:latin typeface="Constantia"/>
                <a:cs typeface="Constantia"/>
              </a:rPr>
              <a:t>(100-200  </a:t>
            </a:r>
            <a:r>
              <a:rPr sz="2400" spc="-5" dirty="0">
                <a:latin typeface="Constantia"/>
                <a:cs typeface="Constantia"/>
              </a:rPr>
              <a:t>fold) during</a:t>
            </a:r>
            <a:r>
              <a:rPr sz="2400" spc="-65" dirty="0">
                <a:latin typeface="Constantia"/>
                <a:cs typeface="Constantia"/>
              </a:rPr>
              <a:t> </a:t>
            </a:r>
            <a:r>
              <a:rPr sz="2400" spc="-35" dirty="0">
                <a:latin typeface="Constantia"/>
                <a:cs typeface="Constantia"/>
              </a:rPr>
              <a:t>labour.</a:t>
            </a:r>
            <a:endParaRPr sz="2400">
              <a:latin typeface="Constantia"/>
              <a:cs typeface="Constantia"/>
            </a:endParaRPr>
          </a:p>
          <a:p>
            <a:pPr marL="534035" lvl="1" indent="-247650">
              <a:lnSpc>
                <a:spcPct val="100000"/>
              </a:lnSpc>
              <a:spcBef>
                <a:spcPts val="580"/>
              </a:spcBef>
              <a:buClr>
                <a:srgbClr val="009DD9"/>
              </a:buClr>
              <a:buSzPct val="68750"/>
              <a:buFont typeface="Wingdings"/>
              <a:buChar char=""/>
              <a:tabLst>
                <a:tab pos="534670" algn="l"/>
              </a:tabLst>
            </a:pPr>
            <a:r>
              <a:rPr sz="2400" spc="-10" dirty="0">
                <a:latin typeface="Constantia"/>
                <a:cs typeface="Constantia"/>
              </a:rPr>
              <a:t>Oxytocin</a:t>
            </a:r>
            <a:r>
              <a:rPr sz="2400" spc="-110" dirty="0">
                <a:latin typeface="Constantia"/>
                <a:cs typeface="Constantia"/>
              </a:rPr>
              <a:t> </a:t>
            </a:r>
            <a:r>
              <a:rPr sz="2400" dirty="0">
                <a:latin typeface="Constantia"/>
                <a:cs typeface="Constantia"/>
              </a:rPr>
              <a:t>acts</a:t>
            </a:r>
            <a:r>
              <a:rPr sz="2400" spc="-60" dirty="0">
                <a:latin typeface="Constantia"/>
                <a:cs typeface="Constantia"/>
              </a:rPr>
              <a:t> </a:t>
            </a:r>
            <a:r>
              <a:rPr sz="2400" spc="-10" dirty="0">
                <a:latin typeface="Constantia"/>
                <a:cs typeface="Constantia"/>
              </a:rPr>
              <a:t>through</a:t>
            </a:r>
            <a:r>
              <a:rPr sz="2400" spc="-85" dirty="0">
                <a:latin typeface="Constantia"/>
                <a:cs typeface="Constantia"/>
              </a:rPr>
              <a:t> </a:t>
            </a:r>
            <a:r>
              <a:rPr sz="2400" spc="-15" dirty="0">
                <a:latin typeface="Constantia"/>
                <a:cs typeface="Constantia"/>
              </a:rPr>
              <a:t>receptor</a:t>
            </a:r>
            <a:r>
              <a:rPr sz="2400" spc="-130" dirty="0">
                <a:latin typeface="Constantia"/>
                <a:cs typeface="Constantia"/>
              </a:rPr>
              <a:t> </a:t>
            </a:r>
            <a:r>
              <a:rPr sz="2400" spc="-5" dirty="0">
                <a:latin typeface="Constantia"/>
                <a:cs typeface="Constantia"/>
              </a:rPr>
              <a:t>and</a:t>
            </a:r>
            <a:r>
              <a:rPr sz="2400" spc="-70" dirty="0">
                <a:latin typeface="Constantia"/>
                <a:cs typeface="Constantia"/>
              </a:rPr>
              <a:t> </a:t>
            </a:r>
            <a:r>
              <a:rPr sz="2400" spc="-20" dirty="0">
                <a:latin typeface="Constantia"/>
                <a:cs typeface="Constantia"/>
              </a:rPr>
              <a:t>voltage</a:t>
            </a:r>
            <a:r>
              <a:rPr sz="2400" spc="-50" dirty="0">
                <a:latin typeface="Constantia"/>
                <a:cs typeface="Constantia"/>
              </a:rPr>
              <a:t> </a:t>
            </a:r>
            <a:r>
              <a:rPr sz="2400" spc="-10" dirty="0">
                <a:latin typeface="Constantia"/>
                <a:cs typeface="Constantia"/>
              </a:rPr>
              <a:t>mediated</a:t>
            </a:r>
            <a:r>
              <a:rPr sz="2400" spc="-75" dirty="0">
                <a:latin typeface="Constantia"/>
                <a:cs typeface="Constantia"/>
              </a:rPr>
              <a:t> </a:t>
            </a:r>
            <a:r>
              <a:rPr sz="2400" spc="-5" dirty="0">
                <a:latin typeface="Constantia"/>
                <a:cs typeface="Constantia"/>
              </a:rPr>
              <a:t>calcium</a:t>
            </a:r>
            <a:r>
              <a:rPr sz="2400" spc="-85" dirty="0">
                <a:latin typeface="Constantia"/>
                <a:cs typeface="Constantia"/>
              </a:rPr>
              <a:t> </a:t>
            </a:r>
            <a:r>
              <a:rPr sz="2400" spc="-10" dirty="0">
                <a:latin typeface="Constantia"/>
                <a:cs typeface="Constantia"/>
              </a:rPr>
              <a:t>channels</a:t>
            </a:r>
            <a:r>
              <a:rPr sz="2400" spc="-45" dirty="0">
                <a:latin typeface="Constantia"/>
                <a:cs typeface="Constantia"/>
              </a:rPr>
              <a:t> </a:t>
            </a:r>
            <a:r>
              <a:rPr sz="2400" spc="-20" dirty="0">
                <a:latin typeface="Constantia"/>
                <a:cs typeface="Constantia"/>
              </a:rPr>
              <a:t>to</a:t>
            </a:r>
            <a:endParaRPr sz="2400">
              <a:latin typeface="Constantia"/>
              <a:cs typeface="Constantia"/>
            </a:endParaRPr>
          </a:p>
          <a:p>
            <a:pPr marL="534035">
              <a:lnSpc>
                <a:spcPct val="100000"/>
              </a:lnSpc>
            </a:pPr>
            <a:r>
              <a:rPr sz="2400" spc="-10" dirty="0">
                <a:latin typeface="Constantia"/>
                <a:cs typeface="Constantia"/>
              </a:rPr>
              <a:t>initiate </a:t>
            </a:r>
            <a:r>
              <a:rPr sz="2400" spc="-15" dirty="0">
                <a:latin typeface="Constantia"/>
                <a:cs typeface="Constantia"/>
              </a:rPr>
              <a:t>myometrial</a:t>
            </a:r>
            <a:r>
              <a:rPr sz="2400" spc="-150" dirty="0">
                <a:latin typeface="Constantia"/>
                <a:cs typeface="Constantia"/>
              </a:rPr>
              <a:t> </a:t>
            </a:r>
            <a:r>
              <a:rPr sz="2400" spc="-15" dirty="0">
                <a:latin typeface="Constantia"/>
                <a:cs typeface="Constantia"/>
              </a:rPr>
              <a:t>contractions.</a:t>
            </a:r>
            <a:endParaRPr sz="2400">
              <a:latin typeface="Constantia"/>
              <a:cs typeface="Constanti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96900" y="775157"/>
            <a:ext cx="5529580" cy="1031875"/>
          </a:xfrm>
          <a:prstGeom prst="rect">
            <a:avLst/>
          </a:prstGeom>
        </p:spPr>
        <p:txBody>
          <a:bodyPr vert="horz" wrap="square" lIns="0" tIns="12700" rIns="0" bIns="0" rtlCol="0">
            <a:spAutoFit/>
          </a:bodyPr>
          <a:lstStyle/>
          <a:p>
            <a:pPr marL="12700">
              <a:lnSpc>
                <a:spcPct val="100000"/>
              </a:lnSpc>
              <a:spcBef>
                <a:spcPts val="100"/>
              </a:spcBef>
            </a:pPr>
            <a:r>
              <a:rPr sz="6600" u="none" dirty="0">
                <a:solidFill>
                  <a:srgbClr val="04607A"/>
                </a:solidFill>
                <a:latin typeface="Calibri"/>
                <a:cs typeface="Calibri"/>
              </a:rPr>
              <a:t>INT</a:t>
            </a:r>
            <a:r>
              <a:rPr sz="6600" u="none" spc="-65" dirty="0">
                <a:solidFill>
                  <a:srgbClr val="04607A"/>
                </a:solidFill>
                <a:latin typeface="Calibri"/>
                <a:cs typeface="Calibri"/>
              </a:rPr>
              <a:t>R</a:t>
            </a:r>
            <a:r>
              <a:rPr sz="6600" u="none" spc="-5" dirty="0">
                <a:solidFill>
                  <a:srgbClr val="04607A"/>
                </a:solidFill>
                <a:latin typeface="Calibri"/>
                <a:cs typeface="Calibri"/>
              </a:rPr>
              <a:t>ODU</a:t>
            </a:r>
            <a:r>
              <a:rPr sz="6600" u="none" spc="30" dirty="0">
                <a:solidFill>
                  <a:srgbClr val="04607A"/>
                </a:solidFill>
                <a:latin typeface="Calibri"/>
                <a:cs typeface="Calibri"/>
              </a:rPr>
              <a:t>C</a:t>
            </a:r>
            <a:r>
              <a:rPr sz="6600" u="none" spc="-5" dirty="0">
                <a:solidFill>
                  <a:srgbClr val="04607A"/>
                </a:solidFill>
                <a:latin typeface="Calibri"/>
                <a:cs typeface="Calibri"/>
              </a:rPr>
              <a:t>TION</a:t>
            </a:r>
            <a:endParaRPr sz="6600">
              <a:latin typeface="Calibri"/>
              <a:cs typeface="Calibri"/>
            </a:endParaRPr>
          </a:p>
        </p:txBody>
      </p:sp>
      <p:sp>
        <p:nvSpPr>
          <p:cNvPr id="3" name="object 3"/>
          <p:cNvSpPr txBox="1"/>
          <p:nvPr/>
        </p:nvSpPr>
        <p:spPr>
          <a:xfrm>
            <a:off x="688340" y="1940178"/>
            <a:ext cx="10802620" cy="3866515"/>
          </a:xfrm>
          <a:prstGeom prst="rect">
            <a:avLst/>
          </a:prstGeom>
        </p:spPr>
        <p:txBody>
          <a:bodyPr vert="horz" wrap="square" lIns="0" tIns="12700" rIns="0" bIns="0" rtlCol="0">
            <a:spAutoFit/>
          </a:bodyPr>
          <a:lstStyle/>
          <a:p>
            <a:pPr marL="286385" marR="5080" indent="-274320">
              <a:lnSpc>
                <a:spcPct val="100000"/>
              </a:lnSpc>
              <a:spcBef>
                <a:spcPts val="100"/>
              </a:spcBef>
              <a:buClr>
                <a:srgbClr val="0AD0D9"/>
              </a:buClr>
              <a:buSzPct val="94444"/>
              <a:buFont typeface="Wingdings 2"/>
              <a:buChar char=""/>
              <a:tabLst>
                <a:tab pos="287020" algn="l"/>
              </a:tabLst>
            </a:pPr>
            <a:r>
              <a:rPr sz="3600" spc="-10" dirty="0">
                <a:latin typeface="Constantia"/>
                <a:cs typeface="Constantia"/>
              </a:rPr>
              <a:t>Medical </a:t>
            </a:r>
            <a:r>
              <a:rPr sz="3600" spc="-5" dirty="0">
                <a:latin typeface="Constantia"/>
                <a:cs typeface="Constantia"/>
              </a:rPr>
              <a:t>termination </a:t>
            </a:r>
            <a:r>
              <a:rPr sz="3600" dirty="0">
                <a:latin typeface="Constantia"/>
                <a:cs typeface="Constantia"/>
              </a:rPr>
              <a:t>of </a:t>
            </a:r>
            <a:r>
              <a:rPr sz="3600" spc="-5" dirty="0">
                <a:latin typeface="Constantia"/>
                <a:cs typeface="Constantia"/>
              </a:rPr>
              <a:t>pregnancy is </a:t>
            </a:r>
            <a:r>
              <a:rPr sz="3600" spc="-15" dirty="0">
                <a:latin typeface="Constantia"/>
                <a:cs typeface="Constantia"/>
              </a:rPr>
              <a:t>refers </a:t>
            </a:r>
            <a:r>
              <a:rPr sz="3600" dirty="0">
                <a:latin typeface="Constantia"/>
                <a:cs typeface="Constantia"/>
              </a:rPr>
              <a:t>as </a:t>
            </a:r>
            <a:r>
              <a:rPr sz="3600" spc="-5" dirty="0">
                <a:latin typeface="Constantia"/>
                <a:cs typeface="Constantia"/>
              </a:rPr>
              <a:t>the  induction </a:t>
            </a:r>
            <a:r>
              <a:rPr sz="3600" dirty="0">
                <a:latin typeface="Constantia"/>
                <a:cs typeface="Constantia"/>
              </a:rPr>
              <a:t>of abortion. </a:t>
            </a:r>
            <a:r>
              <a:rPr sz="3600" spc="-5" dirty="0">
                <a:latin typeface="Constantia"/>
                <a:cs typeface="Constantia"/>
              </a:rPr>
              <a:t>The induction </a:t>
            </a:r>
            <a:r>
              <a:rPr sz="3600" dirty="0">
                <a:latin typeface="Constantia"/>
                <a:cs typeface="Constantia"/>
              </a:rPr>
              <a:t>of abortion</a:t>
            </a:r>
            <a:r>
              <a:rPr sz="3600" spc="-459" dirty="0">
                <a:latin typeface="Constantia"/>
                <a:cs typeface="Constantia"/>
              </a:rPr>
              <a:t> </a:t>
            </a:r>
            <a:r>
              <a:rPr sz="3600" spc="-25" dirty="0">
                <a:latin typeface="Constantia"/>
                <a:cs typeface="Constantia"/>
              </a:rPr>
              <a:t>may  </a:t>
            </a:r>
            <a:r>
              <a:rPr sz="3600" spc="-5" dirty="0">
                <a:latin typeface="Constantia"/>
                <a:cs typeface="Constantia"/>
              </a:rPr>
              <a:t>be </a:t>
            </a:r>
            <a:r>
              <a:rPr sz="3600" dirty="0">
                <a:latin typeface="Constantia"/>
                <a:cs typeface="Constantia"/>
              </a:rPr>
              <a:t>legal &amp; </a:t>
            </a:r>
            <a:r>
              <a:rPr sz="3600" spc="-5" dirty="0">
                <a:latin typeface="Constantia"/>
                <a:cs typeface="Constantia"/>
              </a:rPr>
              <a:t>illegal. </a:t>
            </a:r>
            <a:r>
              <a:rPr sz="3600" spc="-10" dirty="0">
                <a:latin typeface="Constantia"/>
                <a:cs typeface="Constantia"/>
              </a:rPr>
              <a:t>There </a:t>
            </a:r>
            <a:r>
              <a:rPr sz="3600" spc="-15" dirty="0">
                <a:latin typeface="Constantia"/>
                <a:cs typeface="Constantia"/>
              </a:rPr>
              <a:t>are many </a:t>
            </a:r>
            <a:r>
              <a:rPr sz="3600" spc="-10" dirty="0">
                <a:latin typeface="Constantia"/>
                <a:cs typeface="Constantia"/>
              </a:rPr>
              <a:t>countries </a:t>
            </a:r>
            <a:r>
              <a:rPr sz="3600" spc="-5" dirty="0">
                <a:latin typeface="Constantia"/>
                <a:cs typeface="Constantia"/>
              </a:rPr>
              <a:t>in the  </a:t>
            </a:r>
            <a:r>
              <a:rPr sz="3600" spc="-10" dirty="0">
                <a:latin typeface="Constantia"/>
                <a:cs typeface="Constantia"/>
              </a:rPr>
              <a:t>globe </a:t>
            </a:r>
            <a:r>
              <a:rPr sz="3600" spc="-15" dirty="0">
                <a:latin typeface="Constantia"/>
                <a:cs typeface="Constantia"/>
              </a:rPr>
              <a:t>where </a:t>
            </a:r>
            <a:r>
              <a:rPr sz="3600" spc="-5" dirty="0">
                <a:latin typeface="Constantia"/>
                <a:cs typeface="Constantia"/>
              </a:rPr>
              <a:t>the </a:t>
            </a:r>
            <a:r>
              <a:rPr sz="3600" dirty="0">
                <a:latin typeface="Constantia"/>
                <a:cs typeface="Constantia"/>
              </a:rPr>
              <a:t>abortion </a:t>
            </a:r>
            <a:r>
              <a:rPr sz="3600" spc="-5" dirty="0">
                <a:latin typeface="Constantia"/>
                <a:cs typeface="Constantia"/>
              </a:rPr>
              <a:t>is </a:t>
            </a:r>
            <a:r>
              <a:rPr sz="3600" dirty="0">
                <a:latin typeface="Constantia"/>
                <a:cs typeface="Constantia"/>
              </a:rPr>
              <a:t>not </a:t>
            </a:r>
            <a:r>
              <a:rPr sz="3600" spc="-30" dirty="0">
                <a:latin typeface="Constantia"/>
                <a:cs typeface="Constantia"/>
              </a:rPr>
              <a:t>yet </a:t>
            </a:r>
            <a:r>
              <a:rPr sz="3600" dirty="0">
                <a:latin typeface="Constantia"/>
                <a:cs typeface="Constantia"/>
              </a:rPr>
              <a:t>legalised. In </a:t>
            </a:r>
            <a:r>
              <a:rPr sz="3600" spc="-5" dirty="0">
                <a:latin typeface="Constantia"/>
                <a:cs typeface="Constantia"/>
              </a:rPr>
              <a:t>india  the </a:t>
            </a:r>
            <a:r>
              <a:rPr sz="3600" dirty="0">
                <a:latin typeface="Constantia"/>
                <a:cs typeface="Constantia"/>
              </a:rPr>
              <a:t>abortion </a:t>
            </a:r>
            <a:r>
              <a:rPr sz="3600" spc="-10" dirty="0">
                <a:latin typeface="Constantia"/>
                <a:cs typeface="Constantia"/>
              </a:rPr>
              <a:t>was </a:t>
            </a:r>
            <a:r>
              <a:rPr sz="3600" dirty="0">
                <a:latin typeface="Constantia"/>
                <a:cs typeface="Constantia"/>
              </a:rPr>
              <a:t>legalised </a:t>
            </a:r>
            <a:r>
              <a:rPr sz="3600" spc="-15" dirty="0">
                <a:latin typeface="Constantia"/>
                <a:cs typeface="Constantia"/>
              </a:rPr>
              <a:t>by </a:t>
            </a:r>
            <a:r>
              <a:rPr sz="3600" spc="-10" dirty="0">
                <a:latin typeface="Constantia"/>
                <a:cs typeface="Constantia"/>
              </a:rPr>
              <a:t>“medical </a:t>
            </a:r>
            <a:r>
              <a:rPr sz="3600" spc="-5" dirty="0">
                <a:latin typeface="Constantia"/>
                <a:cs typeface="Constantia"/>
              </a:rPr>
              <a:t>termination</a:t>
            </a:r>
            <a:r>
              <a:rPr sz="3600" spc="-670" dirty="0">
                <a:latin typeface="Constantia"/>
                <a:cs typeface="Constantia"/>
              </a:rPr>
              <a:t> </a:t>
            </a:r>
            <a:r>
              <a:rPr sz="3600" dirty="0">
                <a:latin typeface="Constantia"/>
                <a:cs typeface="Constantia"/>
              </a:rPr>
              <a:t>of  pregnancy </a:t>
            </a:r>
            <a:r>
              <a:rPr sz="3600" spc="-15" dirty="0">
                <a:latin typeface="Constantia"/>
                <a:cs typeface="Constantia"/>
              </a:rPr>
              <a:t>Act </a:t>
            </a:r>
            <a:r>
              <a:rPr sz="3600" spc="-55" dirty="0">
                <a:latin typeface="Constantia"/>
                <a:cs typeface="Constantia"/>
              </a:rPr>
              <a:t>’’of </a:t>
            </a:r>
            <a:r>
              <a:rPr sz="3600" spc="5" dirty="0">
                <a:latin typeface="Constantia"/>
                <a:cs typeface="Constantia"/>
              </a:rPr>
              <a:t>1971, </a:t>
            </a:r>
            <a:r>
              <a:rPr sz="3600" dirty="0">
                <a:latin typeface="Constantia"/>
                <a:cs typeface="Constantia"/>
              </a:rPr>
              <a:t>&amp;has been </a:t>
            </a:r>
            <a:r>
              <a:rPr sz="3600" spc="-25" dirty="0">
                <a:latin typeface="Constantia"/>
                <a:cs typeface="Constantia"/>
              </a:rPr>
              <a:t>inforced </a:t>
            </a:r>
            <a:r>
              <a:rPr sz="3600" spc="-5" dirty="0">
                <a:latin typeface="Constantia"/>
                <a:cs typeface="Constantia"/>
              </a:rPr>
              <a:t>in the  </a:t>
            </a:r>
            <a:r>
              <a:rPr sz="3600" dirty="0">
                <a:latin typeface="Constantia"/>
                <a:cs typeface="Constantia"/>
              </a:rPr>
              <a:t>april</a:t>
            </a:r>
            <a:r>
              <a:rPr sz="3600" spc="-10" dirty="0">
                <a:latin typeface="Constantia"/>
                <a:cs typeface="Constantia"/>
              </a:rPr>
              <a:t> </a:t>
            </a:r>
            <a:r>
              <a:rPr sz="3600" spc="-5" dirty="0">
                <a:latin typeface="Constantia"/>
                <a:cs typeface="Constantia"/>
              </a:rPr>
              <a:t>1972</a:t>
            </a:r>
            <a:r>
              <a:rPr sz="2800" spc="-5" dirty="0">
                <a:latin typeface="Constantia"/>
                <a:cs typeface="Constantia"/>
              </a:rPr>
              <a:t>.</a:t>
            </a:r>
            <a:endParaRPr sz="2800">
              <a:latin typeface="Constantia"/>
              <a:cs typeface="Constanti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217"/>
            <a:ext cx="12191999" cy="102870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5867972" y="0"/>
            <a:ext cx="6324027" cy="59991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0" y="0"/>
            <a:ext cx="11848668" cy="1092461"/>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0" y="0"/>
            <a:ext cx="12140172" cy="1026964"/>
          </a:xfrm>
          <a:prstGeom prst="rect">
            <a:avLst/>
          </a:prstGeom>
          <a:blipFill>
            <a:blip r:embed="rId6"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446938" y="744982"/>
            <a:ext cx="5118100" cy="711200"/>
          </a:xfrm>
          <a:prstGeom prst="rect">
            <a:avLst/>
          </a:prstGeom>
        </p:spPr>
        <p:txBody>
          <a:bodyPr vert="horz" wrap="square" lIns="0" tIns="12700" rIns="0" bIns="0" rtlCol="0">
            <a:spAutoFit/>
          </a:bodyPr>
          <a:lstStyle/>
          <a:p>
            <a:pPr marL="12700">
              <a:lnSpc>
                <a:spcPct val="100000"/>
              </a:lnSpc>
              <a:spcBef>
                <a:spcPts val="100"/>
              </a:spcBef>
            </a:pPr>
            <a:r>
              <a:rPr sz="4500" u="heavy" spc="-10" dirty="0">
                <a:solidFill>
                  <a:srgbClr val="04607A"/>
                </a:solidFill>
                <a:uFill>
                  <a:solidFill>
                    <a:srgbClr val="04607A"/>
                  </a:solidFill>
                </a:uFill>
                <a:latin typeface="Calibri"/>
                <a:cs typeface="Calibri"/>
              </a:rPr>
              <a:t>SURGICAL</a:t>
            </a:r>
            <a:r>
              <a:rPr sz="4500" u="heavy" spc="-65" dirty="0">
                <a:solidFill>
                  <a:srgbClr val="04607A"/>
                </a:solidFill>
                <a:uFill>
                  <a:solidFill>
                    <a:srgbClr val="04607A"/>
                  </a:solidFill>
                </a:uFill>
                <a:latin typeface="Calibri"/>
                <a:cs typeface="Calibri"/>
              </a:rPr>
              <a:t> </a:t>
            </a:r>
            <a:r>
              <a:rPr sz="4500" u="heavy" spc="-5" dirty="0">
                <a:solidFill>
                  <a:srgbClr val="04607A"/>
                </a:solidFill>
                <a:uFill>
                  <a:solidFill>
                    <a:srgbClr val="04607A"/>
                  </a:solidFill>
                </a:uFill>
                <a:latin typeface="Calibri"/>
                <a:cs typeface="Calibri"/>
              </a:rPr>
              <a:t>METHODS:</a:t>
            </a:r>
            <a:endParaRPr sz="4500">
              <a:latin typeface="Calibri"/>
              <a:cs typeface="Calibri"/>
            </a:endParaRPr>
          </a:p>
        </p:txBody>
      </p:sp>
      <p:sp>
        <p:nvSpPr>
          <p:cNvPr id="8" name="object 8"/>
          <p:cNvSpPr txBox="1"/>
          <p:nvPr/>
        </p:nvSpPr>
        <p:spPr>
          <a:xfrm>
            <a:off x="207670" y="1659382"/>
            <a:ext cx="11855450" cy="4927600"/>
          </a:xfrm>
          <a:prstGeom prst="rect">
            <a:avLst/>
          </a:prstGeom>
        </p:spPr>
        <p:txBody>
          <a:bodyPr vert="horz" wrap="square" lIns="0" tIns="12700" rIns="0" bIns="0" rtlCol="0">
            <a:spAutoFit/>
          </a:bodyPr>
          <a:lstStyle/>
          <a:p>
            <a:pPr marL="12700" marR="384810">
              <a:lnSpc>
                <a:spcPct val="100000"/>
              </a:lnSpc>
              <a:spcBef>
                <a:spcPts val="100"/>
              </a:spcBef>
            </a:pPr>
            <a:r>
              <a:rPr sz="2400" spc="-30" dirty="0">
                <a:latin typeface="Constantia"/>
                <a:cs typeface="Constantia"/>
              </a:rPr>
              <a:t>It</a:t>
            </a:r>
            <a:r>
              <a:rPr sz="2400" spc="-60" dirty="0">
                <a:latin typeface="Constantia"/>
                <a:cs typeface="Constantia"/>
              </a:rPr>
              <a:t> </a:t>
            </a:r>
            <a:r>
              <a:rPr sz="2400" spc="-5" dirty="0">
                <a:latin typeface="Constantia"/>
                <a:cs typeface="Constantia"/>
              </a:rPr>
              <a:t>is</a:t>
            </a:r>
            <a:r>
              <a:rPr sz="2400" spc="-120" dirty="0">
                <a:latin typeface="Constantia"/>
                <a:cs typeface="Constantia"/>
              </a:rPr>
              <a:t> </a:t>
            </a:r>
            <a:r>
              <a:rPr sz="2400" dirty="0">
                <a:latin typeface="Constantia"/>
                <a:cs typeface="Constantia"/>
              </a:rPr>
              <a:t>difficult</a:t>
            </a:r>
            <a:r>
              <a:rPr sz="2400" spc="-95" dirty="0">
                <a:latin typeface="Constantia"/>
                <a:cs typeface="Constantia"/>
              </a:rPr>
              <a:t> </a:t>
            </a:r>
            <a:r>
              <a:rPr sz="2400" spc="-20" dirty="0">
                <a:latin typeface="Constantia"/>
                <a:cs typeface="Constantia"/>
              </a:rPr>
              <a:t>to</a:t>
            </a:r>
            <a:r>
              <a:rPr sz="2400" spc="-90" dirty="0">
                <a:latin typeface="Constantia"/>
                <a:cs typeface="Constantia"/>
              </a:rPr>
              <a:t> </a:t>
            </a:r>
            <a:r>
              <a:rPr sz="2400" spc="-10" dirty="0">
                <a:latin typeface="Constantia"/>
                <a:cs typeface="Constantia"/>
              </a:rPr>
              <a:t>terminate</a:t>
            </a:r>
            <a:r>
              <a:rPr sz="2400" spc="-100" dirty="0">
                <a:latin typeface="Constantia"/>
                <a:cs typeface="Constantia"/>
              </a:rPr>
              <a:t> </a:t>
            </a:r>
            <a:r>
              <a:rPr sz="2400" spc="-5" dirty="0">
                <a:latin typeface="Constantia"/>
                <a:cs typeface="Constantia"/>
              </a:rPr>
              <a:t>pregnancy</a:t>
            </a:r>
            <a:r>
              <a:rPr sz="2400" spc="-60" dirty="0">
                <a:latin typeface="Constantia"/>
                <a:cs typeface="Constantia"/>
              </a:rPr>
              <a:t> </a:t>
            </a:r>
            <a:r>
              <a:rPr sz="2400" spc="-5" dirty="0">
                <a:latin typeface="Constantia"/>
                <a:cs typeface="Constantia"/>
              </a:rPr>
              <a:t>in</a:t>
            </a:r>
            <a:r>
              <a:rPr sz="2400" spc="-65" dirty="0">
                <a:latin typeface="Constantia"/>
                <a:cs typeface="Constantia"/>
              </a:rPr>
              <a:t> </a:t>
            </a:r>
            <a:r>
              <a:rPr sz="2400" spc="-5" dirty="0">
                <a:latin typeface="Constantia"/>
                <a:cs typeface="Constantia"/>
              </a:rPr>
              <a:t>the</a:t>
            </a:r>
            <a:r>
              <a:rPr sz="2400" spc="-105" dirty="0">
                <a:latin typeface="Constantia"/>
                <a:cs typeface="Constantia"/>
              </a:rPr>
              <a:t> </a:t>
            </a:r>
            <a:r>
              <a:rPr sz="2400" spc="-10" dirty="0">
                <a:latin typeface="Constantia"/>
                <a:cs typeface="Constantia"/>
              </a:rPr>
              <a:t>second</a:t>
            </a:r>
            <a:r>
              <a:rPr sz="2400" spc="-5" dirty="0">
                <a:latin typeface="Constantia"/>
                <a:cs typeface="Constantia"/>
              </a:rPr>
              <a:t> </a:t>
            </a:r>
            <a:r>
              <a:rPr sz="2400" spc="-10" dirty="0">
                <a:latin typeface="Constantia"/>
                <a:cs typeface="Constantia"/>
              </a:rPr>
              <a:t>trimester</a:t>
            </a:r>
            <a:r>
              <a:rPr sz="2400" spc="-155" dirty="0">
                <a:latin typeface="Constantia"/>
                <a:cs typeface="Constantia"/>
              </a:rPr>
              <a:t> </a:t>
            </a:r>
            <a:r>
              <a:rPr sz="2400" dirty="0">
                <a:latin typeface="Constantia"/>
                <a:cs typeface="Constantia"/>
              </a:rPr>
              <a:t>with</a:t>
            </a:r>
            <a:r>
              <a:rPr sz="2400" spc="-70" dirty="0">
                <a:latin typeface="Constantia"/>
                <a:cs typeface="Constantia"/>
              </a:rPr>
              <a:t> </a:t>
            </a:r>
            <a:r>
              <a:rPr sz="2400" spc="-5" dirty="0">
                <a:latin typeface="Constantia"/>
                <a:cs typeface="Constantia"/>
              </a:rPr>
              <a:t>reasonable</a:t>
            </a:r>
            <a:r>
              <a:rPr sz="2400" spc="-90" dirty="0">
                <a:latin typeface="Constantia"/>
                <a:cs typeface="Constantia"/>
              </a:rPr>
              <a:t> </a:t>
            </a:r>
            <a:r>
              <a:rPr sz="2400" spc="-5" dirty="0">
                <a:latin typeface="Constantia"/>
                <a:cs typeface="Constantia"/>
              </a:rPr>
              <a:t>safety</a:t>
            </a:r>
            <a:r>
              <a:rPr sz="2400" spc="-130" dirty="0">
                <a:latin typeface="Constantia"/>
                <a:cs typeface="Constantia"/>
              </a:rPr>
              <a:t> </a:t>
            </a:r>
            <a:r>
              <a:rPr sz="2400" dirty="0">
                <a:latin typeface="Constantia"/>
                <a:cs typeface="Constantia"/>
              </a:rPr>
              <a:t>as</a:t>
            </a:r>
            <a:r>
              <a:rPr sz="2400" spc="-50" dirty="0">
                <a:latin typeface="Constantia"/>
                <a:cs typeface="Constantia"/>
              </a:rPr>
              <a:t> </a:t>
            </a:r>
            <a:r>
              <a:rPr sz="2400" spc="-5" dirty="0">
                <a:latin typeface="Constantia"/>
                <a:cs typeface="Constantia"/>
              </a:rPr>
              <a:t>in  </a:t>
            </a:r>
            <a:r>
              <a:rPr sz="2400" spc="10" dirty="0">
                <a:latin typeface="Constantia"/>
                <a:cs typeface="Constantia"/>
              </a:rPr>
              <a:t>first</a:t>
            </a:r>
            <a:r>
              <a:rPr sz="2400" spc="-95" dirty="0">
                <a:latin typeface="Constantia"/>
                <a:cs typeface="Constantia"/>
              </a:rPr>
              <a:t> </a:t>
            </a:r>
            <a:r>
              <a:rPr sz="2400" spc="-30" dirty="0">
                <a:latin typeface="Constantia"/>
                <a:cs typeface="Constantia"/>
              </a:rPr>
              <a:t>trimester.</a:t>
            </a:r>
            <a:endParaRPr sz="2400">
              <a:latin typeface="Constantia"/>
              <a:cs typeface="Constantia"/>
            </a:endParaRPr>
          </a:p>
          <a:p>
            <a:pPr marL="287020" indent="-274320">
              <a:lnSpc>
                <a:spcPct val="100000"/>
              </a:lnSpc>
              <a:spcBef>
                <a:spcPts val="575"/>
              </a:spcBef>
              <a:buClr>
                <a:srgbClr val="0AD0D9"/>
              </a:buClr>
              <a:buSzPct val="93750"/>
              <a:buFont typeface="Wingdings"/>
              <a:buChar char=""/>
              <a:tabLst>
                <a:tab pos="287020" algn="l"/>
              </a:tabLst>
            </a:pPr>
            <a:r>
              <a:rPr sz="2400" b="1" u="heavy" spc="-10" dirty="0">
                <a:uFill>
                  <a:solidFill>
                    <a:srgbClr val="000000"/>
                  </a:solidFill>
                </a:uFill>
                <a:latin typeface="Constantia"/>
                <a:cs typeface="Constantia"/>
              </a:rPr>
              <a:t>Between </a:t>
            </a:r>
            <a:r>
              <a:rPr sz="2400" b="1" u="heavy" spc="-15" dirty="0">
                <a:uFill>
                  <a:solidFill>
                    <a:srgbClr val="000000"/>
                  </a:solidFill>
                </a:uFill>
                <a:latin typeface="Constantia"/>
                <a:cs typeface="Constantia"/>
              </a:rPr>
              <a:t>13 </a:t>
            </a:r>
            <a:r>
              <a:rPr sz="2400" b="1" u="heavy" dirty="0">
                <a:uFill>
                  <a:solidFill>
                    <a:srgbClr val="000000"/>
                  </a:solidFill>
                </a:uFill>
                <a:latin typeface="Constantia"/>
                <a:cs typeface="Constantia"/>
              </a:rPr>
              <a:t>and </a:t>
            </a:r>
            <a:r>
              <a:rPr sz="2400" b="1" u="heavy" spc="-20" dirty="0">
                <a:uFill>
                  <a:solidFill>
                    <a:srgbClr val="000000"/>
                  </a:solidFill>
                </a:uFill>
                <a:latin typeface="Constantia"/>
                <a:cs typeface="Constantia"/>
              </a:rPr>
              <a:t>15</a:t>
            </a:r>
            <a:r>
              <a:rPr sz="2400" b="1" u="heavy" spc="-145" dirty="0">
                <a:uFill>
                  <a:solidFill>
                    <a:srgbClr val="000000"/>
                  </a:solidFill>
                </a:uFill>
                <a:latin typeface="Constantia"/>
                <a:cs typeface="Constantia"/>
              </a:rPr>
              <a:t> </a:t>
            </a:r>
            <a:r>
              <a:rPr sz="2400" b="1" u="heavy" spc="-15" dirty="0">
                <a:uFill>
                  <a:solidFill>
                    <a:srgbClr val="000000"/>
                  </a:solidFill>
                </a:uFill>
                <a:latin typeface="Constantia"/>
                <a:cs typeface="Constantia"/>
              </a:rPr>
              <a:t>weeks</a:t>
            </a:r>
            <a:endParaRPr sz="2400">
              <a:latin typeface="Constantia"/>
              <a:cs typeface="Constantia"/>
            </a:endParaRPr>
          </a:p>
          <a:p>
            <a:pPr marL="652780" lvl="1" indent="-247015">
              <a:lnSpc>
                <a:spcPct val="100000"/>
              </a:lnSpc>
              <a:spcBef>
                <a:spcPts val="580"/>
              </a:spcBef>
              <a:buClr>
                <a:srgbClr val="0E6EC5"/>
              </a:buClr>
              <a:buSzPct val="85416"/>
              <a:buFont typeface="Wingdings 2"/>
              <a:buChar char=""/>
              <a:tabLst>
                <a:tab pos="652780" algn="l"/>
              </a:tabLst>
            </a:pPr>
            <a:r>
              <a:rPr sz="2400" b="1" spc="-5" dirty="0">
                <a:latin typeface="Constantia"/>
                <a:cs typeface="Constantia"/>
              </a:rPr>
              <a:t>Dilatation</a:t>
            </a:r>
            <a:r>
              <a:rPr sz="2400" b="1" spc="-75" dirty="0">
                <a:latin typeface="Constantia"/>
                <a:cs typeface="Constantia"/>
              </a:rPr>
              <a:t> </a:t>
            </a:r>
            <a:r>
              <a:rPr sz="2400" b="1" dirty="0">
                <a:latin typeface="Constantia"/>
                <a:cs typeface="Constantia"/>
              </a:rPr>
              <a:t>and </a:t>
            </a:r>
            <a:r>
              <a:rPr sz="2400" b="1" spc="-10" dirty="0">
                <a:latin typeface="Constantia"/>
                <a:cs typeface="Constantia"/>
              </a:rPr>
              <a:t>Evacuation</a:t>
            </a:r>
            <a:r>
              <a:rPr sz="2400" b="1" spc="-30" dirty="0">
                <a:latin typeface="Constantia"/>
                <a:cs typeface="Constantia"/>
              </a:rPr>
              <a:t> </a:t>
            </a:r>
            <a:r>
              <a:rPr sz="2400" spc="-5" dirty="0">
                <a:latin typeface="Constantia"/>
                <a:cs typeface="Constantia"/>
              </a:rPr>
              <a:t>in</a:t>
            </a:r>
            <a:r>
              <a:rPr sz="2400" spc="-65" dirty="0">
                <a:latin typeface="Constantia"/>
                <a:cs typeface="Constantia"/>
              </a:rPr>
              <a:t> </a:t>
            </a:r>
            <a:r>
              <a:rPr sz="2400" spc="-5" dirty="0">
                <a:latin typeface="Constantia"/>
                <a:cs typeface="Constantia"/>
              </a:rPr>
              <a:t>the</a:t>
            </a:r>
            <a:r>
              <a:rPr sz="2400" spc="-50" dirty="0">
                <a:latin typeface="Constantia"/>
                <a:cs typeface="Constantia"/>
              </a:rPr>
              <a:t> </a:t>
            </a:r>
            <a:r>
              <a:rPr sz="2400" spc="-10" dirty="0">
                <a:latin typeface="Constantia"/>
                <a:cs typeface="Constantia"/>
              </a:rPr>
              <a:t>midtrimester</a:t>
            </a:r>
            <a:r>
              <a:rPr sz="2400" spc="-100" dirty="0">
                <a:latin typeface="Constantia"/>
                <a:cs typeface="Constantia"/>
              </a:rPr>
              <a:t> </a:t>
            </a:r>
            <a:r>
              <a:rPr sz="2400" spc="-5" dirty="0">
                <a:latin typeface="Constantia"/>
                <a:cs typeface="Constantia"/>
              </a:rPr>
              <a:t>is</a:t>
            </a:r>
            <a:r>
              <a:rPr sz="2400" spc="-45" dirty="0">
                <a:latin typeface="Constantia"/>
                <a:cs typeface="Constantia"/>
              </a:rPr>
              <a:t> </a:t>
            </a:r>
            <a:r>
              <a:rPr sz="2400" dirty="0">
                <a:latin typeface="Constantia"/>
                <a:cs typeface="Constantia"/>
              </a:rPr>
              <a:t>less</a:t>
            </a:r>
            <a:r>
              <a:rPr sz="2400" spc="-105" dirty="0">
                <a:latin typeface="Constantia"/>
                <a:cs typeface="Constantia"/>
              </a:rPr>
              <a:t> </a:t>
            </a:r>
            <a:r>
              <a:rPr sz="2400" spc="-15" dirty="0">
                <a:latin typeface="Constantia"/>
                <a:cs typeface="Constantia"/>
              </a:rPr>
              <a:t>commonly</a:t>
            </a:r>
            <a:r>
              <a:rPr sz="2400" spc="-105" dirty="0">
                <a:latin typeface="Constantia"/>
                <a:cs typeface="Constantia"/>
              </a:rPr>
              <a:t> </a:t>
            </a:r>
            <a:r>
              <a:rPr sz="2400" spc="-5" dirty="0">
                <a:latin typeface="Constantia"/>
                <a:cs typeface="Constantia"/>
              </a:rPr>
              <a:t>done</a:t>
            </a:r>
            <a:r>
              <a:rPr sz="2400" b="1" spc="-5" dirty="0">
                <a:latin typeface="Constantia"/>
                <a:cs typeface="Constantia"/>
              </a:rPr>
              <a:t>.</a:t>
            </a:r>
            <a:endParaRPr sz="2400">
              <a:latin typeface="Constantia"/>
              <a:cs typeface="Constantia"/>
            </a:endParaRPr>
          </a:p>
          <a:p>
            <a:pPr marL="927100" lvl="2" indent="-247015">
              <a:lnSpc>
                <a:spcPct val="100000"/>
              </a:lnSpc>
              <a:spcBef>
                <a:spcPts val="575"/>
              </a:spcBef>
              <a:buClr>
                <a:srgbClr val="009DD9"/>
              </a:buClr>
              <a:buSzPct val="68750"/>
              <a:buFont typeface="Courier New"/>
              <a:buChar char="o"/>
              <a:tabLst>
                <a:tab pos="927100" algn="l"/>
              </a:tabLst>
            </a:pPr>
            <a:r>
              <a:rPr sz="2400" spc="-5" dirty="0">
                <a:latin typeface="Constantia"/>
                <a:cs typeface="Constantia"/>
              </a:rPr>
              <a:t>Pregnancies</a:t>
            </a:r>
            <a:r>
              <a:rPr sz="2400" spc="-90" dirty="0">
                <a:latin typeface="Constantia"/>
                <a:cs typeface="Constantia"/>
              </a:rPr>
              <a:t> </a:t>
            </a:r>
            <a:r>
              <a:rPr sz="2400" dirty="0">
                <a:latin typeface="Constantia"/>
                <a:cs typeface="Constantia"/>
              </a:rPr>
              <a:t>at</a:t>
            </a:r>
            <a:r>
              <a:rPr sz="2400" spc="-60" dirty="0">
                <a:latin typeface="Constantia"/>
                <a:cs typeface="Constantia"/>
              </a:rPr>
              <a:t> </a:t>
            </a:r>
            <a:r>
              <a:rPr sz="2400" spc="-15" dirty="0">
                <a:latin typeface="Constantia"/>
                <a:cs typeface="Constantia"/>
              </a:rPr>
              <a:t>13</a:t>
            </a:r>
            <a:r>
              <a:rPr sz="2400" spc="-35" dirty="0">
                <a:latin typeface="Constantia"/>
                <a:cs typeface="Constantia"/>
              </a:rPr>
              <a:t> </a:t>
            </a:r>
            <a:r>
              <a:rPr sz="2400" spc="-20" dirty="0">
                <a:latin typeface="Constantia"/>
                <a:cs typeface="Constantia"/>
              </a:rPr>
              <a:t>to</a:t>
            </a:r>
            <a:r>
              <a:rPr sz="2400" spc="-60" dirty="0">
                <a:latin typeface="Constantia"/>
                <a:cs typeface="Constantia"/>
              </a:rPr>
              <a:t> </a:t>
            </a:r>
            <a:r>
              <a:rPr sz="2400" dirty="0">
                <a:latin typeface="Constantia"/>
                <a:cs typeface="Constantia"/>
              </a:rPr>
              <a:t>14</a:t>
            </a:r>
            <a:r>
              <a:rPr sz="2400" spc="-15" dirty="0">
                <a:latin typeface="Constantia"/>
                <a:cs typeface="Constantia"/>
              </a:rPr>
              <a:t> </a:t>
            </a:r>
            <a:r>
              <a:rPr sz="2400" spc="-5" dirty="0">
                <a:latin typeface="Constantia"/>
                <a:cs typeface="Constantia"/>
              </a:rPr>
              <a:t>menstrual</a:t>
            </a:r>
            <a:r>
              <a:rPr sz="2400" spc="-55" dirty="0">
                <a:latin typeface="Constantia"/>
                <a:cs typeface="Constantia"/>
              </a:rPr>
              <a:t> </a:t>
            </a:r>
            <a:r>
              <a:rPr sz="2400" spc="-15" dirty="0">
                <a:latin typeface="Constantia"/>
                <a:cs typeface="Constantia"/>
              </a:rPr>
              <a:t>weeks</a:t>
            </a:r>
            <a:r>
              <a:rPr sz="2400" spc="-95" dirty="0">
                <a:latin typeface="Constantia"/>
                <a:cs typeface="Constantia"/>
              </a:rPr>
              <a:t> </a:t>
            </a:r>
            <a:r>
              <a:rPr sz="2400" spc="-15" dirty="0">
                <a:latin typeface="Constantia"/>
                <a:cs typeface="Constantia"/>
              </a:rPr>
              <a:t>are</a:t>
            </a:r>
            <a:r>
              <a:rPr sz="2400" spc="-120" dirty="0">
                <a:latin typeface="Constantia"/>
                <a:cs typeface="Constantia"/>
              </a:rPr>
              <a:t> </a:t>
            </a:r>
            <a:r>
              <a:rPr sz="2400" spc="-5" dirty="0">
                <a:latin typeface="Constantia"/>
                <a:cs typeface="Constantia"/>
              </a:rPr>
              <a:t>evacuated.</a:t>
            </a:r>
            <a:endParaRPr sz="2400">
              <a:latin typeface="Constantia"/>
              <a:cs typeface="Constantia"/>
            </a:endParaRPr>
          </a:p>
          <a:p>
            <a:pPr marL="927100" marR="673100" lvl="2" indent="-247015">
              <a:lnSpc>
                <a:spcPct val="100000"/>
              </a:lnSpc>
              <a:spcBef>
                <a:spcPts val="575"/>
              </a:spcBef>
              <a:buClr>
                <a:srgbClr val="009DD9"/>
              </a:buClr>
              <a:buSzPct val="68750"/>
              <a:buFont typeface="Courier New"/>
              <a:buChar char="o"/>
              <a:tabLst>
                <a:tab pos="927100" algn="l"/>
              </a:tabLst>
            </a:pPr>
            <a:r>
              <a:rPr sz="2400" dirty="0">
                <a:latin typeface="Constantia"/>
                <a:cs typeface="Constantia"/>
              </a:rPr>
              <a:t>In</a:t>
            </a:r>
            <a:r>
              <a:rPr sz="2400" spc="-95" dirty="0">
                <a:latin typeface="Constantia"/>
                <a:cs typeface="Constantia"/>
              </a:rPr>
              <a:t> </a:t>
            </a:r>
            <a:r>
              <a:rPr sz="2400" dirty="0">
                <a:latin typeface="Constantia"/>
                <a:cs typeface="Constantia"/>
              </a:rPr>
              <a:t>all</a:t>
            </a:r>
            <a:r>
              <a:rPr sz="2400" spc="-5" dirty="0">
                <a:latin typeface="Constantia"/>
                <a:cs typeface="Constantia"/>
              </a:rPr>
              <a:t> </a:t>
            </a:r>
            <a:r>
              <a:rPr sz="2400" spc="-10" dirty="0">
                <a:latin typeface="Constantia"/>
                <a:cs typeface="Constantia"/>
              </a:rPr>
              <a:t>midtrimester</a:t>
            </a:r>
            <a:r>
              <a:rPr sz="2400" spc="-140" dirty="0">
                <a:latin typeface="Constantia"/>
                <a:cs typeface="Constantia"/>
              </a:rPr>
              <a:t> </a:t>
            </a:r>
            <a:r>
              <a:rPr sz="2400" dirty="0">
                <a:latin typeface="Constantia"/>
                <a:cs typeface="Constantia"/>
              </a:rPr>
              <a:t>abortion</a:t>
            </a:r>
            <a:r>
              <a:rPr sz="2400" spc="-90" dirty="0">
                <a:latin typeface="Constantia"/>
                <a:cs typeface="Constantia"/>
              </a:rPr>
              <a:t> </a:t>
            </a:r>
            <a:r>
              <a:rPr sz="2400" spc="-5" dirty="0">
                <a:latin typeface="Constantia"/>
                <a:cs typeface="Constantia"/>
              </a:rPr>
              <a:t>cervical</a:t>
            </a:r>
            <a:r>
              <a:rPr sz="2400" spc="-30" dirty="0">
                <a:latin typeface="Constantia"/>
                <a:cs typeface="Constantia"/>
              </a:rPr>
              <a:t> </a:t>
            </a:r>
            <a:r>
              <a:rPr sz="2400" spc="-10" dirty="0">
                <a:latin typeface="Constantia"/>
                <a:cs typeface="Constantia"/>
              </a:rPr>
              <a:t>preparation</a:t>
            </a:r>
            <a:r>
              <a:rPr sz="2400" spc="-65" dirty="0">
                <a:latin typeface="Constantia"/>
                <a:cs typeface="Constantia"/>
              </a:rPr>
              <a:t> </a:t>
            </a:r>
            <a:r>
              <a:rPr sz="2400" spc="-5" dirty="0">
                <a:latin typeface="Constantia"/>
                <a:cs typeface="Constantia"/>
              </a:rPr>
              <a:t>must</a:t>
            </a:r>
            <a:r>
              <a:rPr sz="2400" spc="-55" dirty="0">
                <a:latin typeface="Constantia"/>
                <a:cs typeface="Constantia"/>
              </a:rPr>
              <a:t> </a:t>
            </a:r>
            <a:r>
              <a:rPr sz="2400" spc="-5" dirty="0">
                <a:latin typeface="Constantia"/>
                <a:cs typeface="Constantia"/>
              </a:rPr>
              <a:t>be</a:t>
            </a:r>
            <a:r>
              <a:rPr sz="2400" spc="-105" dirty="0">
                <a:latin typeface="Constantia"/>
                <a:cs typeface="Constantia"/>
              </a:rPr>
              <a:t> </a:t>
            </a:r>
            <a:r>
              <a:rPr sz="2400" spc="-5" dirty="0">
                <a:latin typeface="Constantia"/>
                <a:cs typeface="Constantia"/>
              </a:rPr>
              <a:t>used</a:t>
            </a:r>
            <a:r>
              <a:rPr sz="2400" dirty="0">
                <a:latin typeface="Constantia"/>
                <a:cs typeface="Constantia"/>
              </a:rPr>
              <a:t> (WHO</a:t>
            </a:r>
            <a:r>
              <a:rPr sz="2400" spc="5" dirty="0">
                <a:latin typeface="Constantia"/>
                <a:cs typeface="Constantia"/>
              </a:rPr>
              <a:t> </a:t>
            </a:r>
            <a:r>
              <a:rPr sz="2400" spc="-5" dirty="0">
                <a:latin typeface="Constantia"/>
                <a:cs typeface="Constantia"/>
              </a:rPr>
              <a:t>1997)</a:t>
            </a:r>
            <a:r>
              <a:rPr sz="2400" spc="-25" dirty="0">
                <a:latin typeface="Constantia"/>
                <a:cs typeface="Constantia"/>
              </a:rPr>
              <a:t> </a:t>
            </a:r>
            <a:r>
              <a:rPr sz="2400" spc="-20" dirty="0">
                <a:latin typeface="Constantia"/>
                <a:cs typeface="Constantia"/>
              </a:rPr>
              <a:t>to  make </a:t>
            </a:r>
            <a:r>
              <a:rPr sz="2400" spc="-5" dirty="0">
                <a:latin typeface="Constantia"/>
                <a:cs typeface="Constantia"/>
              </a:rPr>
              <a:t>the </a:t>
            </a:r>
            <a:r>
              <a:rPr sz="2400" spc="-15" dirty="0">
                <a:latin typeface="Constantia"/>
                <a:cs typeface="Constantia"/>
              </a:rPr>
              <a:t>process </a:t>
            </a:r>
            <a:r>
              <a:rPr sz="2400" dirty="0">
                <a:latin typeface="Constantia"/>
                <a:cs typeface="Constantia"/>
              </a:rPr>
              <a:t>easy and</a:t>
            </a:r>
            <a:r>
              <a:rPr sz="2400" spc="-415" dirty="0">
                <a:latin typeface="Constantia"/>
                <a:cs typeface="Constantia"/>
              </a:rPr>
              <a:t> </a:t>
            </a:r>
            <a:r>
              <a:rPr sz="2400" spc="-5" dirty="0">
                <a:latin typeface="Constantia"/>
                <a:cs typeface="Constantia"/>
              </a:rPr>
              <a:t>safe.</a:t>
            </a:r>
            <a:endParaRPr sz="2400">
              <a:latin typeface="Constantia"/>
              <a:cs typeface="Constantia"/>
            </a:endParaRPr>
          </a:p>
          <a:p>
            <a:pPr marL="927100" marR="5080" lvl="2" indent="-247015">
              <a:lnSpc>
                <a:spcPct val="100000"/>
              </a:lnSpc>
              <a:spcBef>
                <a:spcPts val="580"/>
              </a:spcBef>
              <a:buClr>
                <a:srgbClr val="009DD9"/>
              </a:buClr>
              <a:buSzPct val="68750"/>
              <a:buFont typeface="Courier New"/>
              <a:buChar char="o"/>
              <a:tabLst>
                <a:tab pos="927100" algn="l"/>
              </a:tabLst>
            </a:pPr>
            <a:r>
              <a:rPr sz="2400" spc="-5" dirty="0">
                <a:latin typeface="Constantia"/>
                <a:cs typeface="Constantia"/>
              </a:rPr>
              <a:t>Intracervical</a:t>
            </a:r>
            <a:r>
              <a:rPr sz="2400" spc="-15" dirty="0">
                <a:latin typeface="Constantia"/>
                <a:cs typeface="Constantia"/>
              </a:rPr>
              <a:t> </a:t>
            </a:r>
            <a:r>
              <a:rPr sz="2400" spc="-10" dirty="0">
                <a:latin typeface="Constantia"/>
                <a:cs typeface="Constantia"/>
              </a:rPr>
              <a:t>tent</a:t>
            </a:r>
            <a:r>
              <a:rPr sz="2400" spc="-40" dirty="0">
                <a:latin typeface="Constantia"/>
                <a:cs typeface="Constantia"/>
              </a:rPr>
              <a:t> </a:t>
            </a:r>
            <a:r>
              <a:rPr sz="2400" dirty="0">
                <a:latin typeface="Constantia"/>
                <a:cs typeface="Constantia"/>
              </a:rPr>
              <a:t>(Laminaria</a:t>
            </a:r>
            <a:r>
              <a:rPr sz="2400" spc="-120" dirty="0">
                <a:latin typeface="Constantia"/>
                <a:cs typeface="Constantia"/>
              </a:rPr>
              <a:t> </a:t>
            </a:r>
            <a:r>
              <a:rPr sz="2400" spc="-5" dirty="0">
                <a:latin typeface="Constantia"/>
                <a:cs typeface="Constantia"/>
              </a:rPr>
              <a:t>osmotic</a:t>
            </a:r>
            <a:r>
              <a:rPr sz="2400" spc="-105" dirty="0">
                <a:latin typeface="Constantia"/>
                <a:cs typeface="Constantia"/>
              </a:rPr>
              <a:t> </a:t>
            </a:r>
            <a:r>
              <a:rPr sz="2400" spc="-10" dirty="0">
                <a:latin typeface="Constantia"/>
                <a:cs typeface="Constantia"/>
              </a:rPr>
              <a:t>dilator),</a:t>
            </a:r>
            <a:r>
              <a:rPr sz="2400" spc="15" dirty="0">
                <a:latin typeface="Constantia"/>
                <a:cs typeface="Constantia"/>
              </a:rPr>
              <a:t> </a:t>
            </a:r>
            <a:r>
              <a:rPr sz="2400" spc="-10" dirty="0">
                <a:latin typeface="Constantia"/>
                <a:cs typeface="Constantia"/>
              </a:rPr>
              <a:t>mifepristone</a:t>
            </a:r>
            <a:r>
              <a:rPr sz="2400" spc="-135" dirty="0">
                <a:latin typeface="Constantia"/>
                <a:cs typeface="Constantia"/>
              </a:rPr>
              <a:t> </a:t>
            </a:r>
            <a:r>
              <a:rPr sz="2400" dirty="0">
                <a:latin typeface="Constantia"/>
                <a:cs typeface="Constantia"/>
              </a:rPr>
              <a:t>or</a:t>
            </a:r>
            <a:r>
              <a:rPr sz="2400" spc="-60" dirty="0">
                <a:latin typeface="Constantia"/>
                <a:cs typeface="Constantia"/>
              </a:rPr>
              <a:t> </a:t>
            </a:r>
            <a:r>
              <a:rPr sz="2400" spc="-10" dirty="0">
                <a:latin typeface="Constantia"/>
                <a:cs typeface="Constantia"/>
              </a:rPr>
              <a:t>misoprostol</a:t>
            </a:r>
            <a:r>
              <a:rPr sz="2400" spc="-55" dirty="0">
                <a:latin typeface="Constantia"/>
                <a:cs typeface="Constantia"/>
              </a:rPr>
              <a:t> </a:t>
            </a:r>
            <a:r>
              <a:rPr sz="2400" spc="-15" dirty="0">
                <a:latin typeface="Constantia"/>
                <a:cs typeface="Constantia"/>
              </a:rPr>
              <a:t>are</a:t>
            </a:r>
            <a:r>
              <a:rPr sz="2400" spc="-85" dirty="0">
                <a:latin typeface="Constantia"/>
                <a:cs typeface="Constantia"/>
              </a:rPr>
              <a:t> </a:t>
            </a:r>
            <a:r>
              <a:rPr sz="2400" spc="-5" dirty="0">
                <a:latin typeface="Constantia"/>
                <a:cs typeface="Constantia"/>
              </a:rPr>
              <a:t>used  </a:t>
            </a:r>
            <a:r>
              <a:rPr sz="2400" dirty="0">
                <a:latin typeface="Constantia"/>
                <a:cs typeface="Constantia"/>
              </a:rPr>
              <a:t>as </a:t>
            </a:r>
            <a:r>
              <a:rPr sz="2400" spc="-5" dirty="0">
                <a:latin typeface="Constantia"/>
                <a:cs typeface="Constantia"/>
              </a:rPr>
              <a:t>the cervical </a:t>
            </a:r>
            <a:r>
              <a:rPr sz="2400" dirty="0">
                <a:latin typeface="Constantia"/>
                <a:cs typeface="Constantia"/>
              </a:rPr>
              <a:t>priming</a:t>
            </a:r>
            <a:r>
              <a:rPr sz="2400" spc="-315" dirty="0">
                <a:latin typeface="Constantia"/>
                <a:cs typeface="Constantia"/>
              </a:rPr>
              <a:t> </a:t>
            </a:r>
            <a:r>
              <a:rPr sz="2400" spc="-15" dirty="0">
                <a:latin typeface="Constantia"/>
                <a:cs typeface="Constantia"/>
              </a:rPr>
              <a:t>agents.</a:t>
            </a:r>
            <a:endParaRPr sz="2400">
              <a:latin typeface="Constantia"/>
              <a:cs typeface="Constantia"/>
            </a:endParaRPr>
          </a:p>
          <a:p>
            <a:pPr marL="927100" marR="365760" lvl="2" indent="-247015">
              <a:lnSpc>
                <a:spcPct val="100000"/>
              </a:lnSpc>
              <a:spcBef>
                <a:spcPts val="575"/>
              </a:spcBef>
              <a:buClr>
                <a:srgbClr val="009DD9"/>
              </a:buClr>
              <a:buSzPct val="68750"/>
              <a:buFont typeface="Courier New"/>
              <a:buChar char="o"/>
              <a:tabLst>
                <a:tab pos="927100" algn="l"/>
              </a:tabLst>
            </a:pPr>
            <a:r>
              <a:rPr sz="2400" i="1" dirty="0">
                <a:latin typeface="Constantia"/>
                <a:cs typeface="Constantia"/>
              </a:rPr>
              <a:t>The </a:t>
            </a:r>
            <a:r>
              <a:rPr sz="2400" i="1" spc="-15" dirty="0">
                <a:latin typeface="Constantia"/>
                <a:cs typeface="Constantia"/>
              </a:rPr>
              <a:t>procedure </a:t>
            </a:r>
            <a:r>
              <a:rPr sz="2400" i="1" spc="-5" dirty="0">
                <a:latin typeface="Constantia"/>
                <a:cs typeface="Constantia"/>
              </a:rPr>
              <a:t>may </a:t>
            </a:r>
            <a:r>
              <a:rPr sz="2400" i="1" dirty="0">
                <a:latin typeface="Constantia"/>
                <a:cs typeface="Constantia"/>
              </a:rPr>
              <a:t>need </a:t>
            </a:r>
            <a:r>
              <a:rPr sz="2400" i="1" spc="-15" dirty="0">
                <a:latin typeface="Constantia"/>
                <a:cs typeface="Constantia"/>
              </a:rPr>
              <a:t>to </a:t>
            </a:r>
            <a:r>
              <a:rPr sz="2400" i="1" spc="-5" dirty="0">
                <a:latin typeface="Constantia"/>
                <a:cs typeface="Constantia"/>
              </a:rPr>
              <a:t>be performed under ultrasound </a:t>
            </a:r>
            <a:r>
              <a:rPr sz="2400" i="1" spc="-10" dirty="0">
                <a:latin typeface="Constantia"/>
                <a:cs typeface="Constantia"/>
              </a:rPr>
              <a:t>guidance to </a:t>
            </a:r>
            <a:r>
              <a:rPr sz="2400" i="1" spc="-15" dirty="0">
                <a:latin typeface="Constantia"/>
                <a:cs typeface="Constantia"/>
              </a:rPr>
              <a:t>reduce </a:t>
            </a:r>
            <a:r>
              <a:rPr sz="2400" i="1" spc="-20" dirty="0">
                <a:latin typeface="Constantia"/>
                <a:cs typeface="Constantia"/>
              </a:rPr>
              <a:t>the  </a:t>
            </a:r>
            <a:r>
              <a:rPr sz="2400" i="1" spc="-5" dirty="0">
                <a:latin typeface="Constantia"/>
                <a:cs typeface="Constantia"/>
              </a:rPr>
              <a:t>risk of</a:t>
            </a:r>
            <a:r>
              <a:rPr sz="2400" i="1" dirty="0">
                <a:latin typeface="Constantia"/>
                <a:cs typeface="Constantia"/>
              </a:rPr>
              <a:t> </a:t>
            </a:r>
            <a:r>
              <a:rPr sz="2400" i="1" spc="-5" dirty="0">
                <a:latin typeface="Constantia"/>
                <a:cs typeface="Constantia"/>
              </a:rPr>
              <a:t>complications</a:t>
            </a:r>
            <a:r>
              <a:rPr sz="2400" spc="-5" dirty="0">
                <a:latin typeface="Constantia"/>
                <a:cs typeface="Constantia"/>
              </a:rPr>
              <a:t>.</a:t>
            </a:r>
            <a:endParaRPr sz="2400">
              <a:latin typeface="Constantia"/>
              <a:cs typeface="Constantia"/>
            </a:endParaRPr>
          </a:p>
          <a:p>
            <a:pPr marL="1003300" lvl="2" indent="-323215">
              <a:lnSpc>
                <a:spcPct val="100000"/>
              </a:lnSpc>
              <a:spcBef>
                <a:spcPts val="580"/>
              </a:spcBef>
              <a:buClr>
                <a:srgbClr val="009DD9"/>
              </a:buClr>
              <a:buSzPct val="68750"/>
              <a:buFont typeface="Courier New"/>
              <a:buChar char="o"/>
              <a:tabLst>
                <a:tab pos="1002665" algn="l"/>
                <a:tab pos="1003300" algn="l"/>
              </a:tabLst>
            </a:pPr>
            <a:r>
              <a:rPr sz="2400" dirty="0">
                <a:latin typeface="Constantia"/>
                <a:cs typeface="Constantia"/>
              </a:rPr>
              <a:t>Simultaneous </a:t>
            </a:r>
            <a:r>
              <a:rPr sz="2400" spc="-5" dirty="0">
                <a:latin typeface="Constantia"/>
                <a:cs typeface="Constantia"/>
              </a:rPr>
              <a:t>use </a:t>
            </a:r>
            <a:r>
              <a:rPr sz="2400" dirty="0">
                <a:latin typeface="Constantia"/>
                <a:cs typeface="Constantia"/>
              </a:rPr>
              <a:t>of </a:t>
            </a:r>
            <a:r>
              <a:rPr sz="2400" spc="-15" dirty="0">
                <a:latin typeface="Constantia"/>
                <a:cs typeface="Constantia"/>
              </a:rPr>
              <a:t>oxytocin </a:t>
            </a:r>
            <a:r>
              <a:rPr sz="2400" spc="-5" dirty="0">
                <a:latin typeface="Constantia"/>
                <a:cs typeface="Constantia"/>
              </a:rPr>
              <a:t>infusion is</a:t>
            </a:r>
            <a:r>
              <a:rPr sz="2400" spc="-395" dirty="0">
                <a:latin typeface="Constantia"/>
                <a:cs typeface="Constantia"/>
              </a:rPr>
              <a:t> </a:t>
            </a:r>
            <a:r>
              <a:rPr sz="2400" spc="-5" dirty="0">
                <a:latin typeface="Constantia"/>
                <a:cs typeface="Constantia"/>
              </a:rPr>
              <a:t>useful.</a:t>
            </a:r>
            <a:endParaRPr sz="2400">
              <a:latin typeface="Constantia"/>
              <a:cs typeface="Constanti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217"/>
            <a:ext cx="12191999" cy="102870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5867972" y="0"/>
            <a:ext cx="6324027" cy="59991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0" y="0"/>
            <a:ext cx="11848668" cy="1092461"/>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0" y="0"/>
            <a:ext cx="12140172" cy="1026964"/>
          </a:xfrm>
          <a:prstGeom prst="rect">
            <a:avLst/>
          </a:prstGeom>
          <a:blipFill>
            <a:blip r:embed="rId6" cstate="print"/>
            <a:stretch>
              <a:fillRect/>
            </a:stretch>
          </a:blipFill>
        </p:spPr>
        <p:txBody>
          <a:bodyPr wrap="square" lIns="0" tIns="0" rIns="0" bIns="0" rtlCol="0"/>
          <a:lstStyle/>
          <a:p>
            <a:endParaRPr/>
          </a:p>
        </p:txBody>
      </p:sp>
      <p:sp>
        <p:nvSpPr>
          <p:cNvPr id="7" name="object 7"/>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5" dirty="0"/>
              <a:t>Between 16 </a:t>
            </a:r>
            <a:r>
              <a:rPr dirty="0"/>
              <a:t>and </a:t>
            </a:r>
            <a:r>
              <a:rPr spc="-5" dirty="0"/>
              <a:t>20</a:t>
            </a:r>
            <a:r>
              <a:rPr spc="-45" dirty="0"/>
              <a:t> </a:t>
            </a:r>
            <a:r>
              <a:rPr dirty="0"/>
              <a:t>weeks</a:t>
            </a:r>
            <a:r>
              <a:rPr u="none" dirty="0"/>
              <a:t>:</a:t>
            </a:r>
          </a:p>
        </p:txBody>
      </p:sp>
      <p:sp>
        <p:nvSpPr>
          <p:cNvPr id="8" name="object 8"/>
          <p:cNvSpPr txBox="1"/>
          <p:nvPr/>
        </p:nvSpPr>
        <p:spPr>
          <a:xfrm>
            <a:off x="448157" y="1170178"/>
            <a:ext cx="11031855" cy="5134610"/>
          </a:xfrm>
          <a:prstGeom prst="rect">
            <a:avLst/>
          </a:prstGeom>
        </p:spPr>
        <p:txBody>
          <a:bodyPr vert="horz" wrap="square" lIns="0" tIns="12700" rIns="0" bIns="0" rtlCol="0">
            <a:spAutoFit/>
          </a:bodyPr>
          <a:lstStyle/>
          <a:p>
            <a:pPr marL="2991485">
              <a:lnSpc>
                <a:spcPct val="100000"/>
              </a:lnSpc>
              <a:spcBef>
                <a:spcPts val="100"/>
              </a:spcBef>
              <a:tabLst>
                <a:tab pos="3485515" algn="l"/>
              </a:tabLst>
            </a:pPr>
            <a:r>
              <a:rPr sz="1800" b="1" dirty="0">
                <a:latin typeface="Arial"/>
                <a:cs typeface="Arial"/>
              </a:rPr>
              <a:t>----	</a:t>
            </a:r>
            <a:r>
              <a:rPr sz="1800" b="1" spc="-5" dirty="0">
                <a:latin typeface="Arial"/>
                <a:cs typeface="Arial"/>
              </a:rPr>
              <a:t>Intra-amniotic</a:t>
            </a:r>
            <a:endParaRPr sz="1800">
              <a:latin typeface="Arial"/>
              <a:cs typeface="Arial"/>
            </a:endParaRPr>
          </a:p>
          <a:p>
            <a:pPr marL="2701925">
              <a:lnSpc>
                <a:spcPct val="100000"/>
              </a:lnSpc>
            </a:pPr>
            <a:r>
              <a:rPr sz="1800" b="1" dirty="0">
                <a:latin typeface="Arial"/>
                <a:cs typeface="Arial"/>
              </a:rPr>
              <a:t>----</a:t>
            </a:r>
            <a:r>
              <a:rPr sz="1800" b="1" spc="490" dirty="0">
                <a:latin typeface="Arial"/>
                <a:cs typeface="Arial"/>
              </a:rPr>
              <a:t> </a:t>
            </a:r>
            <a:r>
              <a:rPr sz="1800" b="1" spc="-5" dirty="0">
                <a:latin typeface="Arial"/>
                <a:cs typeface="Arial"/>
              </a:rPr>
              <a:t>Extra-amniotic</a:t>
            </a:r>
            <a:endParaRPr sz="1800">
              <a:latin typeface="Arial"/>
              <a:cs typeface="Arial"/>
            </a:endParaRPr>
          </a:p>
          <a:p>
            <a:pPr marL="287020" indent="-274320">
              <a:lnSpc>
                <a:spcPct val="100000"/>
              </a:lnSpc>
              <a:spcBef>
                <a:spcPts val="765"/>
              </a:spcBef>
              <a:buClr>
                <a:srgbClr val="0AD0D9"/>
              </a:buClr>
              <a:buSzPct val="93750"/>
              <a:buFont typeface="Wingdings 2"/>
              <a:buChar char=""/>
              <a:tabLst>
                <a:tab pos="287020" algn="l"/>
              </a:tabLst>
            </a:pPr>
            <a:r>
              <a:rPr sz="2400" b="1" u="heavy" spc="-5" dirty="0">
                <a:uFill>
                  <a:solidFill>
                    <a:srgbClr val="000000"/>
                  </a:solidFill>
                </a:uFill>
                <a:latin typeface="Constantia"/>
                <a:cs typeface="Constantia"/>
              </a:rPr>
              <a:t>Intra-amniotic:</a:t>
            </a:r>
            <a:endParaRPr sz="2400">
              <a:latin typeface="Constantia"/>
              <a:cs typeface="Constantia"/>
            </a:endParaRPr>
          </a:p>
          <a:p>
            <a:pPr marL="652780" marR="487680" lvl="1" indent="-247015">
              <a:lnSpc>
                <a:spcPct val="100000"/>
              </a:lnSpc>
              <a:spcBef>
                <a:spcPts val="575"/>
              </a:spcBef>
              <a:buClr>
                <a:srgbClr val="0E6EC5"/>
              </a:buClr>
              <a:buSzPct val="85416"/>
              <a:buFont typeface="Wingdings"/>
              <a:buChar char=""/>
              <a:tabLst>
                <a:tab pos="652780" algn="l"/>
              </a:tabLst>
            </a:pPr>
            <a:r>
              <a:rPr sz="2400" b="1" u="heavy" spc="-5" dirty="0">
                <a:uFill>
                  <a:solidFill>
                    <a:srgbClr val="000000"/>
                  </a:solidFill>
                </a:uFill>
                <a:latin typeface="Constantia"/>
                <a:cs typeface="Constantia"/>
              </a:rPr>
              <a:t>Intra-amniotic instillation </a:t>
            </a:r>
            <a:r>
              <a:rPr sz="2400" b="1" u="heavy" dirty="0">
                <a:uFill>
                  <a:solidFill>
                    <a:srgbClr val="000000"/>
                  </a:solidFill>
                </a:uFill>
                <a:latin typeface="Constantia"/>
                <a:cs typeface="Constantia"/>
              </a:rPr>
              <a:t>of </a:t>
            </a:r>
            <a:r>
              <a:rPr sz="2400" b="1" u="heavy" spc="-10" dirty="0">
                <a:uFill>
                  <a:solidFill>
                    <a:srgbClr val="000000"/>
                  </a:solidFill>
                </a:uFill>
                <a:latin typeface="Constantia"/>
                <a:cs typeface="Constantia"/>
              </a:rPr>
              <a:t>hypertonic </a:t>
            </a:r>
            <a:r>
              <a:rPr sz="2400" b="1" u="heavy" spc="-5" dirty="0">
                <a:uFill>
                  <a:solidFill>
                    <a:srgbClr val="000000"/>
                  </a:solidFill>
                </a:uFill>
                <a:latin typeface="Constantia"/>
                <a:cs typeface="Constantia"/>
              </a:rPr>
              <a:t>saline</a:t>
            </a:r>
            <a:r>
              <a:rPr sz="2400" b="1" spc="-5" dirty="0">
                <a:latin typeface="Constantia"/>
                <a:cs typeface="Constantia"/>
              </a:rPr>
              <a:t> </a:t>
            </a:r>
            <a:r>
              <a:rPr sz="2400" dirty="0">
                <a:latin typeface="Constantia"/>
                <a:cs typeface="Constantia"/>
              </a:rPr>
              <a:t>(20%) </a:t>
            </a:r>
            <a:r>
              <a:rPr sz="2400" spc="-5" dirty="0">
                <a:latin typeface="Constantia"/>
                <a:cs typeface="Constantia"/>
              </a:rPr>
              <a:t>is </a:t>
            </a:r>
            <a:r>
              <a:rPr sz="2400" dirty="0">
                <a:latin typeface="Constantia"/>
                <a:cs typeface="Constantia"/>
              </a:rPr>
              <a:t>less</a:t>
            </a:r>
            <a:r>
              <a:rPr sz="2400" spc="-360" dirty="0">
                <a:latin typeface="Constantia"/>
                <a:cs typeface="Constantia"/>
              </a:rPr>
              <a:t> </a:t>
            </a:r>
            <a:r>
              <a:rPr sz="2400" spc="-15" dirty="0">
                <a:latin typeface="Constantia"/>
                <a:cs typeface="Constantia"/>
              </a:rPr>
              <a:t>commonly  </a:t>
            </a:r>
            <a:r>
              <a:rPr sz="2400" spc="-5" dirty="0">
                <a:latin typeface="Constantia"/>
                <a:cs typeface="Constantia"/>
              </a:rPr>
              <a:t>used </a:t>
            </a:r>
            <a:r>
              <a:rPr sz="2400" spc="-80" dirty="0">
                <a:latin typeface="Constantia"/>
                <a:cs typeface="Constantia"/>
              </a:rPr>
              <a:t>now. </a:t>
            </a:r>
            <a:r>
              <a:rPr sz="2400" spc="-30" dirty="0">
                <a:latin typeface="Constantia"/>
                <a:cs typeface="Constantia"/>
              </a:rPr>
              <a:t>It </a:t>
            </a:r>
            <a:r>
              <a:rPr sz="2400" spc="-5" dirty="0">
                <a:latin typeface="Constantia"/>
                <a:cs typeface="Constantia"/>
              </a:rPr>
              <a:t>is instilled </a:t>
            </a:r>
            <a:r>
              <a:rPr sz="2400" spc="-10" dirty="0">
                <a:latin typeface="Constantia"/>
                <a:cs typeface="Constantia"/>
              </a:rPr>
              <a:t>through </a:t>
            </a:r>
            <a:r>
              <a:rPr sz="2400" spc="-5" dirty="0">
                <a:latin typeface="Constantia"/>
                <a:cs typeface="Constantia"/>
              </a:rPr>
              <a:t>the abdominal</a:t>
            </a:r>
            <a:r>
              <a:rPr sz="2400" spc="-215" dirty="0">
                <a:latin typeface="Constantia"/>
                <a:cs typeface="Constantia"/>
              </a:rPr>
              <a:t> </a:t>
            </a:r>
            <a:r>
              <a:rPr sz="2400" spc="-15" dirty="0">
                <a:latin typeface="Constantia"/>
                <a:cs typeface="Constantia"/>
              </a:rPr>
              <a:t>route.</a:t>
            </a:r>
            <a:endParaRPr sz="2400">
              <a:latin typeface="Constantia"/>
              <a:cs typeface="Constantia"/>
            </a:endParaRPr>
          </a:p>
          <a:p>
            <a:pPr marL="927100" marR="275590" lvl="2" indent="-247015">
              <a:lnSpc>
                <a:spcPct val="100000"/>
              </a:lnSpc>
              <a:spcBef>
                <a:spcPts val="580"/>
              </a:spcBef>
              <a:buClr>
                <a:srgbClr val="009DD9"/>
              </a:buClr>
              <a:buSzPct val="68750"/>
              <a:buFont typeface="Wingdings"/>
              <a:buChar char=""/>
              <a:tabLst>
                <a:tab pos="927735" algn="l"/>
              </a:tabLst>
            </a:pPr>
            <a:r>
              <a:rPr sz="2400" b="1" u="heavy" spc="-15" dirty="0">
                <a:uFill>
                  <a:solidFill>
                    <a:srgbClr val="000000"/>
                  </a:solidFill>
                </a:uFill>
                <a:latin typeface="Constantia"/>
                <a:cs typeface="Constantia"/>
              </a:rPr>
              <a:t>Mode </a:t>
            </a:r>
            <a:r>
              <a:rPr sz="2400" b="1" u="heavy" dirty="0">
                <a:uFill>
                  <a:solidFill>
                    <a:srgbClr val="000000"/>
                  </a:solidFill>
                </a:uFill>
                <a:latin typeface="Constantia"/>
                <a:cs typeface="Constantia"/>
              </a:rPr>
              <a:t>of </a:t>
            </a:r>
            <a:r>
              <a:rPr sz="2400" b="1" u="heavy" spc="-5" dirty="0">
                <a:uFill>
                  <a:solidFill>
                    <a:srgbClr val="000000"/>
                  </a:solidFill>
                </a:uFill>
                <a:latin typeface="Constantia"/>
                <a:cs typeface="Constantia"/>
              </a:rPr>
              <a:t>action</a:t>
            </a:r>
            <a:r>
              <a:rPr sz="2400" i="1" spc="-5" dirty="0">
                <a:latin typeface="Constantia"/>
                <a:cs typeface="Constantia"/>
              </a:rPr>
              <a:t>: </a:t>
            </a:r>
            <a:r>
              <a:rPr sz="2400" spc="-10" dirty="0">
                <a:latin typeface="Constantia"/>
                <a:cs typeface="Constantia"/>
              </a:rPr>
              <a:t>There </a:t>
            </a:r>
            <a:r>
              <a:rPr sz="2400" spc="-5" dirty="0">
                <a:latin typeface="Constantia"/>
                <a:cs typeface="Constantia"/>
              </a:rPr>
              <a:t>is liberation </a:t>
            </a:r>
            <a:r>
              <a:rPr sz="2400" dirty="0">
                <a:latin typeface="Constantia"/>
                <a:cs typeface="Constantia"/>
              </a:rPr>
              <a:t>of </a:t>
            </a:r>
            <a:r>
              <a:rPr sz="2400" spc="-10" dirty="0">
                <a:latin typeface="Constantia"/>
                <a:cs typeface="Constantia"/>
              </a:rPr>
              <a:t>prostaglandins following necrosis</a:t>
            </a:r>
            <a:r>
              <a:rPr sz="2400" spc="-320" dirty="0">
                <a:latin typeface="Constantia"/>
                <a:cs typeface="Constantia"/>
              </a:rPr>
              <a:t> </a:t>
            </a:r>
            <a:r>
              <a:rPr sz="2400" dirty="0">
                <a:latin typeface="Constantia"/>
                <a:cs typeface="Constantia"/>
              </a:rPr>
              <a:t>of  </a:t>
            </a:r>
            <a:r>
              <a:rPr sz="2400" spc="-5" dirty="0">
                <a:latin typeface="Constantia"/>
                <a:cs typeface="Constantia"/>
              </a:rPr>
              <a:t>the amniotic </a:t>
            </a:r>
            <a:r>
              <a:rPr sz="2400" dirty="0">
                <a:latin typeface="Constantia"/>
                <a:cs typeface="Constantia"/>
              </a:rPr>
              <a:t>epithelium and </a:t>
            </a:r>
            <a:r>
              <a:rPr sz="2400" spc="-5" dirty="0">
                <a:latin typeface="Constantia"/>
                <a:cs typeface="Constantia"/>
              </a:rPr>
              <a:t>the decidua. This in turn </a:t>
            </a:r>
            <a:r>
              <a:rPr sz="2400" spc="-15" dirty="0">
                <a:latin typeface="Constantia"/>
                <a:cs typeface="Constantia"/>
              </a:rPr>
              <a:t>excites </a:t>
            </a:r>
            <a:r>
              <a:rPr sz="2400" spc="-10" dirty="0">
                <a:latin typeface="Constantia"/>
                <a:cs typeface="Constantia"/>
              </a:rPr>
              <a:t>uterine  contraction</a:t>
            </a:r>
            <a:r>
              <a:rPr sz="2400" spc="-90" dirty="0">
                <a:latin typeface="Constantia"/>
                <a:cs typeface="Constantia"/>
              </a:rPr>
              <a:t> </a:t>
            </a:r>
            <a:r>
              <a:rPr sz="2400" dirty="0">
                <a:latin typeface="Constantia"/>
                <a:cs typeface="Constantia"/>
              </a:rPr>
              <a:t>and</a:t>
            </a:r>
            <a:r>
              <a:rPr sz="2400" spc="-40" dirty="0">
                <a:latin typeface="Constantia"/>
                <a:cs typeface="Constantia"/>
              </a:rPr>
              <a:t> </a:t>
            </a:r>
            <a:r>
              <a:rPr sz="2400" spc="-5" dirty="0">
                <a:latin typeface="Constantia"/>
                <a:cs typeface="Constantia"/>
              </a:rPr>
              <a:t>results</a:t>
            </a:r>
            <a:r>
              <a:rPr sz="2400" spc="-45" dirty="0">
                <a:latin typeface="Constantia"/>
                <a:cs typeface="Constantia"/>
              </a:rPr>
              <a:t> </a:t>
            </a:r>
            <a:r>
              <a:rPr sz="2400" spc="-5" dirty="0">
                <a:latin typeface="Constantia"/>
                <a:cs typeface="Constantia"/>
              </a:rPr>
              <a:t>in</a:t>
            </a:r>
            <a:r>
              <a:rPr sz="2400" spc="-55" dirty="0">
                <a:latin typeface="Constantia"/>
                <a:cs typeface="Constantia"/>
              </a:rPr>
              <a:t> </a:t>
            </a:r>
            <a:r>
              <a:rPr sz="2400" spc="-5" dirty="0">
                <a:latin typeface="Constantia"/>
                <a:cs typeface="Constantia"/>
              </a:rPr>
              <a:t>the</a:t>
            </a:r>
            <a:r>
              <a:rPr sz="2400" spc="-130" dirty="0">
                <a:latin typeface="Constantia"/>
                <a:cs typeface="Constantia"/>
              </a:rPr>
              <a:t> </a:t>
            </a:r>
            <a:r>
              <a:rPr sz="2400" spc="-5" dirty="0">
                <a:latin typeface="Constantia"/>
                <a:cs typeface="Constantia"/>
              </a:rPr>
              <a:t>expulsion</a:t>
            </a:r>
            <a:r>
              <a:rPr sz="2400" spc="-100" dirty="0">
                <a:latin typeface="Constantia"/>
                <a:cs typeface="Constantia"/>
              </a:rPr>
              <a:t> </a:t>
            </a:r>
            <a:r>
              <a:rPr sz="2400" dirty="0">
                <a:latin typeface="Constantia"/>
                <a:cs typeface="Constantia"/>
              </a:rPr>
              <a:t>of</a:t>
            </a:r>
            <a:r>
              <a:rPr sz="2400" spc="10" dirty="0">
                <a:latin typeface="Constantia"/>
                <a:cs typeface="Constantia"/>
              </a:rPr>
              <a:t> </a:t>
            </a:r>
            <a:r>
              <a:rPr sz="2400" spc="-5" dirty="0">
                <a:latin typeface="Constantia"/>
                <a:cs typeface="Constantia"/>
              </a:rPr>
              <a:t>the</a:t>
            </a:r>
            <a:r>
              <a:rPr sz="2400" spc="-65" dirty="0">
                <a:latin typeface="Constantia"/>
                <a:cs typeface="Constantia"/>
              </a:rPr>
              <a:t> </a:t>
            </a:r>
            <a:r>
              <a:rPr sz="2400" spc="-10" dirty="0">
                <a:latin typeface="Constantia"/>
                <a:cs typeface="Constantia"/>
              </a:rPr>
              <a:t>fetus.</a:t>
            </a:r>
            <a:endParaRPr sz="2400">
              <a:latin typeface="Constantia"/>
              <a:cs typeface="Constantia"/>
            </a:endParaRPr>
          </a:p>
          <a:p>
            <a:pPr marL="927100" lvl="2" indent="-247650">
              <a:lnSpc>
                <a:spcPct val="100000"/>
              </a:lnSpc>
              <a:spcBef>
                <a:spcPts val="575"/>
              </a:spcBef>
              <a:buClr>
                <a:srgbClr val="009DD9"/>
              </a:buClr>
              <a:buSzPct val="68750"/>
              <a:buFont typeface="Wingdings"/>
              <a:buChar char=""/>
              <a:tabLst>
                <a:tab pos="927735" algn="l"/>
              </a:tabLst>
            </a:pPr>
            <a:r>
              <a:rPr sz="2400" b="1" u="heavy" spc="-15" dirty="0">
                <a:uFill>
                  <a:solidFill>
                    <a:srgbClr val="000000"/>
                  </a:solidFill>
                </a:uFill>
                <a:latin typeface="Constantia"/>
                <a:cs typeface="Constantia"/>
              </a:rPr>
              <a:t>Procedure</a:t>
            </a:r>
            <a:r>
              <a:rPr sz="2400" i="1" spc="-15" dirty="0">
                <a:latin typeface="Constantia"/>
                <a:cs typeface="Constantia"/>
              </a:rPr>
              <a:t>:</a:t>
            </a:r>
            <a:endParaRPr sz="2400">
              <a:latin typeface="Constantia"/>
              <a:cs typeface="Constantia"/>
            </a:endParaRPr>
          </a:p>
          <a:p>
            <a:pPr marL="1201420" lvl="3" indent="-211454">
              <a:lnSpc>
                <a:spcPct val="100000"/>
              </a:lnSpc>
              <a:spcBef>
                <a:spcPts val="580"/>
              </a:spcBef>
              <a:buClr>
                <a:srgbClr val="0AD0D9"/>
              </a:buClr>
              <a:buSzPct val="64583"/>
              <a:buFont typeface="Wingdings"/>
              <a:buChar char=""/>
              <a:tabLst>
                <a:tab pos="1202055" algn="l"/>
              </a:tabLst>
            </a:pPr>
            <a:r>
              <a:rPr sz="2400" spc="-5" dirty="0">
                <a:latin typeface="Constantia"/>
                <a:cs typeface="Constantia"/>
              </a:rPr>
              <a:t>Preliminary</a:t>
            </a:r>
            <a:r>
              <a:rPr sz="2400" spc="-135" dirty="0">
                <a:latin typeface="Constantia"/>
                <a:cs typeface="Constantia"/>
              </a:rPr>
              <a:t> </a:t>
            </a:r>
            <a:r>
              <a:rPr sz="2400" spc="-10" dirty="0">
                <a:latin typeface="Constantia"/>
                <a:cs typeface="Constantia"/>
              </a:rPr>
              <a:t>amniocentesis</a:t>
            </a:r>
            <a:r>
              <a:rPr sz="2400" spc="-35" dirty="0">
                <a:latin typeface="Constantia"/>
                <a:cs typeface="Constantia"/>
              </a:rPr>
              <a:t> </a:t>
            </a:r>
            <a:r>
              <a:rPr sz="2400" spc="-5" dirty="0">
                <a:latin typeface="Constantia"/>
                <a:cs typeface="Constantia"/>
              </a:rPr>
              <a:t>is</a:t>
            </a:r>
            <a:r>
              <a:rPr sz="2400" spc="-110" dirty="0">
                <a:latin typeface="Constantia"/>
                <a:cs typeface="Constantia"/>
              </a:rPr>
              <a:t> </a:t>
            </a:r>
            <a:r>
              <a:rPr sz="2400" spc="-5" dirty="0">
                <a:latin typeface="Constantia"/>
                <a:cs typeface="Constantia"/>
              </a:rPr>
              <a:t>done</a:t>
            </a:r>
            <a:r>
              <a:rPr sz="2400" spc="-45" dirty="0">
                <a:latin typeface="Constantia"/>
                <a:cs typeface="Constantia"/>
              </a:rPr>
              <a:t> </a:t>
            </a:r>
            <a:r>
              <a:rPr sz="2400" spc="-15" dirty="0">
                <a:latin typeface="Constantia"/>
                <a:cs typeface="Constantia"/>
              </a:rPr>
              <a:t>by</a:t>
            </a:r>
            <a:r>
              <a:rPr sz="2400" spc="-114" dirty="0">
                <a:latin typeface="Constantia"/>
                <a:cs typeface="Constantia"/>
              </a:rPr>
              <a:t> </a:t>
            </a:r>
            <a:r>
              <a:rPr sz="2400" dirty="0">
                <a:latin typeface="Constantia"/>
                <a:cs typeface="Constantia"/>
              </a:rPr>
              <a:t>a</a:t>
            </a:r>
            <a:r>
              <a:rPr sz="2400" spc="-60" dirty="0">
                <a:latin typeface="Constantia"/>
                <a:cs typeface="Constantia"/>
              </a:rPr>
              <a:t> </a:t>
            </a:r>
            <a:r>
              <a:rPr sz="2400" spc="-20" dirty="0">
                <a:latin typeface="Constantia"/>
                <a:cs typeface="Constantia"/>
              </a:rPr>
              <a:t>15</a:t>
            </a:r>
            <a:r>
              <a:rPr sz="2400" spc="-75" dirty="0">
                <a:latin typeface="Constantia"/>
                <a:cs typeface="Constantia"/>
              </a:rPr>
              <a:t> </a:t>
            </a:r>
            <a:r>
              <a:rPr sz="2400" spc="-5" dirty="0">
                <a:latin typeface="Constantia"/>
                <a:cs typeface="Constantia"/>
              </a:rPr>
              <a:t>cm</a:t>
            </a:r>
            <a:r>
              <a:rPr sz="2400" spc="-35" dirty="0">
                <a:latin typeface="Constantia"/>
                <a:cs typeface="Constantia"/>
              </a:rPr>
              <a:t> </a:t>
            </a:r>
            <a:r>
              <a:rPr sz="2400" dirty="0">
                <a:latin typeface="Constantia"/>
                <a:cs typeface="Constantia"/>
              </a:rPr>
              <a:t>18</a:t>
            </a:r>
            <a:r>
              <a:rPr sz="2400" spc="-65" dirty="0">
                <a:latin typeface="Constantia"/>
                <a:cs typeface="Constantia"/>
              </a:rPr>
              <a:t> </a:t>
            </a:r>
            <a:r>
              <a:rPr sz="2400" spc="-10" dirty="0">
                <a:latin typeface="Constantia"/>
                <a:cs typeface="Constantia"/>
              </a:rPr>
              <a:t>gauge</a:t>
            </a:r>
            <a:r>
              <a:rPr sz="2400" spc="-75" dirty="0">
                <a:latin typeface="Constantia"/>
                <a:cs typeface="Constantia"/>
              </a:rPr>
              <a:t> </a:t>
            </a:r>
            <a:r>
              <a:rPr sz="2400" spc="-5" dirty="0">
                <a:latin typeface="Constantia"/>
                <a:cs typeface="Constantia"/>
              </a:rPr>
              <a:t>needle.</a:t>
            </a:r>
            <a:endParaRPr sz="2400">
              <a:latin typeface="Constantia"/>
              <a:cs typeface="Constantia"/>
            </a:endParaRPr>
          </a:p>
          <a:p>
            <a:pPr marL="1201420" marR="5080" lvl="3" indent="-210820">
              <a:lnSpc>
                <a:spcPct val="100000"/>
              </a:lnSpc>
              <a:spcBef>
                <a:spcPts val="575"/>
              </a:spcBef>
              <a:buClr>
                <a:srgbClr val="0AD0D9"/>
              </a:buClr>
              <a:buSzPct val="64583"/>
              <a:buFont typeface="Wingdings"/>
              <a:buChar char=""/>
              <a:tabLst>
                <a:tab pos="1202055" algn="l"/>
              </a:tabLst>
            </a:pPr>
            <a:r>
              <a:rPr sz="2400" b="1" spc="-5" dirty="0">
                <a:latin typeface="Constantia"/>
                <a:cs typeface="Constantia"/>
              </a:rPr>
              <a:t>The</a:t>
            </a:r>
            <a:r>
              <a:rPr sz="2400" b="1" spc="-120" dirty="0">
                <a:latin typeface="Constantia"/>
                <a:cs typeface="Constantia"/>
              </a:rPr>
              <a:t> </a:t>
            </a:r>
            <a:r>
              <a:rPr sz="2400" b="1" dirty="0">
                <a:latin typeface="Constantia"/>
                <a:cs typeface="Constantia"/>
              </a:rPr>
              <a:t>amount</a:t>
            </a:r>
            <a:r>
              <a:rPr sz="2400" b="1" spc="-114" dirty="0">
                <a:latin typeface="Constantia"/>
                <a:cs typeface="Constantia"/>
              </a:rPr>
              <a:t> </a:t>
            </a:r>
            <a:r>
              <a:rPr sz="2400" b="1" dirty="0">
                <a:latin typeface="Constantia"/>
                <a:cs typeface="Constantia"/>
              </a:rPr>
              <a:t>of </a:t>
            </a:r>
            <a:r>
              <a:rPr sz="2400" b="1" spc="-5" dirty="0">
                <a:latin typeface="Constantia"/>
                <a:cs typeface="Constantia"/>
              </a:rPr>
              <a:t>saline</a:t>
            </a:r>
            <a:r>
              <a:rPr sz="2400" b="1" spc="-70" dirty="0">
                <a:latin typeface="Constantia"/>
                <a:cs typeface="Constantia"/>
              </a:rPr>
              <a:t> </a:t>
            </a:r>
            <a:r>
              <a:rPr sz="2400" b="1" spc="-20" dirty="0">
                <a:latin typeface="Constantia"/>
                <a:cs typeface="Constantia"/>
              </a:rPr>
              <a:t>to</a:t>
            </a:r>
            <a:r>
              <a:rPr sz="2400" b="1" spc="-50" dirty="0">
                <a:latin typeface="Constantia"/>
                <a:cs typeface="Constantia"/>
              </a:rPr>
              <a:t> </a:t>
            </a:r>
            <a:r>
              <a:rPr sz="2400" b="1" dirty="0">
                <a:latin typeface="Constantia"/>
                <a:cs typeface="Constantia"/>
              </a:rPr>
              <a:t>be</a:t>
            </a:r>
            <a:r>
              <a:rPr sz="2400" b="1" spc="-65" dirty="0">
                <a:latin typeface="Constantia"/>
                <a:cs typeface="Constantia"/>
              </a:rPr>
              <a:t> </a:t>
            </a:r>
            <a:r>
              <a:rPr sz="2400" b="1" spc="-5" dirty="0">
                <a:latin typeface="Constantia"/>
                <a:cs typeface="Constantia"/>
              </a:rPr>
              <a:t>instilled</a:t>
            </a:r>
            <a:r>
              <a:rPr sz="2400" b="1" spc="15" dirty="0">
                <a:latin typeface="Constantia"/>
                <a:cs typeface="Constantia"/>
              </a:rPr>
              <a:t> </a:t>
            </a:r>
            <a:r>
              <a:rPr sz="2400" b="1" dirty="0">
                <a:latin typeface="Constantia"/>
                <a:cs typeface="Constantia"/>
              </a:rPr>
              <a:t>is</a:t>
            </a:r>
            <a:r>
              <a:rPr sz="2400" b="1" spc="-105" dirty="0">
                <a:latin typeface="Constantia"/>
                <a:cs typeface="Constantia"/>
              </a:rPr>
              <a:t> </a:t>
            </a:r>
            <a:r>
              <a:rPr sz="2400" b="1" spc="-10" dirty="0">
                <a:latin typeface="Constantia"/>
                <a:cs typeface="Constantia"/>
              </a:rPr>
              <a:t>calculated</a:t>
            </a:r>
            <a:r>
              <a:rPr sz="2400" b="1" spc="-65" dirty="0">
                <a:latin typeface="Constantia"/>
                <a:cs typeface="Constantia"/>
              </a:rPr>
              <a:t> </a:t>
            </a:r>
            <a:r>
              <a:rPr sz="2400" b="1" dirty="0">
                <a:latin typeface="Constantia"/>
                <a:cs typeface="Constantia"/>
              </a:rPr>
              <a:t>as</a:t>
            </a:r>
            <a:r>
              <a:rPr sz="2400" b="1" spc="-45" dirty="0">
                <a:latin typeface="Constantia"/>
                <a:cs typeface="Constantia"/>
              </a:rPr>
              <a:t> </a:t>
            </a:r>
            <a:r>
              <a:rPr sz="2400" b="1" spc="-5" dirty="0">
                <a:latin typeface="Constantia"/>
                <a:cs typeface="Constantia"/>
              </a:rPr>
              <a:t>number</a:t>
            </a:r>
            <a:r>
              <a:rPr sz="2400" b="1" spc="-140" dirty="0">
                <a:latin typeface="Constantia"/>
                <a:cs typeface="Constantia"/>
              </a:rPr>
              <a:t> </a:t>
            </a:r>
            <a:r>
              <a:rPr sz="2400" b="1" dirty="0">
                <a:latin typeface="Constantia"/>
                <a:cs typeface="Constantia"/>
              </a:rPr>
              <a:t>of</a:t>
            </a:r>
            <a:r>
              <a:rPr sz="2400" b="1" spc="-10" dirty="0">
                <a:latin typeface="Constantia"/>
                <a:cs typeface="Constantia"/>
              </a:rPr>
              <a:t> </a:t>
            </a:r>
            <a:r>
              <a:rPr sz="2400" b="1" spc="-15" dirty="0">
                <a:latin typeface="Constantia"/>
                <a:cs typeface="Constantia"/>
              </a:rPr>
              <a:t>weeks  </a:t>
            </a:r>
            <a:r>
              <a:rPr sz="2400" b="1" dirty="0">
                <a:latin typeface="Constantia"/>
                <a:cs typeface="Constantia"/>
              </a:rPr>
              <a:t>of </a:t>
            </a:r>
            <a:r>
              <a:rPr sz="2400" b="1" spc="-10" dirty="0">
                <a:latin typeface="Constantia"/>
                <a:cs typeface="Constantia"/>
              </a:rPr>
              <a:t>gestation </a:t>
            </a:r>
            <a:r>
              <a:rPr sz="2400" b="1" spc="-5" dirty="0">
                <a:latin typeface="Constantia"/>
                <a:cs typeface="Constantia"/>
              </a:rPr>
              <a:t>multiplied </a:t>
            </a:r>
            <a:r>
              <a:rPr sz="2400" b="1" spc="-10" dirty="0">
                <a:latin typeface="Constantia"/>
                <a:cs typeface="Constantia"/>
              </a:rPr>
              <a:t>by </a:t>
            </a:r>
            <a:r>
              <a:rPr sz="2400" b="1" spc="-5" dirty="0">
                <a:latin typeface="Constantia"/>
                <a:cs typeface="Constantia"/>
              </a:rPr>
              <a:t>10</a:t>
            </a:r>
            <a:r>
              <a:rPr sz="2400" b="1" spc="-75" dirty="0">
                <a:latin typeface="Constantia"/>
                <a:cs typeface="Constantia"/>
              </a:rPr>
              <a:t> </a:t>
            </a:r>
            <a:r>
              <a:rPr sz="2400" b="1" spc="-5" dirty="0">
                <a:latin typeface="Constantia"/>
                <a:cs typeface="Constantia"/>
              </a:rPr>
              <a:t>mL.</a:t>
            </a:r>
            <a:endParaRPr sz="2400">
              <a:latin typeface="Constantia"/>
              <a:cs typeface="Constantia"/>
            </a:endParaRPr>
          </a:p>
          <a:p>
            <a:pPr marL="1201420" lvl="3" indent="-211454">
              <a:lnSpc>
                <a:spcPct val="100000"/>
              </a:lnSpc>
              <a:spcBef>
                <a:spcPts val="580"/>
              </a:spcBef>
              <a:buClr>
                <a:srgbClr val="0AD0D9"/>
              </a:buClr>
              <a:buSzPct val="64583"/>
              <a:buFont typeface="Wingdings"/>
              <a:buChar char=""/>
              <a:tabLst>
                <a:tab pos="1202055" algn="l"/>
              </a:tabLst>
            </a:pPr>
            <a:r>
              <a:rPr sz="2400" spc="-5" dirty="0">
                <a:latin typeface="Constantia"/>
                <a:cs typeface="Constantia"/>
              </a:rPr>
              <a:t>The</a:t>
            </a:r>
            <a:r>
              <a:rPr sz="2400" spc="-120" dirty="0">
                <a:latin typeface="Constantia"/>
                <a:cs typeface="Constantia"/>
              </a:rPr>
              <a:t> </a:t>
            </a:r>
            <a:r>
              <a:rPr sz="2400" spc="-5" dirty="0">
                <a:latin typeface="Constantia"/>
                <a:cs typeface="Constantia"/>
              </a:rPr>
              <a:t>amount</a:t>
            </a:r>
            <a:r>
              <a:rPr sz="2400" spc="-65" dirty="0">
                <a:latin typeface="Constantia"/>
                <a:cs typeface="Constantia"/>
              </a:rPr>
              <a:t> </a:t>
            </a:r>
            <a:r>
              <a:rPr sz="2400" spc="-5" dirty="0">
                <a:latin typeface="Constantia"/>
                <a:cs typeface="Constantia"/>
              </a:rPr>
              <a:t>is</a:t>
            </a:r>
            <a:r>
              <a:rPr sz="2400" spc="-75" dirty="0">
                <a:latin typeface="Constantia"/>
                <a:cs typeface="Constantia"/>
              </a:rPr>
              <a:t> </a:t>
            </a:r>
            <a:r>
              <a:rPr sz="2400" spc="-20" dirty="0">
                <a:latin typeface="Constantia"/>
                <a:cs typeface="Constantia"/>
              </a:rPr>
              <a:t>to</a:t>
            </a:r>
            <a:r>
              <a:rPr sz="2400" spc="-65" dirty="0">
                <a:latin typeface="Constantia"/>
                <a:cs typeface="Constantia"/>
              </a:rPr>
              <a:t> </a:t>
            </a:r>
            <a:r>
              <a:rPr sz="2400" spc="-5" dirty="0">
                <a:latin typeface="Constantia"/>
                <a:cs typeface="Constantia"/>
              </a:rPr>
              <a:t>be</a:t>
            </a:r>
            <a:r>
              <a:rPr sz="2400" spc="-60" dirty="0">
                <a:latin typeface="Constantia"/>
                <a:cs typeface="Constantia"/>
              </a:rPr>
              <a:t> </a:t>
            </a:r>
            <a:r>
              <a:rPr sz="2400" spc="-5" dirty="0">
                <a:latin typeface="Constantia"/>
                <a:cs typeface="Constantia"/>
              </a:rPr>
              <a:t>infused</a:t>
            </a:r>
            <a:r>
              <a:rPr sz="2400" spc="-60" dirty="0">
                <a:latin typeface="Constantia"/>
                <a:cs typeface="Constantia"/>
              </a:rPr>
              <a:t> </a:t>
            </a:r>
            <a:r>
              <a:rPr sz="2400" spc="-20" dirty="0">
                <a:latin typeface="Constantia"/>
                <a:cs typeface="Constantia"/>
              </a:rPr>
              <a:t>slowly</a:t>
            </a:r>
            <a:r>
              <a:rPr sz="2400" spc="-100" dirty="0">
                <a:latin typeface="Constantia"/>
                <a:cs typeface="Constantia"/>
              </a:rPr>
              <a:t> </a:t>
            </a:r>
            <a:r>
              <a:rPr sz="2400" dirty="0">
                <a:latin typeface="Constantia"/>
                <a:cs typeface="Constantia"/>
              </a:rPr>
              <a:t>at</a:t>
            </a:r>
            <a:r>
              <a:rPr sz="2400" spc="-85" dirty="0">
                <a:latin typeface="Constantia"/>
                <a:cs typeface="Constantia"/>
              </a:rPr>
              <a:t> </a:t>
            </a:r>
            <a:r>
              <a:rPr sz="2400" spc="-5" dirty="0">
                <a:latin typeface="Constantia"/>
                <a:cs typeface="Constantia"/>
              </a:rPr>
              <a:t>the</a:t>
            </a:r>
            <a:r>
              <a:rPr sz="2400" spc="-105" dirty="0">
                <a:latin typeface="Constantia"/>
                <a:cs typeface="Constantia"/>
              </a:rPr>
              <a:t> </a:t>
            </a:r>
            <a:r>
              <a:rPr sz="2400" spc="-20" dirty="0">
                <a:latin typeface="Constantia"/>
                <a:cs typeface="Constantia"/>
              </a:rPr>
              <a:t>rate</a:t>
            </a:r>
            <a:r>
              <a:rPr sz="2400" spc="-120" dirty="0">
                <a:latin typeface="Constantia"/>
                <a:cs typeface="Constantia"/>
              </a:rPr>
              <a:t> </a:t>
            </a:r>
            <a:r>
              <a:rPr sz="2400" dirty="0">
                <a:latin typeface="Constantia"/>
                <a:cs typeface="Constantia"/>
              </a:rPr>
              <a:t>of</a:t>
            </a:r>
            <a:r>
              <a:rPr sz="2400" spc="50" dirty="0">
                <a:latin typeface="Constantia"/>
                <a:cs typeface="Constantia"/>
              </a:rPr>
              <a:t> </a:t>
            </a:r>
            <a:r>
              <a:rPr sz="2400" dirty="0">
                <a:latin typeface="Constantia"/>
                <a:cs typeface="Constantia"/>
              </a:rPr>
              <a:t>10</a:t>
            </a:r>
            <a:r>
              <a:rPr sz="2400" spc="-25" dirty="0">
                <a:latin typeface="Constantia"/>
                <a:cs typeface="Constantia"/>
              </a:rPr>
              <a:t> </a:t>
            </a:r>
            <a:r>
              <a:rPr sz="2400" spc="-5" dirty="0">
                <a:latin typeface="Constantia"/>
                <a:cs typeface="Constantia"/>
              </a:rPr>
              <a:t>mL/min</a:t>
            </a:r>
            <a:r>
              <a:rPr sz="1800" spc="-5" dirty="0">
                <a:latin typeface="Constantia"/>
                <a:cs typeface="Constantia"/>
              </a:rPr>
              <a:t>.</a:t>
            </a:r>
            <a:endParaRPr sz="1800">
              <a:latin typeface="Constantia"/>
              <a:cs typeface="Constanti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217"/>
            <a:ext cx="12191999" cy="102870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5867972" y="0"/>
            <a:ext cx="6324027" cy="59991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0" y="0"/>
            <a:ext cx="11848668" cy="1092461"/>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0" y="0"/>
            <a:ext cx="12140172" cy="1026964"/>
          </a:xfrm>
          <a:prstGeom prst="rect">
            <a:avLst/>
          </a:prstGeom>
          <a:blipFill>
            <a:blip r:embed="rId6" cstate="print"/>
            <a:stretch>
              <a:fillRect/>
            </a:stretch>
          </a:blipFill>
        </p:spPr>
        <p:txBody>
          <a:bodyPr wrap="square" lIns="0" tIns="0" rIns="0" bIns="0" rtlCol="0"/>
          <a:lstStyle/>
          <a:p>
            <a:endParaRPr/>
          </a:p>
        </p:txBody>
      </p:sp>
      <p:sp>
        <p:nvSpPr>
          <p:cNvPr id="7" name="object 7"/>
          <p:cNvSpPr txBox="1"/>
          <p:nvPr/>
        </p:nvSpPr>
        <p:spPr>
          <a:xfrm>
            <a:off x="11484102" y="1705101"/>
            <a:ext cx="51435" cy="147955"/>
          </a:xfrm>
          <a:prstGeom prst="rect">
            <a:avLst/>
          </a:prstGeom>
        </p:spPr>
        <p:txBody>
          <a:bodyPr vert="horz" wrap="square" lIns="0" tIns="13335" rIns="0" bIns="0" rtlCol="0">
            <a:spAutoFit/>
          </a:bodyPr>
          <a:lstStyle/>
          <a:p>
            <a:pPr marL="12700">
              <a:lnSpc>
                <a:spcPct val="100000"/>
              </a:lnSpc>
              <a:spcBef>
                <a:spcPts val="105"/>
              </a:spcBef>
            </a:pPr>
            <a:r>
              <a:rPr sz="800" dirty="0">
                <a:solidFill>
                  <a:srgbClr val="04607A"/>
                </a:solidFill>
                <a:latin typeface="Calibri"/>
                <a:cs typeface="Calibri"/>
              </a:rPr>
              <a:t>‘</a:t>
            </a:r>
            <a:endParaRPr sz="800">
              <a:latin typeface="Calibri"/>
              <a:cs typeface="Calibri"/>
            </a:endParaRPr>
          </a:p>
        </p:txBody>
      </p:sp>
      <p:sp>
        <p:nvSpPr>
          <p:cNvPr id="8" name="object 8"/>
          <p:cNvSpPr txBox="1"/>
          <p:nvPr/>
        </p:nvSpPr>
        <p:spPr>
          <a:xfrm>
            <a:off x="486867" y="1024886"/>
            <a:ext cx="8458835" cy="1342390"/>
          </a:xfrm>
          <a:prstGeom prst="rect">
            <a:avLst/>
          </a:prstGeom>
        </p:spPr>
        <p:txBody>
          <a:bodyPr vert="horz" wrap="square" lIns="0" tIns="85090" rIns="0" bIns="0" rtlCol="0">
            <a:spAutoFit/>
          </a:bodyPr>
          <a:lstStyle/>
          <a:p>
            <a:pPr marL="287020" indent="-274320">
              <a:lnSpc>
                <a:spcPct val="100000"/>
              </a:lnSpc>
              <a:spcBef>
                <a:spcPts val="670"/>
              </a:spcBef>
              <a:buClr>
                <a:srgbClr val="0AD0D9"/>
              </a:buClr>
              <a:buSzPct val="93750"/>
              <a:buFont typeface="Wingdings 2"/>
              <a:buChar char=""/>
              <a:tabLst>
                <a:tab pos="287020" algn="l"/>
              </a:tabLst>
            </a:pPr>
            <a:r>
              <a:rPr sz="2400" b="1" u="heavy" spc="-5" dirty="0">
                <a:uFill>
                  <a:solidFill>
                    <a:srgbClr val="000000"/>
                  </a:solidFill>
                </a:uFill>
                <a:latin typeface="Constantia"/>
                <a:cs typeface="Constantia"/>
              </a:rPr>
              <a:t>Extra-amniotic:</a:t>
            </a:r>
            <a:endParaRPr sz="2400">
              <a:latin typeface="Constantia"/>
              <a:cs typeface="Constantia"/>
            </a:endParaRPr>
          </a:p>
          <a:p>
            <a:pPr marL="247015" marR="71120" lvl="1" indent="-247015" algn="r">
              <a:lnSpc>
                <a:spcPct val="100000"/>
              </a:lnSpc>
              <a:spcBef>
                <a:spcPts val="580"/>
              </a:spcBef>
              <a:buClr>
                <a:srgbClr val="0E6EC5"/>
              </a:buClr>
              <a:buSzPct val="85416"/>
              <a:buFont typeface="Wingdings"/>
              <a:buChar char=""/>
              <a:tabLst>
                <a:tab pos="247015" algn="l"/>
              </a:tabLst>
            </a:pPr>
            <a:r>
              <a:rPr sz="2400" b="1" spc="-10" dirty="0">
                <a:latin typeface="Constantia"/>
                <a:cs typeface="Constantia"/>
              </a:rPr>
              <a:t>Extra-amniotic </a:t>
            </a:r>
            <a:r>
              <a:rPr sz="2400" b="1" spc="-5" dirty="0">
                <a:latin typeface="Constantia"/>
                <a:cs typeface="Constantia"/>
              </a:rPr>
              <a:t>instillation </a:t>
            </a:r>
            <a:r>
              <a:rPr sz="2400" b="1" dirty="0">
                <a:latin typeface="Constantia"/>
                <a:cs typeface="Constantia"/>
              </a:rPr>
              <a:t>of </a:t>
            </a:r>
            <a:r>
              <a:rPr sz="2400" b="1" spc="-5" dirty="0">
                <a:latin typeface="Constantia"/>
                <a:cs typeface="Constantia"/>
              </a:rPr>
              <a:t>0.1% </a:t>
            </a:r>
            <a:r>
              <a:rPr sz="2400" b="1" spc="-10" dirty="0">
                <a:latin typeface="Constantia"/>
                <a:cs typeface="Constantia"/>
              </a:rPr>
              <a:t>ethacrydine</a:t>
            </a:r>
            <a:r>
              <a:rPr sz="2400" b="1" spc="-55" dirty="0">
                <a:latin typeface="Constantia"/>
                <a:cs typeface="Constantia"/>
              </a:rPr>
              <a:t> </a:t>
            </a:r>
            <a:r>
              <a:rPr sz="2400" b="1" spc="-10" dirty="0">
                <a:latin typeface="Constantia"/>
                <a:cs typeface="Constantia"/>
              </a:rPr>
              <a:t>lactate</a:t>
            </a:r>
            <a:endParaRPr sz="2400">
              <a:latin typeface="Constantia"/>
              <a:cs typeface="Constantia"/>
            </a:endParaRPr>
          </a:p>
          <a:p>
            <a:pPr marL="247015" marR="5080" lvl="2" indent="-247015" algn="r">
              <a:lnSpc>
                <a:spcPct val="100000"/>
              </a:lnSpc>
              <a:spcBef>
                <a:spcPts val="575"/>
              </a:spcBef>
              <a:buClr>
                <a:srgbClr val="009DD9"/>
              </a:buClr>
              <a:buSzPct val="68750"/>
              <a:buFont typeface="Wingdings"/>
              <a:buChar char=""/>
              <a:tabLst>
                <a:tab pos="247015" algn="l"/>
              </a:tabLst>
            </a:pPr>
            <a:r>
              <a:rPr sz="2400" spc="-5" dirty="0">
                <a:latin typeface="Constantia"/>
                <a:cs typeface="Constantia"/>
              </a:rPr>
              <a:t>done </a:t>
            </a:r>
            <a:r>
              <a:rPr sz="2400" spc="-10" dirty="0">
                <a:latin typeface="Constantia"/>
                <a:cs typeface="Constantia"/>
              </a:rPr>
              <a:t>transcervically through </a:t>
            </a:r>
            <a:r>
              <a:rPr sz="2400" dirty="0">
                <a:latin typeface="Constantia"/>
                <a:cs typeface="Constantia"/>
              </a:rPr>
              <a:t>a </a:t>
            </a:r>
            <a:r>
              <a:rPr sz="2400" spc="-5" dirty="0">
                <a:latin typeface="Constantia"/>
                <a:cs typeface="Constantia"/>
              </a:rPr>
              <a:t>number </a:t>
            </a:r>
            <a:r>
              <a:rPr sz="2400" dirty="0">
                <a:latin typeface="Constantia"/>
                <a:cs typeface="Constantia"/>
              </a:rPr>
              <a:t>16 </a:t>
            </a:r>
            <a:r>
              <a:rPr sz="2400" spc="-25" dirty="0">
                <a:latin typeface="Constantia"/>
                <a:cs typeface="Constantia"/>
              </a:rPr>
              <a:t>Foley‘s</a:t>
            </a:r>
            <a:r>
              <a:rPr sz="2400" spc="-440" dirty="0">
                <a:latin typeface="Constantia"/>
                <a:cs typeface="Constantia"/>
              </a:rPr>
              <a:t> </a:t>
            </a:r>
            <a:r>
              <a:rPr sz="2400" spc="-10" dirty="0">
                <a:latin typeface="Constantia"/>
                <a:cs typeface="Constantia"/>
              </a:rPr>
              <a:t>catheter</a:t>
            </a:r>
            <a:endParaRPr sz="2400">
              <a:latin typeface="Constantia"/>
              <a:cs typeface="Constantia"/>
            </a:endParaRPr>
          </a:p>
        </p:txBody>
      </p:sp>
      <p:sp>
        <p:nvSpPr>
          <p:cNvPr id="9" name="object 9"/>
          <p:cNvSpPr txBox="1"/>
          <p:nvPr/>
        </p:nvSpPr>
        <p:spPr>
          <a:xfrm>
            <a:off x="1154379" y="2414778"/>
            <a:ext cx="10760710" cy="3537585"/>
          </a:xfrm>
          <a:prstGeom prst="rect">
            <a:avLst/>
          </a:prstGeom>
        </p:spPr>
        <p:txBody>
          <a:bodyPr vert="horz" wrap="square" lIns="0" tIns="12700" rIns="0" bIns="0" rtlCol="0">
            <a:spAutoFit/>
          </a:bodyPr>
          <a:lstStyle/>
          <a:p>
            <a:pPr marL="259079" marR="5080" indent="-247015">
              <a:lnSpc>
                <a:spcPct val="100000"/>
              </a:lnSpc>
              <a:spcBef>
                <a:spcPts val="100"/>
              </a:spcBef>
              <a:buClr>
                <a:srgbClr val="009DD9"/>
              </a:buClr>
              <a:buSzPct val="68750"/>
              <a:buFont typeface="Wingdings"/>
              <a:buChar char=""/>
              <a:tabLst>
                <a:tab pos="259715" algn="l"/>
              </a:tabLst>
            </a:pPr>
            <a:r>
              <a:rPr sz="2400" spc="-5" dirty="0">
                <a:latin typeface="Constantia"/>
                <a:cs typeface="Constantia"/>
              </a:rPr>
              <a:t>The</a:t>
            </a:r>
            <a:r>
              <a:rPr sz="2400" spc="-114" dirty="0">
                <a:latin typeface="Constantia"/>
                <a:cs typeface="Constantia"/>
              </a:rPr>
              <a:t> </a:t>
            </a:r>
            <a:r>
              <a:rPr sz="2400" spc="-10" dirty="0">
                <a:latin typeface="Constantia"/>
                <a:cs typeface="Constantia"/>
              </a:rPr>
              <a:t>catheter</a:t>
            </a:r>
            <a:r>
              <a:rPr sz="2400" spc="-95" dirty="0">
                <a:latin typeface="Constantia"/>
                <a:cs typeface="Constantia"/>
              </a:rPr>
              <a:t> </a:t>
            </a:r>
            <a:r>
              <a:rPr sz="2400" spc="-5" dirty="0">
                <a:latin typeface="Constantia"/>
                <a:cs typeface="Constantia"/>
              </a:rPr>
              <a:t>is</a:t>
            </a:r>
            <a:r>
              <a:rPr sz="2400" spc="-85" dirty="0">
                <a:latin typeface="Constantia"/>
                <a:cs typeface="Constantia"/>
              </a:rPr>
              <a:t> </a:t>
            </a:r>
            <a:r>
              <a:rPr sz="2400" dirty="0">
                <a:latin typeface="Constantia"/>
                <a:cs typeface="Constantia"/>
              </a:rPr>
              <a:t>passed</a:t>
            </a:r>
            <a:r>
              <a:rPr sz="2400" spc="-35" dirty="0">
                <a:latin typeface="Constantia"/>
                <a:cs typeface="Constantia"/>
              </a:rPr>
              <a:t> </a:t>
            </a:r>
            <a:r>
              <a:rPr sz="2400" spc="-5" dirty="0">
                <a:latin typeface="Constantia"/>
                <a:cs typeface="Constantia"/>
              </a:rPr>
              <a:t>up</a:t>
            </a:r>
            <a:r>
              <a:rPr sz="2400" spc="-85" dirty="0">
                <a:latin typeface="Constantia"/>
                <a:cs typeface="Constantia"/>
              </a:rPr>
              <a:t> </a:t>
            </a:r>
            <a:r>
              <a:rPr sz="2400" spc="-5" dirty="0">
                <a:latin typeface="Constantia"/>
                <a:cs typeface="Constantia"/>
              </a:rPr>
              <a:t>the</a:t>
            </a:r>
            <a:r>
              <a:rPr sz="2400" spc="-130" dirty="0">
                <a:latin typeface="Constantia"/>
                <a:cs typeface="Constantia"/>
              </a:rPr>
              <a:t> </a:t>
            </a:r>
            <a:r>
              <a:rPr sz="2400" spc="-5" dirty="0">
                <a:latin typeface="Constantia"/>
                <a:cs typeface="Constantia"/>
              </a:rPr>
              <a:t>cervical</a:t>
            </a:r>
            <a:r>
              <a:rPr sz="2400" spc="-55" dirty="0">
                <a:latin typeface="Constantia"/>
                <a:cs typeface="Constantia"/>
              </a:rPr>
              <a:t> </a:t>
            </a:r>
            <a:r>
              <a:rPr sz="2400" spc="-5" dirty="0">
                <a:latin typeface="Constantia"/>
                <a:cs typeface="Constantia"/>
              </a:rPr>
              <a:t>canal</a:t>
            </a:r>
            <a:r>
              <a:rPr sz="2400" dirty="0">
                <a:latin typeface="Constantia"/>
                <a:cs typeface="Constantia"/>
              </a:rPr>
              <a:t> </a:t>
            </a:r>
            <a:r>
              <a:rPr sz="2400" spc="-10" dirty="0">
                <a:latin typeface="Constantia"/>
                <a:cs typeface="Constantia"/>
              </a:rPr>
              <a:t>for</a:t>
            </a:r>
            <a:r>
              <a:rPr sz="2400" spc="-130" dirty="0">
                <a:latin typeface="Constantia"/>
                <a:cs typeface="Constantia"/>
              </a:rPr>
              <a:t> </a:t>
            </a:r>
            <a:r>
              <a:rPr sz="2400" dirty="0">
                <a:latin typeface="Constantia"/>
                <a:cs typeface="Constantia"/>
              </a:rPr>
              <a:t>about</a:t>
            </a:r>
            <a:r>
              <a:rPr sz="2400" spc="-55" dirty="0">
                <a:latin typeface="Constantia"/>
                <a:cs typeface="Constantia"/>
              </a:rPr>
              <a:t> </a:t>
            </a:r>
            <a:r>
              <a:rPr sz="2400" dirty="0">
                <a:latin typeface="Constantia"/>
                <a:cs typeface="Constantia"/>
              </a:rPr>
              <a:t>10</a:t>
            </a:r>
            <a:r>
              <a:rPr sz="2400" spc="-70" dirty="0">
                <a:latin typeface="Constantia"/>
                <a:cs typeface="Constantia"/>
              </a:rPr>
              <a:t> </a:t>
            </a:r>
            <a:r>
              <a:rPr sz="2400" spc="-5" dirty="0">
                <a:latin typeface="Constantia"/>
                <a:cs typeface="Constantia"/>
              </a:rPr>
              <a:t>cm</a:t>
            </a:r>
            <a:r>
              <a:rPr sz="2400" spc="-95" dirty="0">
                <a:latin typeface="Constantia"/>
                <a:cs typeface="Constantia"/>
              </a:rPr>
              <a:t> </a:t>
            </a:r>
            <a:r>
              <a:rPr sz="2400" spc="-20" dirty="0">
                <a:latin typeface="Constantia"/>
                <a:cs typeface="Constantia"/>
              </a:rPr>
              <a:t>above</a:t>
            </a:r>
            <a:r>
              <a:rPr sz="2400" spc="-80" dirty="0">
                <a:latin typeface="Constantia"/>
                <a:cs typeface="Constantia"/>
              </a:rPr>
              <a:t> </a:t>
            </a:r>
            <a:r>
              <a:rPr sz="2400" spc="-5" dirty="0">
                <a:latin typeface="Constantia"/>
                <a:cs typeface="Constantia"/>
              </a:rPr>
              <a:t>the</a:t>
            </a:r>
            <a:r>
              <a:rPr sz="2400" spc="-55" dirty="0">
                <a:latin typeface="Constantia"/>
                <a:cs typeface="Constantia"/>
              </a:rPr>
              <a:t> </a:t>
            </a:r>
            <a:r>
              <a:rPr sz="2400" spc="-10" dirty="0">
                <a:latin typeface="Constantia"/>
                <a:cs typeface="Constantia"/>
              </a:rPr>
              <a:t>internal</a:t>
            </a:r>
            <a:r>
              <a:rPr sz="2400" spc="-65" dirty="0">
                <a:latin typeface="Constantia"/>
                <a:cs typeface="Constantia"/>
              </a:rPr>
              <a:t> </a:t>
            </a:r>
            <a:r>
              <a:rPr sz="2400" dirty="0">
                <a:latin typeface="Constantia"/>
                <a:cs typeface="Constantia"/>
              </a:rPr>
              <a:t>os  </a:t>
            </a:r>
            <a:r>
              <a:rPr sz="2400" spc="-15" dirty="0">
                <a:latin typeface="Constantia"/>
                <a:cs typeface="Constantia"/>
              </a:rPr>
              <a:t>between </a:t>
            </a:r>
            <a:r>
              <a:rPr sz="2400" spc="-5" dirty="0">
                <a:latin typeface="Constantia"/>
                <a:cs typeface="Constantia"/>
              </a:rPr>
              <a:t>the </a:t>
            </a:r>
            <a:r>
              <a:rPr sz="2400" spc="-10" dirty="0">
                <a:latin typeface="Constantia"/>
                <a:cs typeface="Constantia"/>
              </a:rPr>
              <a:t>membranes </a:t>
            </a:r>
            <a:r>
              <a:rPr sz="2400" dirty="0">
                <a:latin typeface="Constantia"/>
                <a:cs typeface="Constantia"/>
              </a:rPr>
              <a:t>and </a:t>
            </a:r>
            <a:r>
              <a:rPr sz="2400" spc="-15" dirty="0">
                <a:latin typeface="Constantia"/>
                <a:cs typeface="Constantia"/>
              </a:rPr>
              <a:t>myometrium </a:t>
            </a:r>
            <a:r>
              <a:rPr sz="2400" dirty="0">
                <a:latin typeface="Constantia"/>
                <a:cs typeface="Constantia"/>
              </a:rPr>
              <a:t>and </a:t>
            </a:r>
            <a:r>
              <a:rPr sz="2400" spc="-5" dirty="0">
                <a:latin typeface="Constantia"/>
                <a:cs typeface="Constantia"/>
              </a:rPr>
              <a:t>the balloon is </a:t>
            </a:r>
            <a:r>
              <a:rPr sz="2400" spc="15" dirty="0">
                <a:latin typeface="Constantia"/>
                <a:cs typeface="Constantia"/>
              </a:rPr>
              <a:t>inflated </a:t>
            </a:r>
            <a:r>
              <a:rPr sz="2400" dirty="0">
                <a:latin typeface="Constantia"/>
                <a:cs typeface="Constantia"/>
              </a:rPr>
              <a:t>(10 </a:t>
            </a:r>
            <a:r>
              <a:rPr sz="2400" spc="-5" dirty="0">
                <a:latin typeface="Constantia"/>
                <a:cs typeface="Constantia"/>
              </a:rPr>
              <a:t>mL)  </a:t>
            </a:r>
            <a:r>
              <a:rPr sz="2400" dirty="0">
                <a:latin typeface="Constantia"/>
                <a:cs typeface="Constantia"/>
              </a:rPr>
              <a:t>with</a:t>
            </a:r>
            <a:r>
              <a:rPr sz="2400" spc="-95" dirty="0">
                <a:latin typeface="Constantia"/>
                <a:cs typeface="Constantia"/>
              </a:rPr>
              <a:t> </a:t>
            </a:r>
            <a:r>
              <a:rPr sz="2400" spc="-5" dirty="0">
                <a:latin typeface="Constantia"/>
                <a:cs typeface="Constantia"/>
              </a:rPr>
              <a:t>saline.</a:t>
            </a:r>
            <a:endParaRPr sz="2400">
              <a:latin typeface="Constantia"/>
              <a:cs typeface="Constantia"/>
            </a:endParaRPr>
          </a:p>
          <a:p>
            <a:pPr marL="259079" marR="100330" indent="-247015">
              <a:lnSpc>
                <a:spcPct val="100000"/>
              </a:lnSpc>
              <a:spcBef>
                <a:spcPts val="575"/>
              </a:spcBef>
              <a:buClr>
                <a:srgbClr val="009DD9"/>
              </a:buClr>
              <a:buSzPct val="68750"/>
              <a:buFont typeface="Wingdings"/>
              <a:buChar char=""/>
              <a:tabLst>
                <a:tab pos="259715" algn="l"/>
              </a:tabLst>
            </a:pPr>
            <a:r>
              <a:rPr sz="2400" spc="-30" dirty="0">
                <a:latin typeface="Constantia"/>
                <a:cs typeface="Constantia"/>
              </a:rPr>
              <a:t>It</a:t>
            </a:r>
            <a:r>
              <a:rPr sz="2400" spc="-60" dirty="0">
                <a:latin typeface="Constantia"/>
                <a:cs typeface="Constantia"/>
              </a:rPr>
              <a:t> </a:t>
            </a:r>
            <a:r>
              <a:rPr sz="2400" spc="-5" dirty="0">
                <a:latin typeface="Constantia"/>
                <a:cs typeface="Constantia"/>
              </a:rPr>
              <a:t>is</a:t>
            </a:r>
            <a:r>
              <a:rPr sz="2400" spc="-95" dirty="0">
                <a:latin typeface="Constantia"/>
                <a:cs typeface="Constantia"/>
              </a:rPr>
              <a:t> </a:t>
            </a:r>
            <a:r>
              <a:rPr sz="2400" spc="-20" dirty="0">
                <a:latin typeface="Constantia"/>
                <a:cs typeface="Constantia"/>
              </a:rPr>
              <a:t>removed</a:t>
            </a:r>
            <a:r>
              <a:rPr sz="2400" spc="-50" dirty="0">
                <a:latin typeface="Constantia"/>
                <a:cs typeface="Constantia"/>
              </a:rPr>
              <a:t> </a:t>
            </a:r>
            <a:r>
              <a:rPr sz="2400" spc="-10" dirty="0">
                <a:latin typeface="Constantia"/>
                <a:cs typeface="Constantia"/>
              </a:rPr>
              <a:t>after</a:t>
            </a:r>
            <a:r>
              <a:rPr sz="2400" spc="-80" dirty="0">
                <a:latin typeface="Constantia"/>
                <a:cs typeface="Constantia"/>
              </a:rPr>
              <a:t> </a:t>
            </a:r>
            <a:r>
              <a:rPr sz="2400" dirty="0">
                <a:latin typeface="Constantia"/>
                <a:cs typeface="Constantia"/>
              </a:rPr>
              <a:t>4</a:t>
            </a:r>
            <a:r>
              <a:rPr sz="2400" spc="-5" dirty="0">
                <a:latin typeface="Constantia"/>
                <a:cs typeface="Constantia"/>
              </a:rPr>
              <a:t> </a:t>
            </a:r>
            <a:r>
              <a:rPr sz="2400" spc="-10" dirty="0">
                <a:latin typeface="Constantia"/>
                <a:cs typeface="Constantia"/>
              </a:rPr>
              <a:t>hours.</a:t>
            </a:r>
            <a:r>
              <a:rPr sz="2400" spc="-55" dirty="0">
                <a:latin typeface="Constantia"/>
                <a:cs typeface="Constantia"/>
              </a:rPr>
              <a:t> </a:t>
            </a:r>
            <a:r>
              <a:rPr sz="2400" spc="-5" dirty="0">
                <a:latin typeface="Constantia"/>
                <a:cs typeface="Constantia"/>
              </a:rPr>
              <a:t>The</a:t>
            </a:r>
            <a:r>
              <a:rPr sz="2400" spc="-120" dirty="0">
                <a:latin typeface="Constantia"/>
                <a:cs typeface="Constantia"/>
              </a:rPr>
              <a:t> </a:t>
            </a:r>
            <a:r>
              <a:rPr sz="2400" spc="-15" dirty="0">
                <a:latin typeface="Constantia"/>
                <a:cs typeface="Constantia"/>
              </a:rPr>
              <a:t>success</a:t>
            </a:r>
            <a:r>
              <a:rPr sz="2400" spc="-55" dirty="0">
                <a:latin typeface="Constantia"/>
                <a:cs typeface="Constantia"/>
              </a:rPr>
              <a:t> </a:t>
            </a:r>
            <a:r>
              <a:rPr sz="2400" spc="-20" dirty="0">
                <a:latin typeface="Constantia"/>
                <a:cs typeface="Constantia"/>
              </a:rPr>
              <a:t>rate</a:t>
            </a:r>
            <a:r>
              <a:rPr sz="2400" spc="-60" dirty="0">
                <a:latin typeface="Constantia"/>
                <a:cs typeface="Constantia"/>
              </a:rPr>
              <a:t> </a:t>
            </a:r>
            <a:r>
              <a:rPr sz="2400" spc="-5" dirty="0">
                <a:latin typeface="Constantia"/>
                <a:cs typeface="Constantia"/>
              </a:rPr>
              <a:t>is</a:t>
            </a:r>
            <a:r>
              <a:rPr sz="2400" spc="-110" dirty="0">
                <a:latin typeface="Constantia"/>
                <a:cs typeface="Constantia"/>
              </a:rPr>
              <a:t> </a:t>
            </a:r>
            <a:r>
              <a:rPr sz="2400" dirty="0">
                <a:latin typeface="Constantia"/>
                <a:cs typeface="Constantia"/>
              </a:rPr>
              <a:t>similar</a:t>
            </a:r>
            <a:r>
              <a:rPr sz="2400" spc="-114" dirty="0">
                <a:latin typeface="Constantia"/>
                <a:cs typeface="Constantia"/>
              </a:rPr>
              <a:t> </a:t>
            </a:r>
            <a:r>
              <a:rPr sz="2400" spc="-20" dirty="0">
                <a:latin typeface="Constantia"/>
                <a:cs typeface="Constantia"/>
              </a:rPr>
              <a:t>to</a:t>
            </a:r>
            <a:r>
              <a:rPr sz="2400" spc="-100" dirty="0">
                <a:latin typeface="Constantia"/>
                <a:cs typeface="Constantia"/>
              </a:rPr>
              <a:t> </a:t>
            </a:r>
            <a:r>
              <a:rPr sz="2400" dirty="0">
                <a:latin typeface="Constantia"/>
                <a:cs typeface="Constantia"/>
              </a:rPr>
              <a:t>saline</a:t>
            </a:r>
            <a:r>
              <a:rPr sz="2400" spc="-55" dirty="0">
                <a:latin typeface="Constantia"/>
                <a:cs typeface="Constantia"/>
              </a:rPr>
              <a:t> </a:t>
            </a:r>
            <a:r>
              <a:rPr sz="2400" spc="-5" dirty="0">
                <a:latin typeface="Constantia"/>
                <a:cs typeface="Constantia"/>
              </a:rPr>
              <a:t>instillation</a:t>
            </a:r>
            <a:r>
              <a:rPr sz="2400" spc="-40" dirty="0">
                <a:latin typeface="Constantia"/>
                <a:cs typeface="Constantia"/>
              </a:rPr>
              <a:t> </a:t>
            </a:r>
            <a:r>
              <a:rPr sz="2400" spc="-5" dirty="0">
                <a:latin typeface="Constantia"/>
                <a:cs typeface="Constantia"/>
              </a:rPr>
              <a:t>but</a:t>
            </a:r>
            <a:r>
              <a:rPr sz="2400" spc="-65" dirty="0">
                <a:latin typeface="Constantia"/>
                <a:cs typeface="Constantia"/>
              </a:rPr>
              <a:t> </a:t>
            </a:r>
            <a:r>
              <a:rPr sz="2400" spc="-5" dirty="0">
                <a:latin typeface="Constantia"/>
                <a:cs typeface="Constantia"/>
              </a:rPr>
              <a:t>is  </a:t>
            </a:r>
            <a:r>
              <a:rPr sz="2400" dirty="0">
                <a:latin typeface="Constantia"/>
                <a:cs typeface="Constantia"/>
              </a:rPr>
              <a:t>less</a:t>
            </a:r>
            <a:r>
              <a:rPr sz="2400" spc="-50" dirty="0">
                <a:latin typeface="Constantia"/>
                <a:cs typeface="Constantia"/>
              </a:rPr>
              <a:t> </a:t>
            </a:r>
            <a:r>
              <a:rPr sz="2400" spc="-10" dirty="0">
                <a:latin typeface="Constantia"/>
                <a:cs typeface="Constantia"/>
              </a:rPr>
              <a:t>hazardous.</a:t>
            </a:r>
            <a:endParaRPr sz="2400">
              <a:latin typeface="Constantia"/>
              <a:cs typeface="Constantia"/>
            </a:endParaRPr>
          </a:p>
          <a:p>
            <a:pPr marL="259079" indent="-247015">
              <a:lnSpc>
                <a:spcPct val="100000"/>
              </a:lnSpc>
              <a:spcBef>
                <a:spcPts val="575"/>
              </a:spcBef>
              <a:buClr>
                <a:srgbClr val="009DD9"/>
              </a:buClr>
              <a:buSzPct val="68750"/>
              <a:buFont typeface="Wingdings"/>
              <a:buChar char=""/>
              <a:tabLst>
                <a:tab pos="259715" algn="l"/>
              </a:tabLst>
            </a:pPr>
            <a:r>
              <a:rPr sz="2400" spc="-30" dirty="0">
                <a:latin typeface="Constantia"/>
                <a:cs typeface="Constantia"/>
              </a:rPr>
              <a:t>It</a:t>
            </a:r>
            <a:r>
              <a:rPr sz="2400" spc="-125" dirty="0">
                <a:latin typeface="Constantia"/>
                <a:cs typeface="Constantia"/>
              </a:rPr>
              <a:t> </a:t>
            </a:r>
            <a:r>
              <a:rPr sz="2400" spc="-5" dirty="0">
                <a:latin typeface="Constantia"/>
                <a:cs typeface="Constantia"/>
              </a:rPr>
              <a:t>can</a:t>
            </a:r>
            <a:r>
              <a:rPr sz="2400" spc="-35" dirty="0">
                <a:latin typeface="Constantia"/>
                <a:cs typeface="Constantia"/>
              </a:rPr>
              <a:t> </a:t>
            </a:r>
            <a:r>
              <a:rPr sz="2400" spc="-5" dirty="0">
                <a:latin typeface="Constantia"/>
                <a:cs typeface="Constantia"/>
              </a:rPr>
              <a:t>be</a:t>
            </a:r>
            <a:r>
              <a:rPr sz="2400" spc="-90" dirty="0">
                <a:latin typeface="Constantia"/>
                <a:cs typeface="Constantia"/>
              </a:rPr>
              <a:t> </a:t>
            </a:r>
            <a:r>
              <a:rPr sz="2400" spc="-5" dirty="0">
                <a:latin typeface="Constantia"/>
                <a:cs typeface="Constantia"/>
              </a:rPr>
              <a:t>used</a:t>
            </a:r>
            <a:r>
              <a:rPr sz="2400" spc="-10" dirty="0">
                <a:latin typeface="Constantia"/>
                <a:cs typeface="Constantia"/>
              </a:rPr>
              <a:t> </a:t>
            </a:r>
            <a:r>
              <a:rPr sz="2400" spc="-5" dirty="0">
                <a:latin typeface="Constantia"/>
                <a:cs typeface="Constantia"/>
              </a:rPr>
              <a:t>in</a:t>
            </a:r>
            <a:r>
              <a:rPr sz="2400" spc="-100" dirty="0">
                <a:latin typeface="Constantia"/>
                <a:cs typeface="Constantia"/>
              </a:rPr>
              <a:t> </a:t>
            </a:r>
            <a:r>
              <a:rPr sz="2400" spc="-5" dirty="0">
                <a:latin typeface="Constantia"/>
                <a:cs typeface="Constantia"/>
              </a:rPr>
              <a:t>cases</a:t>
            </a:r>
            <a:r>
              <a:rPr sz="2400" spc="-100" dirty="0">
                <a:latin typeface="Constantia"/>
                <a:cs typeface="Constantia"/>
              </a:rPr>
              <a:t> </a:t>
            </a:r>
            <a:r>
              <a:rPr sz="2400" spc="-10" dirty="0">
                <a:latin typeface="Constantia"/>
                <a:cs typeface="Constantia"/>
              </a:rPr>
              <a:t>contraindicated</a:t>
            </a:r>
            <a:r>
              <a:rPr sz="2400" dirty="0">
                <a:latin typeface="Constantia"/>
                <a:cs typeface="Constantia"/>
              </a:rPr>
              <a:t> </a:t>
            </a:r>
            <a:r>
              <a:rPr sz="2400" spc="-5" dirty="0">
                <a:latin typeface="Constantia"/>
                <a:cs typeface="Constantia"/>
              </a:rPr>
              <a:t>for</a:t>
            </a:r>
            <a:r>
              <a:rPr sz="2400" spc="-145" dirty="0">
                <a:latin typeface="Constantia"/>
                <a:cs typeface="Constantia"/>
              </a:rPr>
              <a:t> </a:t>
            </a:r>
            <a:r>
              <a:rPr sz="2400" dirty="0">
                <a:latin typeface="Constantia"/>
                <a:cs typeface="Constantia"/>
              </a:rPr>
              <a:t>saline</a:t>
            </a:r>
            <a:r>
              <a:rPr sz="2400" spc="-55" dirty="0">
                <a:latin typeface="Constantia"/>
                <a:cs typeface="Constantia"/>
              </a:rPr>
              <a:t> </a:t>
            </a:r>
            <a:r>
              <a:rPr sz="2400" spc="-5" dirty="0">
                <a:latin typeface="Constantia"/>
                <a:cs typeface="Constantia"/>
              </a:rPr>
              <a:t>instillation.</a:t>
            </a:r>
            <a:endParaRPr sz="2400">
              <a:latin typeface="Constantia"/>
              <a:cs typeface="Constantia"/>
            </a:endParaRPr>
          </a:p>
          <a:p>
            <a:pPr marL="259079" marR="481965" indent="-247015" algn="just">
              <a:lnSpc>
                <a:spcPct val="100000"/>
              </a:lnSpc>
              <a:spcBef>
                <a:spcPts val="580"/>
              </a:spcBef>
              <a:buClr>
                <a:srgbClr val="009DD9"/>
              </a:buClr>
              <a:buSzPct val="68750"/>
              <a:buFont typeface="Wingdings"/>
              <a:buChar char=""/>
              <a:tabLst>
                <a:tab pos="259715" algn="l"/>
              </a:tabLst>
            </a:pPr>
            <a:r>
              <a:rPr sz="2400" dirty="0">
                <a:latin typeface="Constantia"/>
                <a:cs typeface="Constantia"/>
              </a:rPr>
              <a:t>Stripping</a:t>
            </a:r>
            <a:r>
              <a:rPr sz="2400" spc="-50" dirty="0">
                <a:latin typeface="Constantia"/>
                <a:cs typeface="Constantia"/>
              </a:rPr>
              <a:t> </a:t>
            </a:r>
            <a:r>
              <a:rPr sz="2400" spc="-5" dirty="0">
                <a:latin typeface="Constantia"/>
                <a:cs typeface="Constantia"/>
              </a:rPr>
              <a:t>the</a:t>
            </a:r>
            <a:r>
              <a:rPr sz="2400" spc="-45" dirty="0">
                <a:latin typeface="Constantia"/>
                <a:cs typeface="Constantia"/>
              </a:rPr>
              <a:t> </a:t>
            </a:r>
            <a:r>
              <a:rPr sz="2400" spc="-10" dirty="0">
                <a:latin typeface="Constantia"/>
                <a:cs typeface="Constantia"/>
              </a:rPr>
              <a:t>membranes</a:t>
            </a:r>
            <a:r>
              <a:rPr sz="2400" spc="-100" dirty="0">
                <a:latin typeface="Constantia"/>
                <a:cs typeface="Constantia"/>
              </a:rPr>
              <a:t> </a:t>
            </a:r>
            <a:r>
              <a:rPr sz="2400" dirty="0">
                <a:latin typeface="Constantia"/>
                <a:cs typeface="Constantia"/>
              </a:rPr>
              <a:t>with</a:t>
            </a:r>
            <a:r>
              <a:rPr sz="2400" spc="-30" dirty="0">
                <a:latin typeface="Constantia"/>
                <a:cs typeface="Constantia"/>
              </a:rPr>
              <a:t> </a:t>
            </a:r>
            <a:r>
              <a:rPr sz="2400" spc="-5" dirty="0">
                <a:latin typeface="Constantia"/>
                <a:cs typeface="Constantia"/>
              </a:rPr>
              <a:t>liberation</a:t>
            </a:r>
            <a:r>
              <a:rPr sz="2400" spc="-105" dirty="0">
                <a:latin typeface="Constantia"/>
                <a:cs typeface="Constantia"/>
              </a:rPr>
              <a:t> </a:t>
            </a:r>
            <a:r>
              <a:rPr sz="2400" dirty="0">
                <a:latin typeface="Constantia"/>
                <a:cs typeface="Constantia"/>
              </a:rPr>
              <a:t>of</a:t>
            </a:r>
            <a:r>
              <a:rPr sz="2400" spc="30" dirty="0">
                <a:latin typeface="Constantia"/>
                <a:cs typeface="Constantia"/>
              </a:rPr>
              <a:t> </a:t>
            </a:r>
            <a:r>
              <a:rPr sz="2400" spc="-10" dirty="0">
                <a:latin typeface="Constantia"/>
                <a:cs typeface="Constantia"/>
              </a:rPr>
              <a:t>prostaglandins</a:t>
            </a:r>
            <a:r>
              <a:rPr sz="2400" spc="-30" dirty="0">
                <a:latin typeface="Constantia"/>
                <a:cs typeface="Constantia"/>
              </a:rPr>
              <a:t> </a:t>
            </a:r>
            <a:r>
              <a:rPr sz="2400" spc="-10" dirty="0">
                <a:latin typeface="Constantia"/>
                <a:cs typeface="Constantia"/>
              </a:rPr>
              <a:t>from</a:t>
            </a:r>
            <a:r>
              <a:rPr sz="2400" spc="-70" dirty="0">
                <a:latin typeface="Constantia"/>
                <a:cs typeface="Constantia"/>
              </a:rPr>
              <a:t> </a:t>
            </a:r>
            <a:r>
              <a:rPr sz="2400" spc="-5" dirty="0">
                <a:latin typeface="Constantia"/>
                <a:cs typeface="Constantia"/>
              </a:rPr>
              <a:t>the</a:t>
            </a:r>
            <a:r>
              <a:rPr sz="2400" spc="-120" dirty="0">
                <a:latin typeface="Constantia"/>
                <a:cs typeface="Constantia"/>
              </a:rPr>
              <a:t> </a:t>
            </a:r>
            <a:r>
              <a:rPr sz="2400" spc="-10" dirty="0">
                <a:latin typeface="Constantia"/>
                <a:cs typeface="Constantia"/>
              </a:rPr>
              <a:t>decidua  </a:t>
            </a:r>
            <a:r>
              <a:rPr sz="2400" dirty="0">
                <a:latin typeface="Constantia"/>
                <a:cs typeface="Constantia"/>
              </a:rPr>
              <a:t>and</a:t>
            </a:r>
            <a:r>
              <a:rPr sz="2400" spc="-65" dirty="0">
                <a:latin typeface="Constantia"/>
                <a:cs typeface="Constantia"/>
              </a:rPr>
              <a:t> </a:t>
            </a:r>
            <a:r>
              <a:rPr sz="2400" spc="-5" dirty="0">
                <a:latin typeface="Constantia"/>
                <a:cs typeface="Constantia"/>
              </a:rPr>
              <a:t>dilatation</a:t>
            </a:r>
            <a:r>
              <a:rPr sz="2400" spc="-105" dirty="0">
                <a:latin typeface="Constantia"/>
                <a:cs typeface="Constantia"/>
              </a:rPr>
              <a:t> </a:t>
            </a:r>
            <a:r>
              <a:rPr sz="2400" dirty="0">
                <a:latin typeface="Constantia"/>
                <a:cs typeface="Constantia"/>
              </a:rPr>
              <a:t>of</a:t>
            </a:r>
            <a:r>
              <a:rPr sz="2400" spc="30" dirty="0">
                <a:latin typeface="Constantia"/>
                <a:cs typeface="Constantia"/>
              </a:rPr>
              <a:t> </a:t>
            </a:r>
            <a:r>
              <a:rPr sz="2400" spc="-5" dirty="0">
                <a:latin typeface="Constantia"/>
                <a:cs typeface="Constantia"/>
              </a:rPr>
              <a:t>the</a:t>
            </a:r>
            <a:r>
              <a:rPr sz="2400" spc="-135" dirty="0">
                <a:latin typeface="Constantia"/>
                <a:cs typeface="Constantia"/>
              </a:rPr>
              <a:t> </a:t>
            </a:r>
            <a:r>
              <a:rPr sz="2400" dirty="0">
                <a:latin typeface="Constantia"/>
                <a:cs typeface="Constantia"/>
              </a:rPr>
              <a:t>cervix</a:t>
            </a:r>
            <a:r>
              <a:rPr sz="2400" spc="-50" dirty="0">
                <a:latin typeface="Constantia"/>
                <a:cs typeface="Constantia"/>
              </a:rPr>
              <a:t> </a:t>
            </a:r>
            <a:r>
              <a:rPr sz="2400" spc="-20" dirty="0">
                <a:latin typeface="Constantia"/>
                <a:cs typeface="Constantia"/>
              </a:rPr>
              <a:t>by</a:t>
            </a:r>
            <a:r>
              <a:rPr sz="2400" spc="-90" dirty="0">
                <a:latin typeface="Constantia"/>
                <a:cs typeface="Constantia"/>
              </a:rPr>
              <a:t> </a:t>
            </a:r>
            <a:r>
              <a:rPr sz="2400" spc="-5" dirty="0">
                <a:latin typeface="Constantia"/>
                <a:cs typeface="Constantia"/>
              </a:rPr>
              <a:t>the</a:t>
            </a:r>
            <a:r>
              <a:rPr sz="2400" spc="-120" dirty="0">
                <a:latin typeface="Constantia"/>
                <a:cs typeface="Constantia"/>
              </a:rPr>
              <a:t> </a:t>
            </a:r>
            <a:r>
              <a:rPr sz="2400" spc="-10" dirty="0">
                <a:latin typeface="Constantia"/>
                <a:cs typeface="Constantia"/>
              </a:rPr>
              <a:t>catheter</a:t>
            </a:r>
            <a:r>
              <a:rPr sz="2400" spc="-145" dirty="0">
                <a:latin typeface="Constantia"/>
                <a:cs typeface="Constantia"/>
              </a:rPr>
              <a:t> </a:t>
            </a:r>
            <a:r>
              <a:rPr sz="2400" spc="-15" dirty="0">
                <a:latin typeface="Constantia"/>
                <a:cs typeface="Constantia"/>
              </a:rPr>
              <a:t>are</a:t>
            </a:r>
            <a:r>
              <a:rPr sz="2400" spc="-110" dirty="0">
                <a:latin typeface="Constantia"/>
                <a:cs typeface="Constantia"/>
              </a:rPr>
              <a:t> </a:t>
            </a:r>
            <a:r>
              <a:rPr sz="2400" dirty="0">
                <a:latin typeface="Constantia"/>
                <a:cs typeface="Constantia"/>
              </a:rPr>
              <a:t>some</a:t>
            </a:r>
            <a:r>
              <a:rPr sz="2400" spc="-114" dirty="0">
                <a:latin typeface="Constantia"/>
                <a:cs typeface="Constantia"/>
              </a:rPr>
              <a:t> </a:t>
            </a:r>
            <a:r>
              <a:rPr sz="2400" dirty="0">
                <a:latin typeface="Constantia"/>
                <a:cs typeface="Constantia"/>
              </a:rPr>
              <a:t>of</a:t>
            </a:r>
            <a:r>
              <a:rPr sz="2400" spc="15" dirty="0">
                <a:latin typeface="Constantia"/>
                <a:cs typeface="Constantia"/>
              </a:rPr>
              <a:t> </a:t>
            </a:r>
            <a:r>
              <a:rPr sz="2400" spc="-5" dirty="0">
                <a:latin typeface="Constantia"/>
                <a:cs typeface="Constantia"/>
              </a:rPr>
              <a:t>the</a:t>
            </a:r>
            <a:r>
              <a:rPr sz="2400" spc="-60" dirty="0">
                <a:latin typeface="Constantia"/>
                <a:cs typeface="Constantia"/>
              </a:rPr>
              <a:t> </a:t>
            </a:r>
            <a:r>
              <a:rPr sz="2400" spc="-15" dirty="0">
                <a:latin typeface="Constantia"/>
                <a:cs typeface="Constantia"/>
              </a:rPr>
              <a:t>known</a:t>
            </a:r>
            <a:r>
              <a:rPr sz="2400" spc="-30" dirty="0">
                <a:latin typeface="Constantia"/>
                <a:cs typeface="Constantia"/>
              </a:rPr>
              <a:t> </a:t>
            </a:r>
            <a:r>
              <a:rPr sz="2400" spc="-5" dirty="0">
                <a:latin typeface="Constantia"/>
                <a:cs typeface="Constantia"/>
              </a:rPr>
              <a:t>factors</a:t>
            </a:r>
            <a:r>
              <a:rPr sz="2400" spc="-60" dirty="0">
                <a:latin typeface="Constantia"/>
                <a:cs typeface="Constantia"/>
              </a:rPr>
              <a:t> </a:t>
            </a:r>
            <a:r>
              <a:rPr sz="2400" spc="-5" dirty="0">
                <a:latin typeface="Constantia"/>
                <a:cs typeface="Constantia"/>
              </a:rPr>
              <a:t>for  initiation </a:t>
            </a:r>
            <a:r>
              <a:rPr sz="2400" dirty="0">
                <a:latin typeface="Constantia"/>
                <a:cs typeface="Constantia"/>
              </a:rPr>
              <a:t>of </a:t>
            </a:r>
            <a:r>
              <a:rPr sz="2400" spc="-5" dirty="0">
                <a:latin typeface="Constantia"/>
                <a:cs typeface="Constantia"/>
              </a:rPr>
              <a:t>the</a:t>
            </a:r>
            <a:r>
              <a:rPr sz="2400" spc="-210" dirty="0">
                <a:latin typeface="Constantia"/>
                <a:cs typeface="Constantia"/>
              </a:rPr>
              <a:t> </a:t>
            </a:r>
            <a:r>
              <a:rPr sz="2400" spc="-5" dirty="0">
                <a:latin typeface="Constantia"/>
                <a:cs typeface="Constantia"/>
              </a:rPr>
              <a:t>abortion.</a:t>
            </a:r>
            <a:endParaRPr sz="2400">
              <a:latin typeface="Constantia"/>
              <a:cs typeface="Constanti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217"/>
            <a:ext cx="12191999" cy="102870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5867972" y="0"/>
            <a:ext cx="6324027" cy="59991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0" y="0"/>
            <a:ext cx="11848668" cy="1092461"/>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0" y="0"/>
            <a:ext cx="12140172" cy="1026964"/>
          </a:xfrm>
          <a:prstGeom prst="rect">
            <a:avLst/>
          </a:prstGeom>
          <a:blipFill>
            <a:blip r:embed="rId6" cstate="print"/>
            <a:stretch>
              <a:fillRect/>
            </a:stretch>
          </a:blipFill>
        </p:spPr>
        <p:txBody>
          <a:bodyPr wrap="square" lIns="0" tIns="0" rIns="0" bIns="0" rtlCol="0"/>
          <a:lstStyle/>
          <a:p>
            <a:endParaRPr/>
          </a:p>
        </p:txBody>
      </p:sp>
      <p:sp>
        <p:nvSpPr>
          <p:cNvPr id="7" name="object 7"/>
          <p:cNvSpPr txBox="1"/>
          <p:nvPr/>
        </p:nvSpPr>
        <p:spPr>
          <a:xfrm>
            <a:off x="358038" y="865149"/>
            <a:ext cx="10627995" cy="4976495"/>
          </a:xfrm>
          <a:prstGeom prst="rect">
            <a:avLst/>
          </a:prstGeom>
        </p:spPr>
        <p:txBody>
          <a:bodyPr vert="horz" wrap="square" lIns="0" tIns="97790" rIns="0" bIns="0" rtlCol="0">
            <a:spAutoFit/>
          </a:bodyPr>
          <a:lstStyle/>
          <a:p>
            <a:pPr marL="299720" indent="-274955">
              <a:lnSpc>
                <a:spcPct val="100000"/>
              </a:lnSpc>
              <a:spcBef>
                <a:spcPts val="770"/>
              </a:spcBef>
              <a:buClr>
                <a:srgbClr val="0AD0D9"/>
              </a:buClr>
              <a:buSzPct val="94642"/>
              <a:buFont typeface="Wingdings 2"/>
              <a:buChar char=""/>
              <a:tabLst>
                <a:tab pos="300355" algn="l"/>
              </a:tabLst>
            </a:pPr>
            <a:r>
              <a:rPr sz="2800" b="1" u="heavy" spc="-30" dirty="0">
                <a:uFill>
                  <a:solidFill>
                    <a:srgbClr val="000000"/>
                  </a:solidFill>
                </a:uFill>
                <a:latin typeface="Constantia"/>
                <a:cs typeface="Constantia"/>
              </a:rPr>
              <a:t>HYSTEROTOMY</a:t>
            </a:r>
            <a:endParaRPr sz="2800">
              <a:latin typeface="Constantia"/>
              <a:cs typeface="Constantia"/>
            </a:endParaRPr>
          </a:p>
          <a:p>
            <a:pPr marL="665480" marR="43180" lvl="1" indent="-247015">
              <a:lnSpc>
                <a:spcPct val="100000"/>
              </a:lnSpc>
              <a:spcBef>
                <a:spcPts val="675"/>
              </a:spcBef>
              <a:buClr>
                <a:srgbClr val="0E6EC5"/>
              </a:buClr>
              <a:buSzPct val="80357"/>
              <a:buFont typeface="Wingdings"/>
              <a:buChar char=""/>
              <a:tabLst>
                <a:tab pos="688975" algn="l"/>
              </a:tabLst>
            </a:pPr>
            <a:r>
              <a:rPr sz="2800" b="1" spc="-30" dirty="0">
                <a:latin typeface="Constantia"/>
                <a:cs typeface="Constantia"/>
              </a:rPr>
              <a:t>Hysterotomy </a:t>
            </a:r>
            <a:r>
              <a:rPr sz="2800" b="1" spc="-5" dirty="0">
                <a:latin typeface="Constantia"/>
                <a:cs typeface="Constantia"/>
              </a:rPr>
              <a:t>is an </a:t>
            </a:r>
            <a:r>
              <a:rPr sz="2800" b="1" spc="-25" dirty="0">
                <a:latin typeface="Constantia"/>
                <a:cs typeface="Constantia"/>
              </a:rPr>
              <a:t>operative procedure </a:t>
            </a:r>
            <a:r>
              <a:rPr sz="2800" b="1" spc="-10" dirty="0">
                <a:latin typeface="Constantia"/>
                <a:cs typeface="Constantia"/>
              </a:rPr>
              <a:t>of extracting the  </a:t>
            </a:r>
            <a:r>
              <a:rPr sz="2800" b="1" spc="-15" dirty="0">
                <a:latin typeface="Constantia"/>
                <a:cs typeface="Constantia"/>
              </a:rPr>
              <a:t>products </a:t>
            </a:r>
            <a:r>
              <a:rPr sz="2800" b="1" spc="-5" dirty="0">
                <a:latin typeface="Constantia"/>
                <a:cs typeface="Constantia"/>
              </a:rPr>
              <a:t>of </a:t>
            </a:r>
            <a:r>
              <a:rPr sz="2800" b="1" spc="-20" dirty="0">
                <a:latin typeface="Constantia"/>
                <a:cs typeface="Constantia"/>
              </a:rPr>
              <a:t>conception </a:t>
            </a:r>
            <a:r>
              <a:rPr sz="2800" b="1" spc="-5" dirty="0">
                <a:latin typeface="Constantia"/>
                <a:cs typeface="Constantia"/>
              </a:rPr>
              <a:t>out of </a:t>
            </a:r>
            <a:r>
              <a:rPr sz="2800" b="1" spc="-10" dirty="0">
                <a:latin typeface="Constantia"/>
                <a:cs typeface="Constantia"/>
              </a:rPr>
              <a:t>the </a:t>
            </a:r>
            <a:r>
              <a:rPr sz="2800" b="1" spc="-25" dirty="0">
                <a:latin typeface="Constantia"/>
                <a:cs typeface="Constantia"/>
              </a:rPr>
              <a:t>womb </a:t>
            </a:r>
            <a:r>
              <a:rPr sz="2800" b="1" spc="-20" dirty="0">
                <a:latin typeface="Constantia"/>
                <a:cs typeface="Constantia"/>
              </a:rPr>
              <a:t>before </a:t>
            </a:r>
            <a:r>
              <a:rPr sz="2800" b="1" spc="5" dirty="0">
                <a:latin typeface="Constantia"/>
                <a:cs typeface="Constantia"/>
              </a:rPr>
              <a:t>28</a:t>
            </a:r>
            <a:r>
              <a:rPr sz="2775" b="1" spc="7" baseline="25525" dirty="0">
                <a:latin typeface="Constantia"/>
                <a:cs typeface="Constantia"/>
              </a:rPr>
              <a:t>th </a:t>
            </a:r>
            <a:r>
              <a:rPr sz="2800" b="1" spc="-25" dirty="0">
                <a:latin typeface="Constantia"/>
                <a:cs typeface="Constantia"/>
              </a:rPr>
              <a:t>week</a:t>
            </a:r>
            <a:r>
              <a:rPr sz="2800" b="1" spc="-235" dirty="0">
                <a:latin typeface="Constantia"/>
                <a:cs typeface="Constantia"/>
              </a:rPr>
              <a:t> </a:t>
            </a:r>
            <a:r>
              <a:rPr sz="2800" b="1" spc="-15" dirty="0">
                <a:latin typeface="Constantia"/>
                <a:cs typeface="Constantia"/>
              </a:rPr>
              <a:t>by  </a:t>
            </a:r>
            <a:r>
              <a:rPr sz="2800" b="1" spc="-10" dirty="0">
                <a:latin typeface="Constantia"/>
                <a:cs typeface="Constantia"/>
              </a:rPr>
              <a:t>cutting </a:t>
            </a:r>
            <a:r>
              <a:rPr sz="2800" b="1" spc="-20" dirty="0">
                <a:latin typeface="Constantia"/>
                <a:cs typeface="Constantia"/>
              </a:rPr>
              <a:t>through </a:t>
            </a:r>
            <a:r>
              <a:rPr sz="2800" b="1" spc="-5" dirty="0">
                <a:latin typeface="Constantia"/>
                <a:cs typeface="Constantia"/>
              </a:rPr>
              <a:t>the </a:t>
            </a:r>
            <a:r>
              <a:rPr sz="2800" b="1" spc="-10" dirty="0">
                <a:latin typeface="Constantia"/>
                <a:cs typeface="Constantia"/>
              </a:rPr>
              <a:t>anterior wall </a:t>
            </a:r>
            <a:r>
              <a:rPr sz="2800" b="1" spc="-5" dirty="0">
                <a:latin typeface="Constantia"/>
                <a:cs typeface="Constantia"/>
              </a:rPr>
              <a:t>of the</a:t>
            </a:r>
            <a:r>
              <a:rPr sz="2800" b="1" spc="-440" dirty="0">
                <a:latin typeface="Constantia"/>
                <a:cs typeface="Constantia"/>
              </a:rPr>
              <a:t> </a:t>
            </a:r>
            <a:r>
              <a:rPr sz="2800" b="1" spc="-15" dirty="0">
                <a:latin typeface="Constantia"/>
                <a:cs typeface="Constantia"/>
              </a:rPr>
              <a:t>uterus</a:t>
            </a:r>
            <a:r>
              <a:rPr sz="2800" spc="-15" dirty="0">
                <a:latin typeface="Constantia"/>
                <a:cs typeface="Constantia"/>
              </a:rPr>
              <a:t>.</a:t>
            </a:r>
            <a:endParaRPr sz="2800">
              <a:latin typeface="Constantia"/>
              <a:cs typeface="Constantia"/>
            </a:endParaRPr>
          </a:p>
          <a:p>
            <a:pPr marL="688340" lvl="1" indent="-270510">
              <a:lnSpc>
                <a:spcPct val="100000"/>
              </a:lnSpc>
              <a:spcBef>
                <a:spcPts val="670"/>
              </a:spcBef>
              <a:buClr>
                <a:srgbClr val="0E6EC5"/>
              </a:buClr>
              <a:buSzPct val="80357"/>
              <a:buFont typeface="Wingdings"/>
              <a:buChar char=""/>
              <a:tabLst>
                <a:tab pos="688975" algn="l"/>
              </a:tabLst>
            </a:pPr>
            <a:r>
              <a:rPr sz="2800" spc="-10" dirty="0">
                <a:latin typeface="Constantia"/>
                <a:cs typeface="Constantia"/>
              </a:rPr>
              <a:t>The</a:t>
            </a:r>
            <a:r>
              <a:rPr sz="2800" spc="-145" dirty="0">
                <a:latin typeface="Constantia"/>
                <a:cs typeface="Constantia"/>
              </a:rPr>
              <a:t> </a:t>
            </a:r>
            <a:r>
              <a:rPr sz="2800" spc="-10" dirty="0">
                <a:latin typeface="Constantia"/>
                <a:cs typeface="Constantia"/>
              </a:rPr>
              <a:t>operation</a:t>
            </a:r>
            <a:r>
              <a:rPr sz="2800" spc="-35" dirty="0">
                <a:latin typeface="Constantia"/>
                <a:cs typeface="Constantia"/>
              </a:rPr>
              <a:t> </a:t>
            </a:r>
            <a:r>
              <a:rPr sz="2800" spc="-5" dirty="0">
                <a:latin typeface="Constantia"/>
                <a:cs typeface="Constantia"/>
              </a:rPr>
              <a:t>is</a:t>
            </a:r>
            <a:r>
              <a:rPr sz="2800" spc="-105" dirty="0">
                <a:latin typeface="Constantia"/>
                <a:cs typeface="Constantia"/>
              </a:rPr>
              <a:t> </a:t>
            </a:r>
            <a:r>
              <a:rPr sz="2800" spc="-10" dirty="0">
                <a:latin typeface="Constantia"/>
                <a:cs typeface="Constantia"/>
              </a:rPr>
              <a:t>usually</a:t>
            </a:r>
            <a:r>
              <a:rPr sz="2800" spc="-95" dirty="0">
                <a:latin typeface="Constantia"/>
                <a:cs typeface="Constantia"/>
              </a:rPr>
              <a:t> </a:t>
            </a:r>
            <a:r>
              <a:rPr sz="2800" spc="-10" dirty="0">
                <a:latin typeface="Constantia"/>
                <a:cs typeface="Constantia"/>
              </a:rPr>
              <a:t>done</a:t>
            </a:r>
            <a:r>
              <a:rPr sz="2800" spc="-105" dirty="0">
                <a:latin typeface="Constantia"/>
                <a:cs typeface="Constantia"/>
              </a:rPr>
              <a:t> </a:t>
            </a:r>
            <a:r>
              <a:rPr sz="2800" spc="-15" dirty="0">
                <a:latin typeface="Constantia"/>
                <a:cs typeface="Constantia"/>
              </a:rPr>
              <a:t>through</a:t>
            </a:r>
            <a:r>
              <a:rPr sz="2800" spc="-40" dirty="0">
                <a:latin typeface="Constantia"/>
                <a:cs typeface="Constantia"/>
              </a:rPr>
              <a:t> </a:t>
            </a:r>
            <a:r>
              <a:rPr sz="2800" spc="-10" dirty="0">
                <a:latin typeface="Constantia"/>
                <a:cs typeface="Constantia"/>
              </a:rPr>
              <a:t>the</a:t>
            </a:r>
            <a:r>
              <a:rPr sz="2800" spc="-125" dirty="0">
                <a:latin typeface="Constantia"/>
                <a:cs typeface="Constantia"/>
              </a:rPr>
              <a:t> </a:t>
            </a:r>
            <a:r>
              <a:rPr sz="2800" spc="-5" dirty="0">
                <a:latin typeface="Constantia"/>
                <a:cs typeface="Constantia"/>
              </a:rPr>
              <a:t>abdominal</a:t>
            </a:r>
            <a:r>
              <a:rPr sz="2800" spc="-35" dirty="0">
                <a:latin typeface="Constantia"/>
                <a:cs typeface="Constantia"/>
              </a:rPr>
              <a:t> </a:t>
            </a:r>
            <a:r>
              <a:rPr sz="2800" spc="-15" dirty="0">
                <a:latin typeface="Constantia"/>
                <a:cs typeface="Constantia"/>
              </a:rPr>
              <a:t>route.</a:t>
            </a:r>
            <a:endParaRPr sz="2800">
              <a:latin typeface="Constantia"/>
              <a:cs typeface="Constantia"/>
            </a:endParaRPr>
          </a:p>
          <a:p>
            <a:pPr marL="688340" lvl="1" indent="-270510">
              <a:lnSpc>
                <a:spcPct val="100000"/>
              </a:lnSpc>
              <a:spcBef>
                <a:spcPts val="675"/>
              </a:spcBef>
              <a:buClr>
                <a:srgbClr val="0E6EC5"/>
              </a:buClr>
              <a:buSzPct val="80357"/>
              <a:buFont typeface="Wingdings"/>
              <a:buChar char=""/>
              <a:tabLst>
                <a:tab pos="688975" algn="l"/>
              </a:tabLst>
            </a:pPr>
            <a:r>
              <a:rPr sz="2800" spc="-10" dirty="0">
                <a:latin typeface="Constantia"/>
                <a:cs typeface="Constantia"/>
              </a:rPr>
              <a:t>The</a:t>
            </a:r>
            <a:r>
              <a:rPr sz="2800" spc="-145" dirty="0">
                <a:latin typeface="Constantia"/>
                <a:cs typeface="Constantia"/>
              </a:rPr>
              <a:t> </a:t>
            </a:r>
            <a:r>
              <a:rPr sz="2800" spc="-10" dirty="0">
                <a:latin typeface="Constantia"/>
                <a:cs typeface="Constantia"/>
              </a:rPr>
              <a:t>operation</a:t>
            </a:r>
            <a:r>
              <a:rPr sz="2800" spc="-30" dirty="0">
                <a:latin typeface="Constantia"/>
                <a:cs typeface="Constantia"/>
              </a:rPr>
              <a:t> </a:t>
            </a:r>
            <a:r>
              <a:rPr sz="2800" spc="-5" dirty="0">
                <a:latin typeface="Constantia"/>
                <a:cs typeface="Constantia"/>
              </a:rPr>
              <a:t>is</a:t>
            </a:r>
            <a:r>
              <a:rPr sz="2800" spc="-100" dirty="0">
                <a:latin typeface="Constantia"/>
                <a:cs typeface="Constantia"/>
              </a:rPr>
              <a:t> </a:t>
            </a:r>
            <a:r>
              <a:rPr sz="2800" spc="-25" dirty="0">
                <a:latin typeface="Constantia"/>
                <a:cs typeface="Constantia"/>
              </a:rPr>
              <a:t>rarely</a:t>
            </a:r>
            <a:r>
              <a:rPr sz="2800" spc="-120" dirty="0">
                <a:latin typeface="Constantia"/>
                <a:cs typeface="Constantia"/>
              </a:rPr>
              <a:t> </a:t>
            </a:r>
            <a:r>
              <a:rPr sz="2800" spc="-10" dirty="0">
                <a:latin typeface="Constantia"/>
                <a:cs typeface="Constantia"/>
              </a:rPr>
              <a:t>done</a:t>
            </a:r>
            <a:r>
              <a:rPr sz="2800" spc="-105" dirty="0">
                <a:latin typeface="Constantia"/>
                <a:cs typeface="Constantia"/>
              </a:rPr>
              <a:t> </a:t>
            </a:r>
            <a:r>
              <a:rPr sz="2800" spc="-10" dirty="0">
                <a:latin typeface="Constantia"/>
                <a:cs typeface="Constantia"/>
              </a:rPr>
              <a:t>these</a:t>
            </a:r>
            <a:r>
              <a:rPr sz="2800" spc="-125" dirty="0">
                <a:latin typeface="Constantia"/>
                <a:cs typeface="Constantia"/>
              </a:rPr>
              <a:t> </a:t>
            </a:r>
            <a:r>
              <a:rPr sz="2800" spc="-30" dirty="0">
                <a:latin typeface="Constantia"/>
                <a:cs typeface="Constantia"/>
              </a:rPr>
              <a:t>days</a:t>
            </a:r>
            <a:r>
              <a:rPr sz="2800" spc="-50" dirty="0">
                <a:latin typeface="Constantia"/>
                <a:cs typeface="Constantia"/>
              </a:rPr>
              <a:t> </a:t>
            </a:r>
            <a:r>
              <a:rPr sz="2800" spc="-15" dirty="0">
                <a:latin typeface="Constantia"/>
                <a:cs typeface="Constantia"/>
              </a:rPr>
              <a:t>for</a:t>
            </a:r>
            <a:r>
              <a:rPr sz="2800" spc="-114" dirty="0">
                <a:latin typeface="Constantia"/>
                <a:cs typeface="Constantia"/>
              </a:rPr>
              <a:t> </a:t>
            </a:r>
            <a:r>
              <a:rPr sz="2800" spc="-10" dirty="0">
                <a:latin typeface="Constantia"/>
                <a:cs typeface="Constantia"/>
              </a:rPr>
              <a:t>the</a:t>
            </a:r>
            <a:r>
              <a:rPr sz="2800" spc="-114" dirty="0">
                <a:latin typeface="Constantia"/>
                <a:cs typeface="Constantia"/>
              </a:rPr>
              <a:t> </a:t>
            </a:r>
            <a:r>
              <a:rPr sz="2800" spc="-5" dirty="0">
                <a:latin typeface="Constantia"/>
                <a:cs typeface="Constantia"/>
              </a:rPr>
              <a:t>purpose</a:t>
            </a:r>
            <a:r>
              <a:rPr sz="2800" spc="-130" dirty="0">
                <a:latin typeface="Constantia"/>
                <a:cs typeface="Constantia"/>
              </a:rPr>
              <a:t> </a:t>
            </a:r>
            <a:r>
              <a:rPr sz="2800" spc="-5" dirty="0">
                <a:latin typeface="Constantia"/>
                <a:cs typeface="Constantia"/>
              </a:rPr>
              <a:t>of</a:t>
            </a:r>
            <a:r>
              <a:rPr sz="2800" spc="75" dirty="0">
                <a:latin typeface="Constantia"/>
                <a:cs typeface="Constantia"/>
              </a:rPr>
              <a:t> </a:t>
            </a:r>
            <a:r>
              <a:rPr sz="2800" spc="-90" dirty="0">
                <a:latin typeface="Constantia"/>
                <a:cs typeface="Constantia"/>
              </a:rPr>
              <a:t>MTP.</a:t>
            </a:r>
            <a:endParaRPr sz="2800">
              <a:latin typeface="Constantia"/>
              <a:cs typeface="Constantia"/>
            </a:endParaRPr>
          </a:p>
          <a:p>
            <a:pPr marL="688340" lvl="1" indent="-270510">
              <a:lnSpc>
                <a:spcPct val="100000"/>
              </a:lnSpc>
              <a:spcBef>
                <a:spcPts val="670"/>
              </a:spcBef>
              <a:buClr>
                <a:srgbClr val="0E6EC5"/>
              </a:buClr>
              <a:buSzPct val="80357"/>
              <a:buFont typeface="Wingdings"/>
              <a:buChar char=""/>
              <a:tabLst>
                <a:tab pos="688975" algn="l"/>
              </a:tabLst>
            </a:pPr>
            <a:r>
              <a:rPr sz="2800" b="1" u="heavy" spc="-10" dirty="0">
                <a:uFill>
                  <a:solidFill>
                    <a:srgbClr val="000000"/>
                  </a:solidFill>
                </a:uFill>
                <a:latin typeface="Constantia"/>
                <a:cs typeface="Constantia"/>
              </a:rPr>
              <a:t>Complications:</a:t>
            </a:r>
            <a:endParaRPr sz="2800">
              <a:latin typeface="Constantia"/>
              <a:cs typeface="Constantia"/>
            </a:endParaRPr>
          </a:p>
          <a:p>
            <a:pPr marL="1797685" lvl="2" indent="-401320">
              <a:lnSpc>
                <a:spcPct val="100000"/>
              </a:lnSpc>
              <a:spcBef>
                <a:spcPts val="675"/>
              </a:spcBef>
              <a:buClr>
                <a:srgbClr val="0AD0D9"/>
              </a:buClr>
              <a:buSzPct val="64285"/>
              <a:buAutoNum type="romanUcPeriod"/>
              <a:tabLst>
                <a:tab pos="1797685" algn="l"/>
                <a:tab pos="1798320" algn="l"/>
              </a:tabLst>
            </a:pPr>
            <a:r>
              <a:rPr sz="2800" spc="-20" dirty="0">
                <a:latin typeface="Constantia"/>
                <a:cs typeface="Constantia"/>
              </a:rPr>
              <a:t>Hemorrhage </a:t>
            </a:r>
            <a:r>
              <a:rPr sz="2800" spc="-5" dirty="0">
                <a:latin typeface="Constantia"/>
                <a:cs typeface="Constantia"/>
              </a:rPr>
              <a:t>and</a:t>
            </a:r>
            <a:r>
              <a:rPr sz="2800" spc="-140" dirty="0">
                <a:latin typeface="Constantia"/>
                <a:cs typeface="Constantia"/>
              </a:rPr>
              <a:t> </a:t>
            </a:r>
            <a:r>
              <a:rPr sz="2800" spc="-5" dirty="0">
                <a:latin typeface="Constantia"/>
                <a:cs typeface="Constantia"/>
              </a:rPr>
              <a:t>shock</a:t>
            </a:r>
            <a:endParaRPr sz="2800">
              <a:latin typeface="Constantia"/>
              <a:cs typeface="Constantia"/>
            </a:endParaRPr>
          </a:p>
          <a:p>
            <a:pPr marL="1797685" lvl="2" indent="-401320">
              <a:lnSpc>
                <a:spcPct val="100000"/>
              </a:lnSpc>
              <a:spcBef>
                <a:spcPts val="675"/>
              </a:spcBef>
              <a:buClr>
                <a:srgbClr val="0AD0D9"/>
              </a:buClr>
              <a:buSzPct val="64285"/>
              <a:buAutoNum type="romanUcPeriod"/>
              <a:tabLst>
                <a:tab pos="1797685" algn="l"/>
                <a:tab pos="1798320" algn="l"/>
              </a:tabLst>
            </a:pPr>
            <a:r>
              <a:rPr sz="2800" spc="-15" dirty="0">
                <a:latin typeface="Constantia"/>
                <a:cs typeface="Constantia"/>
              </a:rPr>
              <a:t>Peritonitis</a:t>
            </a:r>
            <a:endParaRPr sz="2800">
              <a:latin typeface="Constantia"/>
              <a:cs typeface="Constantia"/>
            </a:endParaRPr>
          </a:p>
          <a:p>
            <a:pPr marL="1797685" lvl="2" indent="-401320">
              <a:lnSpc>
                <a:spcPct val="100000"/>
              </a:lnSpc>
              <a:spcBef>
                <a:spcPts val="670"/>
              </a:spcBef>
              <a:buClr>
                <a:srgbClr val="0AD0D9"/>
              </a:buClr>
              <a:buSzPct val="64285"/>
              <a:buAutoNum type="romanUcPeriod"/>
              <a:tabLst>
                <a:tab pos="1798320" algn="l"/>
              </a:tabLst>
            </a:pPr>
            <a:r>
              <a:rPr sz="2800" spc="-5" dirty="0">
                <a:latin typeface="Constantia"/>
                <a:cs typeface="Constantia"/>
              </a:rPr>
              <a:t>Intestinal</a:t>
            </a:r>
            <a:r>
              <a:rPr sz="2800" spc="-80" dirty="0">
                <a:latin typeface="Constantia"/>
                <a:cs typeface="Constantia"/>
              </a:rPr>
              <a:t> </a:t>
            </a:r>
            <a:r>
              <a:rPr sz="2800" spc="-5" dirty="0">
                <a:latin typeface="Constantia"/>
                <a:cs typeface="Constantia"/>
              </a:rPr>
              <a:t>obstruction</a:t>
            </a:r>
            <a:endParaRPr sz="2800">
              <a:latin typeface="Constantia"/>
              <a:cs typeface="Constantia"/>
            </a:endParaRPr>
          </a:p>
        </p:txBody>
      </p:sp>
      <p:sp>
        <p:nvSpPr>
          <p:cNvPr id="8" name="object 8"/>
          <p:cNvSpPr txBox="1"/>
          <p:nvPr/>
        </p:nvSpPr>
        <p:spPr>
          <a:xfrm>
            <a:off x="11418823" y="1705101"/>
            <a:ext cx="51435" cy="147955"/>
          </a:xfrm>
          <a:prstGeom prst="rect">
            <a:avLst/>
          </a:prstGeom>
        </p:spPr>
        <p:txBody>
          <a:bodyPr vert="horz" wrap="square" lIns="0" tIns="13335" rIns="0" bIns="0" rtlCol="0">
            <a:spAutoFit/>
          </a:bodyPr>
          <a:lstStyle/>
          <a:p>
            <a:pPr marL="12700">
              <a:lnSpc>
                <a:spcPct val="100000"/>
              </a:lnSpc>
              <a:spcBef>
                <a:spcPts val="105"/>
              </a:spcBef>
            </a:pPr>
            <a:r>
              <a:rPr sz="800" dirty="0">
                <a:solidFill>
                  <a:srgbClr val="04607A"/>
                </a:solidFill>
                <a:latin typeface="Calibri"/>
                <a:cs typeface="Calibri"/>
              </a:rPr>
              <a:t>.</a:t>
            </a:r>
            <a:endParaRPr sz="800">
              <a:latin typeface="Calibri"/>
              <a:cs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96900" y="542925"/>
            <a:ext cx="6852284" cy="788035"/>
          </a:xfrm>
          <a:prstGeom prst="rect">
            <a:avLst/>
          </a:prstGeom>
        </p:spPr>
        <p:txBody>
          <a:bodyPr vert="horz" wrap="square" lIns="0" tIns="13335" rIns="0" bIns="0" rtlCol="0">
            <a:spAutoFit/>
          </a:bodyPr>
          <a:lstStyle/>
          <a:p>
            <a:pPr marL="12700">
              <a:lnSpc>
                <a:spcPct val="100000"/>
              </a:lnSpc>
              <a:spcBef>
                <a:spcPts val="105"/>
              </a:spcBef>
            </a:pPr>
            <a:r>
              <a:rPr sz="5000" u="none" spc="-40" dirty="0">
                <a:solidFill>
                  <a:srgbClr val="04607A"/>
                </a:solidFill>
                <a:latin typeface="Calibri"/>
                <a:cs typeface="Calibri"/>
              </a:rPr>
              <a:t>COMPLICATION </a:t>
            </a:r>
            <a:r>
              <a:rPr sz="5000" u="none" spc="-5" dirty="0">
                <a:solidFill>
                  <a:srgbClr val="04607A"/>
                </a:solidFill>
                <a:latin typeface="Calibri"/>
                <a:cs typeface="Calibri"/>
              </a:rPr>
              <a:t>OF MTP</a:t>
            </a:r>
            <a:r>
              <a:rPr sz="5000" u="none" spc="-20" dirty="0">
                <a:solidFill>
                  <a:srgbClr val="04607A"/>
                </a:solidFill>
                <a:latin typeface="Calibri"/>
                <a:cs typeface="Calibri"/>
              </a:rPr>
              <a:t> </a:t>
            </a:r>
            <a:r>
              <a:rPr sz="5000" u="none" spc="5" dirty="0">
                <a:solidFill>
                  <a:srgbClr val="04607A"/>
                </a:solidFill>
                <a:latin typeface="Calibri"/>
                <a:cs typeface="Calibri"/>
              </a:rPr>
              <a:t>:-</a:t>
            </a:r>
            <a:endParaRPr sz="5000">
              <a:latin typeface="Calibri"/>
              <a:cs typeface="Calibri"/>
            </a:endParaRPr>
          </a:p>
        </p:txBody>
      </p:sp>
      <p:sp>
        <p:nvSpPr>
          <p:cNvPr id="3" name="object 3"/>
          <p:cNvSpPr txBox="1"/>
          <p:nvPr/>
        </p:nvSpPr>
        <p:spPr>
          <a:xfrm>
            <a:off x="370738" y="1373720"/>
            <a:ext cx="11077575" cy="5062855"/>
          </a:xfrm>
          <a:prstGeom prst="rect">
            <a:avLst/>
          </a:prstGeom>
        </p:spPr>
        <p:txBody>
          <a:bodyPr vert="horz" wrap="square" lIns="0" tIns="98425" rIns="0" bIns="0" rtlCol="0">
            <a:spAutoFit/>
          </a:bodyPr>
          <a:lstStyle/>
          <a:p>
            <a:pPr marL="287020" indent="-274955">
              <a:lnSpc>
                <a:spcPct val="100000"/>
              </a:lnSpc>
              <a:spcBef>
                <a:spcPts val="775"/>
              </a:spcBef>
              <a:buClr>
                <a:srgbClr val="0AD0D9"/>
              </a:buClr>
              <a:buSzPct val="94642"/>
              <a:buFont typeface="Wingdings 2"/>
              <a:buChar char=""/>
              <a:tabLst>
                <a:tab pos="287655" algn="l"/>
              </a:tabLst>
            </a:pPr>
            <a:r>
              <a:rPr sz="2800" b="1" u="heavy" spc="-20" dirty="0">
                <a:uFill>
                  <a:solidFill>
                    <a:srgbClr val="000000"/>
                  </a:solidFill>
                </a:uFill>
                <a:latin typeface="Constantia"/>
                <a:cs typeface="Constantia"/>
              </a:rPr>
              <a:t>IMMEDIATE:</a:t>
            </a:r>
            <a:endParaRPr sz="2800">
              <a:latin typeface="Constantia"/>
              <a:cs typeface="Constantia"/>
            </a:endParaRPr>
          </a:p>
          <a:p>
            <a:pPr marL="675640" lvl="1" indent="-270510">
              <a:lnSpc>
                <a:spcPct val="100000"/>
              </a:lnSpc>
              <a:spcBef>
                <a:spcPts val="675"/>
              </a:spcBef>
              <a:buClr>
                <a:srgbClr val="0E6EC5"/>
              </a:buClr>
              <a:buSzPct val="80357"/>
              <a:buFont typeface="Wingdings"/>
              <a:buChar char=""/>
              <a:tabLst>
                <a:tab pos="676275" algn="l"/>
              </a:tabLst>
            </a:pPr>
            <a:r>
              <a:rPr sz="2800" dirty="0">
                <a:latin typeface="Constantia"/>
                <a:cs typeface="Constantia"/>
              </a:rPr>
              <a:t>Injury </a:t>
            </a:r>
            <a:r>
              <a:rPr sz="2800" spc="-25" dirty="0">
                <a:latin typeface="Constantia"/>
                <a:cs typeface="Constantia"/>
              </a:rPr>
              <a:t>to </a:t>
            </a:r>
            <a:r>
              <a:rPr sz="2800" spc="-10" dirty="0">
                <a:latin typeface="Constantia"/>
                <a:cs typeface="Constantia"/>
              </a:rPr>
              <a:t>the </a:t>
            </a:r>
            <a:r>
              <a:rPr sz="2800" spc="-5" dirty="0">
                <a:latin typeface="Constantia"/>
                <a:cs typeface="Constantia"/>
              </a:rPr>
              <a:t>cervix (cervical</a:t>
            </a:r>
            <a:r>
              <a:rPr sz="2800" spc="-375" dirty="0">
                <a:latin typeface="Constantia"/>
                <a:cs typeface="Constantia"/>
              </a:rPr>
              <a:t> </a:t>
            </a:r>
            <a:r>
              <a:rPr sz="2800" spc="-15" dirty="0">
                <a:latin typeface="Constantia"/>
                <a:cs typeface="Constantia"/>
              </a:rPr>
              <a:t>lacerations)</a:t>
            </a:r>
            <a:endParaRPr sz="2800">
              <a:latin typeface="Constantia"/>
              <a:cs typeface="Constantia"/>
            </a:endParaRPr>
          </a:p>
          <a:p>
            <a:pPr marL="675640" lvl="1" indent="-270510">
              <a:lnSpc>
                <a:spcPct val="100000"/>
              </a:lnSpc>
              <a:spcBef>
                <a:spcPts val="675"/>
              </a:spcBef>
              <a:buClr>
                <a:srgbClr val="0E6EC5"/>
              </a:buClr>
              <a:buSzPct val="80357"/>
              <a:buFont typeface="Wingdings"/>
              <a:buChar char=""/>
              <a:tabLst>
                <a:tab pos="676275" algn="l"/>
              </a:tabLst>
            </a:pPr>
            <a:r>
              <a:rPr sz="2800" spc="-10" dirty="0">
                <a:latin typeface="Constantia"/>
                <a:cs typeface="Constantia"/>
              </a:rPr>
              <a:t>uterine perforation during </a:t>
            </a:r>
            <a:r>
              <a:rPr sz="2800" spc="-5" dirty="0">
                <a:latin typeface="Constantia"/>
                <a:cs typeface="Constantia"/>
              </a:rPr>
              <a:t>D and</a:t>
            </a:r>
            <a:r>
              <a:rPr sz="2800" spc="-250" dirty="0">
                <a:latin typeface="Constantia"/>
                <a:cs typeface="Constantia"/>
              </a:rPr>
              <a:t> </a:t>
            </a:r>
            <a:r>
              <a:rPr sz="2800" spc="-5" dirty="0">
                <a:latin typeface="Constantia"/>
                <a:cs typeface="Constantia"/>
              </a:rPr>
              <a:t>E</a:t>
            </a:r>
            <a:endParaRPr sz="2800">
              <a:latin typeface="Constantia"/>
              <a:cs typeface="Constantia"/>
            </a:endParaRPr>
          </a:p>
          <a:p>
            <a:pPr marL="652780" marR="5080" lvl="1" indent="-247015">
              <a:lnSpc>
                <a:spcPct val="100000"/>
              </a:lnSpc>
              <a:spcBef>
                <a:spcPts val="670"/>
              </a:spcBef>
              <a:buClr>
                <a:srgbClr val="0E6EC5"/>
              </a:buClr>
              <a:buSzPct val="80357"/>
              <a:buFont typeface="Wingdings"/>
              <a:buChar char=""/>
              <a:tabLst>
                <a:tab pos="676275" algn="l"/>
              </a:tabLst>
            </a:pPr>
            <a:r>
              <a:rPr sz="2800" spc="-15" dirty="0">
                <a:latin typeface="Constantia"/>
                <a:cs typeface="Constantia"/>
              </a:rPr>
              <a:t>Haemorrhage </a:t>
            </a:r>
            <a:r>
              <a:rPr sz="2800" spc="-5" dirty="0">
                <a:latin typeface="Constantia"/>
                <a:cs typeface="Constantia"/>
              </a:rPr>
              <a:t>and shock due </a:t>
            </a:r>
            <a:r>
              <a:rPr sz="2800" spc="-25" dirty="0">
                <a:latin typeface="Constantia"/>
                <a:cs typeface="Constantia"/>
              </a:rPr>
              <a:t>to </a:t>
            </a:r>
            <a:r>
              <a:rPr sz="2800" spc="-15" dirty="0">
                <a:latin typeface="Constantia"/>
                <a:cs typeface="Constantia"/>
              </a:rPr>
              <a:t>trauma, incomplete</a:t>
            </a:r>
            <a:r>
              <a:rPr sz="2800" spc="-525" dirty="0">
                <a:latin typeface="Constantia"/>
                <a:cs typeface="Constantia"/>
              </a:rPr>
              <a:t> </a:t>
            </a:r>
            <a:r>
              <a:rPr sz="2800" spc="-5" dirty="0">
                <a:latin typeface="Constantia"/>
                <a:cs typeface="Constantia"/>
              </a:rPr>
              <a:t>abortion, </a:t>
            </a:r>
            <a:r>
              <a:rPr sz="2800" spc="-10" dirty="0">
                <a:latin typeface="Constantia"/>
                <a:cs typeface="Constantia"/>
              </a:rPr>
              <a:t>atonic  uterus </a:t>
            </a:r>
            <a:r>
              <a:rPr sz="2800" spc="-5" dirty="0">
                <a:latin typeface="Constantia"/>
                <a:cs typeface="Constantia"/>
              </a:rPr>
              <a:t>or </a:t>
            </a:r>
            <a:r>
              <a:rPr sz="2800" spc="-25" dirty="0">
                <a:latin typeface="Constantia"/>
                <a:cs typeface="Constantia"/>
              </a:rPr>
              <a:t>rarely </a:t>
            </a:r>
            <a:r>
              <a:rPr sz="2800" spc="-10" dirty="0">
                <a:latin typeface="Constantia"/>
                <a:cs typeface="Constantia"/>
              </a:rPr>
              <a:t>coagulation</a:t>
            </a:r>
            <a:r>
              <a:rPr sz="2800" spc="-375" dirty="0">
                <a:latin typeface="Constantia"/>
                <a:cs typeface="Constantia"/>
              </a:rPr>
              <a:t> </a:t>
            </a:r>
            <a:r>
              <a:rPr sz="2800" spc="-10" dirty="0">
                <a:latin typeface="Constantia"/>
                <a:cs typeface="Constantia"/>
              </a:rPr>
              <a:t>failure</a:t>
            </a:r>
            <a:endParaRPr sz="2800">
              <a:latin typeface="Constantia"/>
              <a:cs typeface="Constantia"/>
            </a:endParaRPr>
          </a:p>
          <a:p>
            <a:pPr marL="675640" lvl="1" indent="-270510">
              <a:lnSpc>
                <a:spcPct val="100000"/>
              </a:lnSpc>
              <a:spcBef>
                <a:spcPts val="675"/>
              </a:spcBef>
              <a:buClr>
                <a:srgbClr val="0E6EC5"/>
              </a:buClr>
              <a:buSzPct val="80357"/>
              <a:buFont typeface="Wingdings"/>
              <a:buChar char=""/>
              <a:tabLst>
                <a:tab pos="676275" algn="l"/>
              </a:tabLst>
            </a:pPr>
            <a:r>
              <a:rPr sz="2800" spc="-10" dirty="0">
                <a:latin typeface="Constantia"/>
                <a:cs typeface="Constantia"/>
              </a:rPr>
              <a:t>Thrombosis </a:t>
            </a:r>
            <a:r>
              <a:rPr sz="2800" spc="-5" dirty="0">
                <a:latin typeface="Constantia"/>
                <a:cs typeface="Constantia"/>
              </a:rPr>
              <a:t>or</a:t>
            </a:r>
            <a:r>
              <a:rPr sz="2800" spc="-275" dirty="0">
                <a:latin typeface="Constantia"/>
                <a:cs typeface="Constantia"/>
              </a:rPr>
              <a:t> </a:t>
            </a:r>
            <a:r>
              <a:rPr sz="2800" spc="-5" dirty="0">
                <a:latin typeface="Constantia"/>
                <a:cs typeface="Constantia"/>
              </a:rPr>
              <a:t>embolism</a:t>
            </a:r>
            <a:endParaRPr sz="2800">
              <a:latin typeface="Constantia"/>
              <a:cs typeface="Constantia"/>
            </a:endParaRPr>
          </a:p>
          <a:p>
            <a:pPr marL="287020" indent="-274955">
              <a:lnSpc>
                <a:spcPct val="100000"/>
              </a:lnSpc>
              <a:spcBef>
                <a:spcPts val="670"/>
              </a:spcBef>
              <a:buClr>
                <a:srgbClr val="0AD0D9"/>
              </a:buClr>
              <a:buSzPct val="94642"/>
              <a:buFont typeface="Wingdings 2"/>
              <a:buChar char=""/>
              <a:tabLst>
                <a:tab pos="287655" algn="l"/>
              </a:tabLst>
            </a:pPr>
            <a:r>
              <a:rPr sz="2800" b="1" u="heavy" spc="-15" dirty="0">
                <a:uFill>
                  <a:solidFill>
                    <a:srgbClr val="000000"/>
                  </a:solidFill>
                </a:uFill>
                <a:latin typeface="Constantia"/>
                <a:cs typeface="Constantia"/>
              </a:rPr>
              <a:t>REMOTE:</a:t>
            </a:r>
            <a:endParaRPr sz="2800">
              <a:latin typeface="Constantia"/>
              <a:cs typeface="Constantia"/>
            </a:endParaRPr>
          </a:p>
          <a:p>
            <a:pPr marL="675640" lvl="1" indent="-270510">
              <a:lnSpc>
                <a:spcPct val="100000"/>
              </a:lnSpc>
              <a:spcBef>
                <a:spcPts val="675"/>
              </a:spcBef>
              <a:buClr>
                <a:srgbClr val="0E6EC5"/>
              </a:buClr>
              <a:buSzPct val="80357"/>
              <a:buFont typeface="Wingdings"/>
              <a:buChar char=""/>
              <a:tabLst>
                <a:tab pos="676275" algn="l"/>
              </a:tabLst>
            </a:pPr>
            <a:r>
              <a:rPr sz="2800" spc="-10" dirty="0">
                <a:latin typeface="Constantia"/>
                <a:cs typeface="Constantia"/>
              </a:rPr>
              <a:t>The complications </a:t>
            </a:r>
            <a:r>
              <a:rPr sz="2800" spc="-20" dirty="0">
                <a:latin typeface="Constantia"/>
                <a:cs typeface="Constantia"/>
              </a:rPr>
              <a:t>are </a:t>
            </a:r>
            <a:r>
              <a:rPr sz="2800" spc="-10" dirty="0">
                <a:latin typeface="Constantia"/>
                <a:cs typeface="Constantia"/>
              </a:rPr>
              <a:t>grouped</a:t>
            </a:r>
            <a:r>
              <a:rPr sz="2800" spc="-360" dirty="0">
                <a:latin typeface="Constantia"/>
                <a:cs typeface="Constantia"/>
              </a:rPr>
              <a:t> </a:t>
            </a:r>
            <a:r>
              <a:rPr sz="2800" spc="-15" dirty="0">
                <a:latin typeface="Constantia"/>
                <a:cs typeface="Constantia"/>
              </a:rPr>
              <a:t>into:</a:t>
            </a:r>
            <a:endParaRPr sz="2800">
              <a:latin typeface="Constantia"/>
              <a:cs typeface="Constantia"/>
            </a:endParaRPr>
          </a:p>
          <a:p>
            <a:pPr marL="927100" lvl="2" indent="-247650">
              <a:lnSpc>
                <a:spcPct val="100000"/>
              </a:lnSpc>
              <a:spcBef>
                <a:spcPts val="675"/>
              </a:spcBef>
              <a:buClr>
                <a:srgbClr val="009DD9"/>
              </a:buClr>
              <a:buSzPct val="69642"/>
              <a:buFont typeface="Courier New"/>
              <a:buChar char="o"/>
              <a:tabLst>
                <a:tab pos="927735" algn="l"/>
              </a:tabLst>
            </a:pPr>
            <a:r>
              <a:rPr sz="2800" b="1" i="1" spc="-15" dirty="0">
                <a:latin typeface="Constantia"/>
                <a:cs typeface="Constantia"/>
              </a:rPr>
              <a:t>Gynecological</a:t>
            </a:r>
            <a:endParaRPr sz="2800">
              <a:latin typeface="Constantia"/>
              <a:cs typeface="Constantia"/>
            </a:endParaRPr>
          </a:p>
          <a:p>
            <a:pPr marL="927100" lvl="2" indent="-247650">
              <a:lnSpc>
                <a:spcPct val="100000"/>
              </a:lnSpc>
              <a:spcBef>
                <a:spcPts val="670"/>
              </a:spcBef>
              <a:buClr>
                <a:srgbClr val="009DD9"/>
              </a:buClr>
              <a:buSzPct val="69642"/>
              <a:buFont typeface="Courier New"/>
              <a:buChar char="o"/>
              <a:tabLst>
                <a:tab pos="927735" algn="l"/>
              </a:tabLst>
            </a:pPr>
            <a:r>
              <a:rPr sz="2800" b="1" i="1" spc="-15" dirty="0">
                <a:latin typeface="Constantia"/>
                <a:cs typeface="Constantia"/>
              </a:rPr>
              <a:t>Obstetrical</a:t>
            </a:r>
            <a:endParaRPr sz="2800">
              <a:latin typeface="Constantia"/>
              <a:cs typeface="Constanti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217"/>
            <a:ext cx="12191999" cy="102870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5867972" y="0"/>
            <a:ext cx="6324027" cy="59991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0" y="0"/>
            <a:ext cx="11848668" cy="1092461"/>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0" y="0"/>
            <a:ext cx="12140172" cy="1026964"/>
          </a:xfrm>
          <a:prstGeom prst="rect">
            <a:avLst/>
          </a:prstGeom>
          <a:blipFill>
            <a:blip r:embed="rId6" cstate="print"/>
            <a:stretch>
              <a:fillRect/>
            </a:stretch>
          </a:blipFill>
        </p:spPr>
        <p:txBody>
          <a:bodyPr wrap="square" lIns="0" tIns="0" rIns="0" bIns="0" rtlCol="0"/>
          <a:lstStyle/>
          <a:p>
            <a:endParaRPr/>
          </a:p>
        </p:txBody>
      </p:sp>
      <p:sp>
        <p:nvSpPr>
          <p:cNvPr id="7" name="object 7"/>
          <p:cNvSpPr txBox="1"/>
          <p:nvPr/>
        </p:nvSpPr>
        <p:spPr>
          <a:xfrm>
            <a:off x="11571223" y="1705101"/>
            <a:ext cx="51435" cy="147955"/>
          </a:xfrm>
          <a:prstGeom prst="rect">
            <a:avLst/>
          </a:prstGeom>
        </p:spPr>
        <p:txBody>
          <a:bodyPr vert="horz" wrap="square" lIns="0" tIns="13335" rIns="0" bIns="0" rtlCol="0">
            <a:spAutoFit/>
          </a:bodyPr>
          <a:lstStyle/>
          <a:p>
            <a:pPr marL="12700">
              <a:lnSpc>
                <a:spcPct val="100000"/>
              </a:lnSpc>
              <a:spcBef>
                <a:spcPts val="105"/>
              </a:spcBef>
            </a:pPr>
            <a:r>
              <a:rPr sz="800" dirty="0">
                <a:solidFill>
                  <a:srgbClr val="04607A"/>
                </a:solidFill>
                <a:latin typeface="Calibri"/>
                <a:cs typeface="Calibri"/>
              </a:rPr>
              <a:t>.</a:t>
            </a:r>
            <a:endParaRPr sz="800">
              <a:latin typeface="Calibri"/>
              <a:cs typeface="Calibri"/>
            </a:endParaRPr>
          </a:p>
        </p:txBody>
      </p:sp>
      <p:sp>
        <p:nvSpPr>
          <p:cNvPr id="8" name="object 8"/>
          <p:cNvSpPr txBox="1"/>
          <p:nvPr/>
        </p:nvSpPr>
        <p:spPr>
          <a:xfrm>
            <a:off x="699617" y="943508"/>
            <a:ext cx="6899909" cy="4634865"/>
          </a:xfrm>
          <a:prstGeom prst="rect">
            <a:avLst/>
          </a:prstGeom>
        </p:spPr>
        <p:txBody>
          <a:bodyPr vert="horz" wrap="square" lIns="0" tIns="97790" rIns="0" bIns="0" rtlCol="0">
            <a:spAutoFit/>
          </a:bodyPr>
          <a:lstStyle/>
          <a:p>
            <a:pPr marL="363220" indent="-350520">
              <a:lnSpc>
                <a:spcPct val="100000"/>
              </a:lnSpc>
              <a:spcBef>
                <a:spcPts val="770"/>
              </a:spcBef>
              <a:buClr>
                <a:srgbClr val="0E6EC5"/>
              </a:buClr>
              <a:buSzPct val="83928"/>
              <a:buFont typeface="Wingdings"/>
              <a:buChar char=""/>
              <a:tabLst>
                <a:tab pos="363220" algn="l"/>
              </a:tabLst>
            </a:pPr>
            <a:r>
              <a:rPr sz="2800" b="1" i="1" spc="-10" dirty="0">
                <a:latin typeface="Constantia"/>
                <a:cs typeface="Constantia"/>
              </a:rPr>
              <a:t>Gynecological complications</a:t>
            </a:r>
            <a:r>
              <a:rPr sz="2800" b="1" i="1" spc="15" dirty="0">
                <a:latin typeface="Constantia"/>
                <a:cs typeface="Constantia"/>
              </a:rPr>
              <a:t> </a:t>
            </a:r>
            <a:r>
              <a:rPr sz="2800" b="1" i="1" spc="-15" dirty="0">
                <a:latin typeface="Constantia"/>
                <a:cs typeface="Constantia"/>
              </a:rPr>
              <a:t>include—</a:t>
            </a:r>
            <a:endParaRPr sz="2800">
              <a:latin typeface="Constantia"/>
              <a:cs typeface="Constantia"/>
            </a:endParaRPr>
          </a:p>
          <a:p>
            <a:pPr marL="876935" lvl="1" indent="-400050">
              <a:lnSpc>
                <a:spcPct val="100000"/>
              </a:lnSpc>
              <a:spcBef>
                <a:spcPts val="675"/>
              </a:spcBef>
              <a:buClr>
                <a:srgbClr val="009DD9"/>
              </a:buClr>
              <a:buSzPct val="69642"/>
              <a:buAutoNum type="romanUcPeriod"/>
              <a:tabLst>
                <a:tab pos="876935" algn="l"/>
                <a:tab pos="877569" algn="l"/>
              </a:tabLst>
            </a:pPr>
            <a:r>
              <a:rPr sz="2800" spc="-10" dirty="0">
                <a:latin typeface="Constantia"/>
                <a:cs typeface="Constantia"/>
              </a:rPr>
              <a:t>menstrual</a:t>
            </a:r>
            <a:r>
              <a:rPr sz="2800" spc="-50" dirty="0">
                <a:latin typeface="Constantia"/>
                <a:cs typeface="Constantia"/>
              </a:rPr>
              <a:t> </a:t>
            </a:r>
            <a:r>
              <a:rPr sz="2800" spc="-15" dirty="0">
                <a:latin typeface="Constantia"/>
                <a:cs typeface="Constantia"/>
              </a:rPr>
              <a:t>disturbances</a:t>
            </a:r>
            <a:endParaRPr sz="2800">
              <a:latin typeface="Constantia"/>
              <a:cs typeface="Constantia"/>
            </a:endParaRPr>
          </a:p>
          <a:p>
            <a:pPr marL="876935" lvl="1" indent="-400050">
              <a:lnSpc>
                <a:spcPct val="100000"/>
              </a:lnSpc>
              <a:spcBef>
                <a:spcPts val="670"/>
              </a:spcBef>
              <a:buClr>
                <a:srgbClr val="009DD9"/>
              </a:buClr>
              <a:buSzPct val="69642"/>
              <a:buAutoNum type="romanUcPeriod"/>
              <a:tabLst>
                <a:tab pos="876935" algn="l"/>
                <a:tab pos="877569" algn="l"/>
              </a:tabLst>
            </a:pPr>
            <a:r>
              <a:rPr sz="2800" spc="-10" dirty="0">
                <a:latin typeface="Constantia"/>
                <a:cs typeface="Constantia"/>
              </a:rPr>
              <a:t>chronic pelvic</a:t>
            </a:r>
            <a:r>
              <a:rPr sz="2800" spc="-195" dirty="0">
                <a:latin typeface="Constantia"/>
                <a:cs typeface="Constantia"/>
              </a:rPr>
              <a:t> </a:t>
            </a:r>
            <a:r>
              <a:rPr sz="2800" spc="10" dirty="0">
                <a:latin typeface="Constantia"/>
                <a:cs typeface="Constantia"/>
              </a:rPr>
              <a:t>inflammation</a:t>
            </a:r>
            <a:endParaRPr sz="2800">
              <a:latin typeface="Constantia"/>
              <a:cs typeface="Constantia"/>
            </a:endParaRPr>
          </a:p>
          <a:p>
            <a:pPr marL="876935" lvl="1" indent="-400050">
              <a:lnSpc>
                <a:spcPct val="100000"/>
              </a:lnSpc>
              <a:spcBef>
                <a:spcPts val="675"/>
              </a:spcBef>
              <a:buClr>
                <a:srgbClr val="009DD9"/>
              </a:buClr>
              <a:buSzPct val="69642"/>
              <a:buAutoNum type="romanUcPeriod"/>
              <a:tabLst>
                <a:tab pos="877569" algn="l"/>
              </a:tabLst>
            </a:pPr>
            <a:r>
              <a:rPr sz="2800" spc="-5" dirty="0">
                <a:latin typeface="Constantia"/>
                <a:cs typeface="Constantia"/>
              </a:rPr>
              <a:t>scar </a:t>
            </a:r>
            <a:r>
              <a:rPr sz="2800" spc="-10" dirty="0">
                <a:latin typeface="Constantia"/>
                <a:cs typeface="Constantia"/>
              </a:rPr>
              <a:t>endometriosis</a:t>
            </a:r>
            <a:r>
              <a:rPr sz="2800" spc="-220" dirty="0">
                <a:latin typeface="Constantia"/>
                <a:cs typeface="Constantia"/>
              </a:rPr>
              <a:t> </a:t>
            </a:r>
            <a:r>
              <a:rPr sz="2800" spc="-5" dirty="0">
                <a:latin typeface="Constantia"/>
                <a:cs typeface="Constantia"/>
              </a:rPr>
              <a:t>(1%)</a:t>
            </a:r>
            <a:endParaRPr sz="2800">
              <a:latin typeface="Constantia"/>
              <a:cs typeface="Constantia"/>
            </a:endParaRPr>
          </a:p>
          <a:p>
            <a:pPr marL="499109">
              <a:lnSpc>
                <a:spcPct val="100000"/>
              </a:lnSpc>
              <a:spcBef>
                <a:spcPts val="670"/>
              </a:spcBef>
            </a:pPr>
            <a:r>
              <a:rPr sz="2800" b="1" i="1" spc="-15" dirty="0">
                <a:latin typeface="Constantia"/>
                <a:cs typeface="Constantia"/>
              </a:rPr>
              <a:t>Obstetrical </a:t>
            </a:r>
            <a:r>
              <a:rPr sz="2800" b="1" i="1" spc="-10" dirty="0">
                <a:latin typeface="Constantia"/>
                <a:cs typeface="Constantia"/>
              </a:rPr>
              <a:t>complications</a:t>
            </a:r>
            <a:r>
              <a:rPr sz="2800" b="1" i="1" spc="60" dirty="0">
                <a:latin typeface="Constantia"/>
                <a:cs typeface="Constantia"/>
              </a:rPr>
              <a:t> </a:t>
            </a:r>
            <a:r>
              <a:rPr sz="2800" b="1" i="1" spc="-10" dirty="0">
                <a:latin typeface="Constantia"/>
                <a:cs typeface="Constantia"/>
              </a:rPr>
              <a:t>include—</a:t>
            </a:r>
            <a:endParaRPr sz="2800">
              <a:latin typeface="Constantia"/>
              <a:cs typeface="Constantia"/>
            </a:endParaRPr>
          </a:p>
          <a:p>
            <a:pPr marL="876935" indent="-400050">
              <a:lnSpc>
                <a:spcPct val="100000"/>
              </a:lnSpc>
              <a:spcBef>
                <a:spcPts val="675"/>
              </a:spcBef>
              <a:buClr>
                <a:srgbClr val="009DD9"/>
              </a:buClr>
              <a:buSzPct val="69642"/>
              <a:buAutoNum type="romanUcPeriod"/>
              <a:tabLst>
                <a:tab pos="876935" algn="l"/>
                <a:tab pos="877569" algn="l"/>
              </a:tabLst>
            </a:pPr>
            <a:r>
              <a:rPr sz="2800" spc="-10" dirty="0">
                <a:latin typeface="Constantia"/>
                <a:cs typeface="Constantia"/>
              </a:rPr>
              <a:t>ectopic </a:t>
            </a:r>
            <a:r>
              <a:rPr sz="2800" spc="-5" dirty="0">
                <a:latin typeface="Constantia"/>
                <a:cs typeface="Constantia"/>
              </a:rPr>
              <a:t>pregnancy </a:t>
            </a:r>
            <a:r>
              <a:rPr sz="2800" spc="-10" dirty="0">
                <a:latin typeface="Constantia"/>
                <a:cs typeface="Constantia"/>
              </a:rPr>
              <a:t>(three-fold</a:t>
            </a:r>
            <a:r>
              <a:rPr sz="2800" spc="-190" dirty="0">
                <a:latin typeface="Constantia"/>
                <a:cs typeface="Constantia"/>
              </a:rPr>
              <a:t> </a:t>
            </a:r>
            <a:r>
              <a:rPr sz="2800" spc="-10" dirty="0">
                <a:latin typeface="Constantia"/>
                <a:cs typeface="Constantia"/>
              </a:rPr>
              <a:t>increase)</a:t>
            </a:r>
            <a:endParaRPr sz="2800">
              <a:latin typeface="Constantia"/>
              <a:cs typeface="Constantia"/>
            </a:endParaRPr>
          </a:p>
          <a:p>
            <a:pPr marL="876935" indent="-400050">
              <a:lnSpc>
                <a:spcPct val="100000"/>
              </a:lnSpc>
              <a:spcBef>
                <a:spcPts val="670"/>
              </a:spcBef>
              <a:buClr>
                <a:srgbClr val="009DD9"/>
              </a:buClr>
              <a:buSzPct val="69642"/>
              <a:buAutoNum type="romanUcPeriod"/>
              <a:tabLst>
                <a:tab pos="876935" algn="l"/>
                <a:tab pos="877569" algn="l"/>
              </a:tabLst>
            </a:pPr>
            <a:r>
              <a:rPr sz="2800" spc="-15" dirty="0">
                <a:latin typeface="Constantia"/>
                <a:cs typeface="Constantia"/>
              </a:rPr>
              <a:t>preterm</a:t>
            </a:r>
            <a:r>
              <a:rPr sz="2800" spc="-40" dirty="0">
                <a:latin typeface="Constantia"/>
                <a:cs typeface="Constantia"/>
              </a:rPr>
              <a:t> </a:t>
            </a:r>
            <a:r>
              <a:rPr sz="2800" spc="-5" dirty="0">
                <a:latin typeface="Constantia"/>
                <a:cs typeface="Constantia"/>
              </a:rPr>
              <a:t>labour</a:t>
            </a:r>
            <a:endParaRPr sz="2800">
              <a:latin typeface="Constantia"/>
              <a:cs typeface="Constantia"/>
            </a:endParaRPr>
          </a:p>
          <a:p>
            <a:pPr marL="876935" indent="-400050">
              <a:lnSpc>
                <a:spcPct val="100000"/>
              </a:lnSpc>
              <a:spcBef>
                <a:spcPts val="675"/>
              </a:spcBef>
              <a:buClr>
                <a:srgbClr val="009DD9"/>
              </a:buClr>
              <a:buSzPct val="69642"/>
              <a:buAutoNum type="romanUcPeriod"/>
              <a:tabLst>
                <a:tab pos="877569" algn="l"/>
              </a:tabLst>
            </a:pPr>
            <a:r>
              <a:rPr sz="2800" spc="-30" dirty="0">
                <a:latin typeface="Constantia"/>
                <a:cs typeface="Constantia"/>
              </a:rPr>
              <a:t>dysmaturity,</a:t>
            </a:r>
            <a:endParaRPr sz="2800">
              <a:latin typeface="Constantia"/>
              <a:cs typeface="Constantia"/>
            </a:endParaRPr>
          </a:p>
          <a:p>
            <a:pPr marL="876935" indent="-400050">
              <a:lnSpc>
                <a:spcPct val="100000"/>
              </a:lnSpc>
              <a:spcBef>
                <a:spcPts val="670"/>
              </a:spcBef>
              <a:buClr>
                <a:srgbClr val="009DD9"/>
              </a:buClr>
              <a:buSzPct val="69642"/>
              <a:buAutoNum type="romanUcPeriod"/>
              <a:tabLst>
                <a:tab pos="877569" algn="l"/>
              </a:tabLst>
            </a:pPr>
            <a:r>
              <a:rPr sz="2800" spc="-15" dirty="0">
                <a:latin typeface="Constantia"/>
                <a:cs typeface="Constantia"/>
              </a:rPr>
              <a:t>rupture</a:t>
            </a:r>
            <a:r>
              <a:rPr sz="2800" spc="-95" dirty="0">
                <a:latin typeface="Constantia"/>
                <a:cs typeface="Constantia"/>
              </a:rPr>
              <a:t> </a:t>
            </a:r>
            <a:r>
              <a:rPr sz="2800" spc="-10" dirty="0">
                <a:latin typeface="Constantia"/>
                <a:cs typeface="Constantia"/>
              </a:rPr>
              <a:t>uterus</a:t>
            </a:r>
            <a:endParaRPr sz="2800">
              <a:latin typeface="Constantia"/>
              <a:cs typeface="Constanti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217"/>
            <a:ext cx="12191999" cy="102870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5867972" y="0"/>
            <a:ext cx="6324027" cy="59991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0" y="0"/>
            <a:ext cx="11848668" cy="1092461"/>
          </a:xfrm>
          <a:prstGeom prst="rect">
            <a:avLst/>
          </a:prstGeom>
          <a:blipFill>
            <a:blip r:embed="rId5" cstate="print"/>
            <a:stretch>
              <a:fillRect/>
            </a:stretch>
          </a:blipFill>
        </p:spPr>
        <p:txBody>
          <a:bodyPr wrap="square" lIns="0" tIns="0" rIns="0" bIns="0" rtlCol="0"/>
          <a:lstStyle/>
          <a:p>
            <a:endParaRPr/>
          </a:p>
        </p:txBody>
      </p:sp>
      <p:sp>
        <p:nvSpPr>
          <p:cNvPr id="6" name="object 6"/>
          <p:cNvSpPr txBox="1"/>
          <p:nvPr/>
        </p:nvSpPr>
        <p:spPr>
          <a:xfrm>
            <a:off x="11483593" y="1743329"/>
            <a:ext cx="26034" cy="102235"/>
          </a:xfrm>
          <a:prstGeom prst="rect">
            <a:avLst/>
          </a:prstGeom>
        </p:spPr>
        <p:txBody>
          <a:bodyPr vert="horz" wrap="square" lIns="0" tIns="0" rIns="0" bIns="0" rtlCol="0">
            <a:spAutoFit/>
          </a:bodyPr>
          <a:lstStyle/>
          <a:p>
            <a:pPr>
              <a:lnSpc>
                <a:spcPts val="765"/>
              </a:lnSpc>
            </a:pPr>
            <a:r>
              <a:rPr sz="800" dirty="0">
                <a:solidFill>
                  <a:srgbClr val="04607A"/>
                </a:solidFill>
                <a:latin typeface="Calibri"/>
                <a:cs typeface="Calibri"/>
              </a:rPr>
              <a:t>‘</a:t>
            </a:r>
            <a:endParaRPr sz="800">
              <a:latin typeface="Calibri"/>
              <a:cs typeface="Calibri"/>
            </a:endParaRPr>
          </a:p>
        </p:txBody>
      </p:sp>
      <p:sp>
        <p:nvSpPr>
          <p:cNvPr id="7" name="object 7"/>
          <p:cNvSpPr/>
          <p:nvPr/>
        </p:nvSpPr>
        <p:spPr>
          <a:xfrm>
            <a:off x="0" y="0"/>
            <a:ext cx="12192000" cy="6857998"/>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96900" y="775157"/>
            <a:ext cx="4102735" cy="1031875"/>
          </a:xfrm>
          <a:prstGeom prst="rect">
            <a:avLst/>
          </a:prstGeom>
        </p:spPr>
        <p:txBody>
          <a:bodyPr vert="horz" wrap="square" lIns="0" tIns="12700" rIns="0" bIns="0" rtlCol="0">
            <a:spAutoFit/>
          </a:bodyPr>
          <a:lstStyle/>
          <a:p>
            <a:pPr marL="12700">
              <a:lnSpc>
                <a:spcPct val="100000"/>
              </a:lnSpc>
              <a:spcBef>
                <a:spcPts val="100"/>
              </a:spcBef>
            </a:pPr>
            <a:r>
              <a:rPr sz="6600" u="none" spc="-5" dirty="0">
                <a:solidFill>
                  <a:srgbClr val="04607A"/>
                </a:solidFill>
                <a:latin typeface="Calibri"/>
                <a:cs typeface="Calibri"/>
              </a:rPr>
              <a:t>DEFINITION</a:t>
            </a:r>
            <a:endParaRPr sz="6600">
              <a:latin typeface="Calibri"/>
              <a:cs typeface="Calibri"/>
            </a:endParaRPr>
          </a:p>
        </p:txBody>
      </p:sp>
      <p:sp>
        <p:nvSpPr>
          <p:cNvPr id="3" name="object 3"/>
          <p:cNvSpPr txBox="1"/>
          <p:nvPr/>
        </p:nvSpPr>
        <p:spPr>
          <a:xfrm>
            <a:off x="688340" y="1865502"/>
            <a:ext cx="5852160" cy="4318635"/>
          </a:xfrm>
          <a:prstGeom prst="rect">
            <a:avLst/>
          </a:prstGeom>
        </p:spPr>
        <p:txBody>
          <a:bodyPr vert="horz" wrap="square" lIns="0" tIns="80010" rIns="0" bIns="0" rtlCol="0">
            <a:spAutoFit/>
          </a:bodyPr>
          <a:lstStyle/>
          <a:p>
            <a:pPr marL="286385" marR="5080" indent="-274320">
              <a:lnSpc>
                <a:spcPct val="90000"/>
              </a:lnSpc>
              <a:spcBef>
                <a:spcPts val="630"/>
              </a:spcBef>
              <a:buClr>
                <a:srgbClr val="0AD0D9"/>
              </a:buClr>
              <a:buSzPct val="92045"/>
              <a:buFont typeface="Wingdings 2"/>
              <a:buChar char=""/>
              <a:tabLst>
                <a:tab pos="307340" algn="l"/>
              </a:tabLst>
            </a:pPr>
            <a:r>
              <a:rPr sz="4400" spc="-15" dirty="0">
                <a:latin typeface="Constantia"/>
                <a:cs typeface="Constantia"/>
              </a:rPr>
              <a:t>Deliberate</a:t>
            </a:r>
            <a:r>
              <a:rPr sz="4400" spc="-220" dirty="0">
                <a:latin typeface="Constantia"/>
                <a:cs typeface="Constantia"/>
              </a:rPr>
              <a:t> </a:t>
            </a:r>
            <a:r>
              <a:rPr sz="4400" spc="-5" dirty="0">
                <a:latin typeface="Constantia"/>
                <a:cs typeface="Constantia"/>
              </a:rPr>
              <a:t>termination  </a:t>
            </a:r>
            <a:r>
              <a:rPr sz="4400" dirty="0">
                <a:latin typeface="Constantia"/>
                <a:cs typeface="Constantia"/>
              </a:rPr>
              <a:t>of pregnancy either </a:t>
            </a:r>
            <a:r>
              <a:rPr sz="4400" spc="-25" dirty="0">
                <a:latin typeface="Constantia"/>
                <a:cs typeface="Constantia"/>
              </a:rPr>
              <a:t>by  </a:t>
            </a:r>
            <a:r>
              <a:rPr sz="4400" spc="-5" dirty="0">
                <a:latin typeface="Constantia"/>
                <a:cs typeface="Constantia"/>
              </a:rPr>
              <a:t>the medical </a:t>
            </a:r>
            <a:r>
              <a:rPr sz="4400" dirty="0">
                <a:latin typeface="Constantia"/>
                <a:cs typeface="Constantia"/>
              </a:rPr>
              <a:t>&amp; </a:t>
            </a:r>
            <a:r>
              <a:rPr sz="4400" spc="-5" dirty="0">
                <a:latin typeface="Constantia"/>
                <a:cs typeface="Constantia"/>
              </a:rPr>
              <a:t>surgical  </a:t>
            </a:r>
            <a:r>
              <a:rPr sz="4400" dirty="0">
                <a:latin typeface="Constantia"/>
                <a:cs typeface="Constantia"/>
              </a:rPr>
              <a:t>method </a:t>
            </a:r>
            <a:r>
              <a:rPr sz="4400" spc="-15" dirty="0">
                <a:latin typeface="Constantia"/>
                <a:cs typeface="Constantia"/>
              </a:rPr>
              <a:t>before </a:t>
            </a:r>
            <a:r>
              <a:rPr sz="4400" spc="-5" dirty="0">
                <a:latin typeface="Constantia"/>
                <a:cs typeface="Constantia"/>
              </a:rPr>
              <a:t>the  </a:t>
            </a:r>
            <a:r>
              <a:rPr sz="4400" dirty="0">
                <a:latin typeface="Constantia"/>
                <a:cs typeface="Constantia"/>
              </a:rPr>
              <a:t>viability of </a:t>
            </a:r>
            <a:r>
              <a:rPr sz="4400" spc="-5" dirty="0">
                <a:latin typeface="Constantia"/>
                <a:cs typeface="Constantia"/>
              </a:rPr>
              <a:t>the </a:t>
            </a:r>
            <a:r>
              <a:rPr sz="4400" spc="-10" dirty="0">
                <a:latin typeface="Constantia"/>
                <a:cs typeface="Constantia"/>
              </a:rPr>
              <a:t>fetus </a:t>
            </a:r>
            <a:r>
              <a:rPr sz="4400" spc="-5" dirty="0">
                <a:latin typeface="Constantia"/>
                <a:cs typeface="Constantia"/>
              </a:rPr>
              <a:t>is  called </a:t>
            </a:r>
            <a:r>
              <a:rPr sz="4400" dirty="0">
                <a:latin typeface="Constantia"/>
                <a:cs typeface="Constantia"/>
              </a:rPr>
              <a:t>induction of  abortion</a:t>
            </a:r>
            <a:endParaRPr sz="4400">
              <a:latin typeface="Constantia"/>
              <a:cs typeface="Constantia"/>
            </a:endParaRPr>
          </a:p>
        </p:txBody>
      </p:sp>
      <p:sp>
        <p:nvSpPr>
          <p:cNvPr id="4" name="object 4"/>
          <p:cNvSpPr/>
          <p:nvPr/>
        </p:nvSpPr>
        <p:spPr>
          <a:xfrm>
            <a:off x="7184135" y="1906522"/>
            <a:ext cx="4764024" cy="487984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45311" y="522173"/>
            <a:ext cx="10246995" cy="1489710"/>
          </a:xfrm>
          <a:prstGeom prst="rect">
            <a:avLst/>
          </a:prstGeom>
        </p:spPr>
        <p:txBody>
          <a:bodyPr vert="horz" wrap="square" lIns="0" tIns="12700" rIns="0" bIns="0" rtlCol="0">
            <a:spAutoFit/>
          </a:bodyPr>
          <a:lstStyle/>
          <a:p>
            <a:pPr marL="12700" marR="5080">
              <a:lnSpc>
                <a:spcPct val="100000"/>
              </a:lnSpc>
              <a:spcBef>
                <a:spcPts val="100"/>
              </a:spcBef>
              <a:tabLst>
                <a:tab pos="2477770" algn="l"/>
              </a:tabLst>
            </a:pPr>
            <a:r>
              <a:rPr sz="4800" u="none" spc="-5" dirty="0">
                <a:solidFill>
                  <a:srgbClr val="04607A"/>
                </a:solidFill>
                <a:latin typeface="Calibri"/>
                <a:cs typeface="Calibri"/>
              </a:rPr>
              <a:t>MEDICAL	</a:t>
            </a:r>
            <a:r>
              <a:rPr sz="4800" u="none" spc="-40" dirty="0">
                <a:solidFill>
                  <a:srgbClr val="04607A"/>
                </a:solidFill>
                <a:latin typeface="Calibri"/>
                <a:cs typeface="Calibri"/>
              </a:rPr>
              <a:t>TERMINATION </a:t>
            </a:r>
            <a:r>
              <a:rPr sz="4800" u="none" spc="-5" dirty="0">
                <a:solidFill>
                  <a:srgbClr val="04607A"/>
                </a:solidFill>
                <a:latin typeface="Calibri"/>
                <a:cs typeface="Calibri"/>
              </a:rPr>
              <a:t>OF </a:t>
            </a:r>
            <a:r>
              <a:rPr sz="4800" u="none" spc="-15" dirty="0">
                <a:solidFill>
                  <a:srgbClr val="04607A"/>
                </a:solidFill>
                <a:latin typeface="Calibri"/>
                <a:cs typeface="Calibri"/>
              </a:rPr>
              <a:t>PREGNANCY  ACT</a:t>
            </a:r>
            <a:r>
              <a:rPr sz="4800" u="none" spc="-10" dirty="0">
                <a:solidFill>
                  <a:srgbClr val="04607A"/>
                </a:solidFill>
                <a:latin typeface="Calibri"/>
                <a:cs typeface="Calibri"/>
              </a:rPr>
              <a:t> </a:t>
            </a:r>
            <a:r>
              <a:rPr sz="4800" u="none" dirty="0">
                <a:solidFill>
                  <a:srgbClr val="04607A"/>
                </a:solidFill>
                <a:latin typeface="Calibri"/>
                <a:cs typeface="Calibri"/>
              </a:rPr>
              <a:t>1971:-</a:t>
            </a:r>
            <a:endParaRPr sz="4800">
              <a:latin typeface="Calibri"/>
              <a:cs typeface="Calibri"/>
            </a:endParaRPr>
          </a:p>
        </p:txBody>
      </p:sp>
      <p:sp>
        <p:nvSpPr>
          <p:cNvPr id="3" name="object 3"/>
          <p:cNvSpPr txBox="1"/>
          <p:nvPr/>
        </p:nvSpPr>
        <p:spPr>
          <a:xfrm>
            <a:off x="949858" y="2318765"/>
            <a:ext cx="10771505" cy="4277995"/>
          </a:xfrm>
          <a:prstGeom prst="rect">
            <a:avLst/>
          </a:prstGeom>
        </p:spPr>
        <p:txBody>
          <a:bodyPr vert="horz" wrap="square" lIns="0" tIns="58419" rIns="0" bIns="0" rtlCol="0">
            <a:spAutoFit/>
          </a:bodyPr>
          <a:lstStyle/>
          <a:p>
            <a:pPr marL="286385" marR="5080" indent="-274320">
              <a:lnSpc>
                <a:spcPct val="90000"/>
              </a:lnSpc>
              <a:spcBef>
                <a:spcPts val="459"/>
              </a:spcBef>
              <a:buClr>
                <a:srgbClr val="0AD0D9"/>
              </a:buClr>
              <a:buSzPct val="95000"/>
              <a:buFont typeface="Wingdings 2"/>
              <a:buChar char=""/>
              <a:tabLst>
                <a:tab pos="287020" algn="l"/>
              </a:tabLst>
            </a:pPr>
            <a:r>
              <a:rPr sz="3000" spc="-5" dirty="0">
                <a:latin typeface="Constantia"/>
                <a:cs typeface="Constantia"/>
              </a:rPr>
              <a:t>The</a:t>
            </a:r>
            <a:r>
              <a:rPr sz="3000" spc="-75" dirty="0">
                <a:latin typeface="Constantia"/>
                <a:cs typeface="Constantia"/>
              </a:rPr>
              <a:t> </a:t>
            </a:r>
            <a:r>
              <a:rPr sz="3000" dirty="0">
                <a:latin typeface="Constantia"/>
                <a:cs typeface="Constantia"/>
              </a:rPr>
              <a:t>Indian</a:t>
            </a:r>
            <a:r>
              <a:rPr sz="3000" spc="-120" dirty="0">
                <a:latin typeface="Constantia"/>
                <a:cs typeface="Constantia"/>
              </a:rPr>
              <a:t> </a:t>
            </a:r>
            <a:r>
              <a:rPr sz="3000" dirty="0">
                <a:latin typeface="Constantia"/>
                <a:cs typeface="Constantia"/>
              </a:rPr>
              <a:t>abortion</a:t>
            </a:r>
            <a:r>
              <a:rPr sz="3000" spc="-40" dirty="0">
                <a:latin typeface="Constantia"/>
                <a:cs typeface="Constantia"/>
              </a:rPr>
              <a:t> </a:t>
            </a:r>
            <a:r>
              <a:rPr sz="3000" spc="-20" dirty="0">
                <a:latin typeface="Constantia"/>
                <a:cs typeface="Constantia"/>
              </a:rPr>
              <a:t>laws</a:t>
            </a:r>
            <a:r>
              <a:rPr sz="3000" spc="-65" dirty="0">
                <a:latin typeface="Constantia"/>
                <a:cs typeface="Constantia"/>
              </a:rPr>
              <a:t> </a:t>
            </a:r>
            <a:r>
              <a:rPr sz="3000" spc="-5" dirty="0">
                <a:latin typeface="Constantia"/>
                <a:cs typeface="Constantia"/>
              </a:rPr>
              <a:t>falls</a:t>
            </a:r>
            <a:r>
              <a:rPr sz="3000" spc="-125" dirty="0">
                <a:latin typeface="Constantia"/>
                <a:cs typeface="Constantia"/>
              </a:rPr>
              <a:t> </a:t>
            </a:r>
            <a:r>
              <a:rPr sz="3000" spc="-5" dirty="0">
                <a:latin typeface="Constantia"/>
                <a:cs typeface="Constantia"/>
              </a:rPr>
              <a:t>under</a:t>
            </a:r>
            <a:r>
              <a:rPr sz="3000" spc="-120" dirty="0">
                <a:latin typeface="Constantia"/>
                <a:cs typeface="Constantia"/>
              </a:rPr>
              <a:t> </a:t>
            </a:r>
            <a:r>
              <a:rPr sz="3000" spc="-5" dirty="0">
                <a:latin typeface="Constantia"/>
                <a:cs typeface="Constantia"/>
              </a:rPr>
              <a:t>the</a:t>
            </a:r>
            <a:r>
              <a:rPr sz="3000" spc="-75" dirty="0">
                <a:latin typeface="Constantia"/>
                <a:cs typeface="Constantia"/>
              </a:rPr>
              <a:t> </a:t>
            </a:r>
            <a:r>
              <a:rPr sz="3000" spc="-15" dirty="0">
                <a:latin typeface="Constantia"/>
                <a:cs typeface="Constantia"/>
              </a:rPr>
              <a:t>Medical</a:t>
            </a:r>
            <a:r>
              <a:rPr sz="3000" spc="-80" dirty="0">
                <a:latin typeface="Constantia"/>
                <a:cs typeface="Constantia"/>
              </a:rPr>
              <a:t> </a:t>
            </a:r>
            <a:r>
              <a:rPr sz="3000" spc="-30" dirty="0">
                <a:latin typeface="Constantia"/>
                <a:cs typeface="Constantia"/>
              </a:rPr>
              <a:t>Termination</a:t>
            </a:r>
            <a:r>
              <a:rPr sz="3000" spc="-114" dirty="0">
                <a:latin typeface="Constantia"/>
                <a:cs typeface="Constantia"/>
              </a:rPr>
              <a:t> </a:t>
            </a:r>
            <a:r>
              <a:rPr sz="3000" dirty="0">
                <a:latin typeface="Constantia"/>
                <a:cs typeface="Constantia"/>
              </a:rPr>
              <a:t>of  </a:t>
            </a:r>
            <a:r>
              <a:rPr sz="3000" spc="-5" dirty="0">
                <a:latin typeface="Constantia"/>
                <a:cs typeface="Constantia"/>
              </a:rPr>
              <a:t>Pregnancy (MTP) </a:t>
            </a:r>
            <a:r>
              <a:rPr sz="3000" spc="-10" dirty="0">
                <a:latin typeface="Constantia"/>
                <a:cs typeface="Constantia"/>
              </a:rPr>
              <a:t>Act, </a:t>
            </a:r>
            <a:r>
              <a:rPr sz="3000" spc="-5" dirty="0">
                <a:latin typeface="Constantia"/>
                <a:cs typeface="Constantia"/>
              </a:rPr>
              <a:t>which </a:t>
            </a:r>
            <a:r>
              <a:rPr sz="3000" spc="-10" dirty="0">
                <a:latin typeface="Constantia"/>
                <a:cs typeface="Constantia"/>
              </a:rPr>
              <a:t>was enacted </a:t>
            </a:r>
            <a:r>
              <a:rPr sz="3000" spc="-15" dirty="0">
                <a:latin typeface="Constantia"/>
                <a:cs typeface="Constantia"/>
              </a:rPr>
              <a:t>by </a:t>
            </a:r>
            <a:r>
              <a:rPr sz="3000" spc="-5" dirty="0">
                <a:latin typeface="Constantia"/>
                <a:cs typeface="Constantia"/>
              </a:rPr>
              <a:t>the Indian  </a:t>
            </a:r>
            <a:r>
              <a:rPr sz="3000" spc="-10" dirty="0">
                <a:latin typeface="Constantia"/>
                <a:cs typeface="Constantia"/>
              </a:rPr>
              <a:t>Parliament </a:t>
            </a:r>
            <a:r>
              <a:rPr sz="3000" spc="-5" dirty="0">
                <a:latin typeface="Constantia"/>
                <a:cs typeface="Constantia"/>
              </a:rPr>
              <a:t>in the </a:t>
            </a:r>
            <a:r>
              <a:rPr sz="3000" spc="-20" dirty="0">
                <a:latin typeface="Constantia"/>
                <a:cs typeface="Constantia"/>
              </a:rPr>
              <a:t>year </a:t>
            </a:r>
            <a:r>
              <a:rPr sz="3000" spc="5" dirty="0">
                <a:latin typeface="Constantia"/>
                <a:cs typeface="Constantia"/>
              </a:rPr>
              <a:t>1971 </a:t>
            </a:r>
            <a:r>
              <a:rPr sz="3000" dirty="0">
                <a:latin typeface="Constantia"/>
                <a:cs typeface="Constantia"/>
              </a:rPr>
              <a:t>with </a:t>
            </a:r>
            <a:r>
              <a:rPr sz="3000" spc="-5" dirty="0">
                <a:latin typeface="Constantia"/>
                <a:cs typeface="Constantia"/>
              </a:rPr>
              <a:t>the intention </a:t>
            </a:r>
            <a:r>
              <a:rPr sz="3000" dirty="0">
                <a:latin typeface="Constantia"/>
                <a:cs typeface="Constantia"/>
              </a:rPr>
              <a:t>of </a:t>
            </a:r>
            <a:r>
              <a:rPr sz="3000" spc="-10" dirty="0">
                <a:latin typeface="Constantia"/>
                <a:cs typeface="Constantia"/>
              </a:rPr>
              <a:t>reducing </a:t>
            </a:r>
            <a:r>
              <a:rPr sz="3000" spc="-5" dirty="0">
                <a:latin typeface="Constantia"/>
                <a:cs typeface="Constantia"/>
              </a:rPr>
              <a:t>the  </a:t>
            </a:r>
            <a:r>
              <a:rPr sz="3000" spc="-10" dirty="0">
                <a:latin typeface="Constantia"/>
                <a:cs typeface="Constantia"/>
              </a:rPr>
              <a:t>incidence </a:t>
            </a:r>
            <a:r>
              <a:rPr sz="3000" dirty="0">
                <a:latin typeface="Constantia"/>
                <a:cs typeface="Constantia"/>
              </a:rPr>
              <a:t>of </a:t>
            </a:r>
            <a:r>
              <a:rPr sz="3000" spc="-5" dirty="0">
                <a:latin typeface="Constantia"/>
                <a:cs typeface="Constantia"/>
              </a:rPr>
              <a:t>illegal </a:t>
            </a:r>
            <a:r>
              <a:rPr sz="3000" dirty="0">
                <a:latin typeface="Constantia"/>
                <a:cs typeface="Constantia"/>
              </a:rPr>
              <a:t>abortion and </a:t>
            </a:r>
            <a:r>
              <a:rPr sz="3000" spc="-10" dirty="0">
                <a:latin typeface="Constantia"/>
                <a:cs typeface="Constantia"/>
              </a:rPr>
              <a:t>consequent maternal</a:t>
            </a:r>
            <a:r>
              <a:rPr sz="3000" spc="-430" dirty="0">
                <a:latin typeface="Constantia"/>
                <a:cs typeface="Constantia"/>
              </a:rPr>
              <a:t> </a:t>
            </a:r>
            <a:r>
              <a:rPr sz="3000" spc="-5" dirty="0">
                <a:latin typeface="Constantia"/>
                <a:cs typeface="Constantia"/>
              </a:rPr>
              <a:t>mortality  </a:t>
            </a:r>
            <a:r>
              <a:rPr sz="3000" dirty="0">
                <a:latin typeface="Constantia"/>
                <a:cs typeface="Constantia"/>
              </a:rPr>
              <a:t>and </a:t>
            </a:r>
            <a:r>
              <a:rPr sz="3000" spc="-40" dirty="0">
                <a:latin typeface="Constantia"/>
                <a:cs typeface="Constantia"/>
              </a:rPr>
              <a:t>morbidity. </a:t>
            </a:r>
            <a:r>
              <a:rPr sz="3000" spc="-5" dirty="0">
                <a:latin typeface="Constantia"/>
                <a:cs typeface="Constantia"/>
              </a:rPr>
              <a:t>The </a:t>
            </a:r>
            <a:r>
              <a:rPr sz="3000" spc="-10" dirty="0">
                <a:latin typeface="Constantia"/>
                <a:cs typeface="Constantia"/>
              </a:rPr>
              <a:t>MTP Act </a:t>
            </a:r>
            <a:r>
              <a:rPr sz="3000" spc="-5" dirty="0">
                <a:latin typeface="Constantia"/>
                <a:cs typeface="Constantia"/>
              </a:rPr>
              <a:t>came </a:t>
            </a:r>
            <a:r>
              <a:rPr sz="3000" spc="-20" dirty="0">
                <a:latin typeface="Constantia"/>
                <a:cs typeface="Constantia"/>
              </a:rPr>
              <a:t>into </a:t>
            </a:r>
            <a:r>
              <a:rPr sz="3000" spc="-10" dirty="0">
                <a:latin typeface="Constantia"/>
                <a:cs typeface="Constantia"/>
              </a:rPr>
              <a:t>effect </a:t>
            </a:r>
            <a:r>
              <a:rPr sz="3000" spc="-20" dirty="0">
                <a:latin typeface="Constantia"/>
                <a:cs typeface="Constantia"/>
              </a:rPr>
              <a:t>from </a:t>
            </a:r>
            <a:r>
              <a:rPr sz="3000" dirty="0">
                <a:latin typeface="Constantia"/>
                <a:cs typeface="Constantia"/>
              </a:rPr>
              <a:t>1 </a:t>
            </a:r>
            <a:r>
              <a:rPr sz="3000" spc="-5" dirty="0">
                <a:latin typeface="Constantia"/>
                <a:cs typeface="Constantia"/>
              </a:rPr>
              <a:t>April 1972  </a:t>
            </a:r>
            <a:r>
              <a:rPr sz="3000" dirty="0">
                <a:latin typeface="Constantia"/>
                <a:cs typeface="Constantia"/>
              </a:rPr>
              <a:t>and</a:t>
            </a:r>
            <a:r>
              <a:rPr sz="3000" spc="-80" dirty="0">
                <a:latin typeface="Constantia"/>
                <a:cs typeface="Constantia"/>
              </a:rPr>
              <a:t> </a:t>
            </a:r>
            <a:r>
              <a:rPr sz="3000" spc="-10" dirty="0">
                <a:latin typeface="Constantia"/>
                <a:cs typeface="Constantia"/>
              </a:rPr>
              <a:t>was</a:t>
            </a:r>
            <a:r>
              <a:rPr sz="3000" spc="-145" dirty="0">
                <a:latin typeface="Constantia"/>
                <a:cs typeface="Constantia"/>
              </a:rPr>
              <a:t> </a:t>
            </a:r>
            <a:r>
              <a:rPr sz="3000" dirty="0">
                <a:latin typeface="Constantia"/>
                <a:cs typeface="Constantia"/>
              </a:rPr>
              <a:t>amended</a:t>
            </a:r>
            <a:r>
              <a:rPr sz="3000" spc="-15" dirty="0">
                <a:latin typeface="Constantia"/>
                <a:cs typeface="Constantia"/>
              </a:rPr>
              <a:t> </a:t>
            </a:r>
            <a:r>
              <a:rPr sz="3000" spc="-5" dirty="0">
                <a:latin typeface="Constantia"/>
                <a:cs typeface="Constantia"/>
              </a:rPr>
              <a:t>in</a:t>
            </a:r>
            <a:r>
              <a:rPr sz="3000" spc="-75" dirty="0">
                <a:latin typeface="Constantia"/>
                <a:cs typeface="Constantia"/>
              </a:rPr>
              <a:t> </a:t>
            </a:r>
            <a:r>
              <a:rPr sz="3000" spc="-5" dirty="0">
                <a:latin typeface="Constantia"/>
                <a:cs typeface="Constantia"/>
              </a:rPr>
              <a:t>the</a:t>
            </a:r>
            <a:r>
              <a:rPr sz="3000" spc="-165" dirty="0">
                <a:latin typeface="Constantia"/>
                <a:cs typeface="Constantia"/>
              </a:rPr>
              <a:t> </a:t>
            </a:r>
            <a:r>
              <a:rPr sz="3000" spc="-20" dirty="0">
                <a:latin typeface="Constantia"/>
                <a:cs typeface="Constantia"/>
              </a:rPr>
              <a:t>years</a:t>
            </a:r>
            <a:r>
              <a:rPr sz="3000" spc="-65" dirty="0">
                <a:latin typeface="Constantia"/>
                <a:cs typeface="Constantia"/>
              </a:rPr>
              <a:t> </a:t>
            </a:r>
            <a:r>
              <a:rPr sz="3000" spc="-20" dirty="0">
                <a:latin typeface="Constantia"/>
                <a:cs typeface="Constantia"/>
              </a:rPr>
              <a:t>1975</a:t>
            </a:r>
            <a:r>
              <a:rPr sz="3000" spc="-95" dirty="0">
                <a:latin typeface="Constantia"/>
                <a:cs typeface="Constantia"/>
              </a:rPr>
              <a:t> </a:t>
            </a:r>
            <a:r>
              <a:rPr sz="3000" dirty="0">
                <a:latin typeface="Constantia"/>
                <a:cs typeface="Constantia"/>
              </a:rPr>
              <a:t>and</a:t>
            </a:r>
            <a:r>
              <a:rPr sz="3000" spc="5" dirty="0">
                <a:latin typeface="Constantia"/>
                <a:cs typeface="Constantia"/>
              </a:rPr>
              <a:t> </a:t>
            </a:r>
            <a:r>
              <a:rPr sz="3000" spc="-15" dirty="0">
                <a:latin typeface="Constantia"/>
                <a:cs typeface="Constantia"/>
              </a:rPr>
              <a:t>2002.</a:t>
            </a:r>
            <a:endParaRPr sz="3000">
              <a:latin typeface="Constantia"/>
              <a:cs typeface="Constantia"/>
            </a:endParaRPr>
          </a:p>
          <a:p>
            <a:pPr marL="286385" marR="1022985" indent="-274320">
              <a:lnSpc>
                <a:spcPts val="3240"/>
              </a:lnSpc>
              <a:spcBef>
                <a:spcPts val="770"/>
              </a:spcBef>
              <a:buClr>
                <a:srgbClr val="0AD0D9"/>
              </a:buClr>
              <a:buSzPct val="95000"/>
              <a:buFont typeface="Wingdings 2"/>
              <a:buChar char=""/>
              <a:tabLst>
                <a:tab pos="287020" algn="l"/>
              </a:tabLst>
            </a:pPr>
            <a:r>
              <a:rPr sz="3000" spc="-50" dirty="0">
                <a:latin typeface="Constantia"/>
                <a:cs typeface="Constantia"/>
              </a:rPr>
              <a:t>Recently, </a:t>
            </a:r>
            <a:r>
              <a:rPr sz="3000" spc="-5" dirty="0">
                <a:latin typeface="Constantia"/>
                <a:cs typeface="Constantia"/>
              </a:rPr>
              <a:t>the </a:t>
            </a:r>
            <a:r>
              <a:rPr sz="3000" spc="-10" dirty="0">
                <a:latin typeface="Constantia"/>
                <a:cs typeface="Constantia"/>
              </a:rPr>
              <a:t>Supreme Court </a:t>
            </a:r>
            <a:r>
              <a:rPr sz="3000" spc="-15" dirty="0">
                <a:latin typeface="Constantia"/>
                <a:cs typeface="Constantia"/>
              </a:rPr>
              <a:t>permitted </a:t>
            </a:r>
            <a:r>
              <a:rPr sz="3000" dirty="0">
                <a:latin typeface="Constantia"/>
                <a:cs typeface="Constantia"/>
              </a:rPr>
              <a:t>a </a:t>
            </a:r>
            <a:r>
              <a:rPr sz="3000" spc="-15" dirty="0">
                <a:latin typeface="Constantia"/>
                <a:cs typeface="Constantia"/>
              </a:rPr>
              <a:t>rape </a:t>
            </a:r>
            <a:r>
              <a:rPr sz="3000" spc="-5" dirty="0">
                <a:latin typeface="Constantia"/>
                <a:cs typeface="Constantia"/>
              </a:rPr>
              <a:t>survivor </a:t>
            </a:r>
            <a:r>
              <a:rPr sz="3000" spc="-30" dirty="0">
                <a:latin typeface="Constantia"/>
                <a:cs typeface="Constantia"/>
              </a:rPr>
              <a:t>to  </a:t>
            </a:r>
            <a:r>
              <a:rPr sz="3000" spc="-15" dirty="0">
                <a:latin typeface="Constantia"/>
                <a:cs typeface="Constantia"/>
              </a:rPr>
              <a:t>terminate</a:t>
            </a:r>
            <a:r>
              <a:rPr sz="3000" spc="-75" dirty="0">
                <a:latin typeface="Constantia"/>
                <a:cs typeface="Constantia"/>
              </a:rPr>
              <a:t> </a:t>
            </a:r>
            <a:r>
              <a:rPr sz="3000" dirty="0">
                <a:latin typeface="Constantia"/>
                <a:cs typeface="Constantia"/>
              </a:rPr>
              <a:t>her</a:t>
            </a:r>
            <a:r>
              <a:rPr sz="3000" spc="-155" dirty="0">
                <a:latin typeface="Constantia"/>
                <a:cs typeface="Constantia"/>
              </a:rPr>
              <a:t> </a:t>
            </a:r>
            <a:r>
              <a:rPr sz="3000" spc="-5" dirty="0">
                <a:latin typeface="Constantia"/>
                <a:cs typeface="Constantia"/>
              </a:rPr>
              <a:t>pregnancy</a:t>
            </a:r>
            <a:r>
              <a:rPr sz="3000" spc="-140" dirty="0">
                <a:latin typeface="Constantia"/>
                <a:cs typeface="Constantia"/>
              </a:rPr>
              <a:t> </a:t>
            </a:r>
            <a:r>
              <a:rPr sz="3000" dirty="0">
                <a:latin typeface="Constantia"/>
                <a:cs typeface="Constantia"/>
              </a:rPr>
              <a:t>at</a:t>
            </a:r>
            <a:r>
              <a:rPr sz="3000" spc="-75" dirty="0">
                <a:latin typeface="Constantia"/>
                <a:cs typeface="Constantia"/>
              </a:rPr>
              <a:t> </a:t>
            </a:r>
            <a:r>
              <a:rPr sz="3000" spc="-5" dirty="0">
                <a:latin typeface="Constantia"/>
                <a:cs typeface="Constantia"/>
              </a:rPr>
              <a:t>24</a:t>
            </a:r>
            <a:r>
              <a:rPr sz="3000" spc="-95" dirty="0">
                <a:latin typeface="Constantia"/>
                <a:cs typeface="Constantia"/>
              </a:rPr>
              <a:t> </a:t>
            </a:r>
            <a:r>
              <a:rPr sz="3000" spc="-20" dirty="0">
                <a:latin typeface="Constantia"/>
                <a:cs typeface="Constantia"/>
              </a:rPr>
              <a:t>weeks,</a:t>
            </a:r>
            <a:r>
              <a:rPr sz="3000" spc="-95" dirty="0">
                <a:latin typeface="Constantia"/>
                <a:cs typeface="Constantia"/>
              </a:rPr>
              <a:t> </a:t>
            </a:r>
            <a:r>
              <a:rPr sz="3000" spc="-5" dirty="0">
                <a:latin typeface="Constantia"/>
                <a:cs typeface="Constantia"/>
              </a:rPr>
              <a:t>which</a:t>
            </a:r>
            <a:r>
              <a:rPr sz="3000" spc="-50" dirty="0">
                <a:latin typeface="Constantia"/>
                <a:cs typeface="Constantia"/>
              </a:rPr>
              <a:t> </a:t>
            </a:r>
            <a:r>
              <a:rPr sz="3000" spc="-5" dirty="0">
                <a:latin typeface="Constantia"/>
                <a:cs typeface="Constantia"/>
              </a:rPr>
              <a:t>is</a:t>
            </a:r>
            <a:r>
              <a:rPr sz="3000" spc="-65" dirty="0">
                <a:latin typeface="Constantia"/>
                <a:cs typeface="Constantia"/>
              </a:rPr>
              <a:t> </a:t>
            </a:r>
            <a:r>
              <a:rPr sz="3000" spc="-15" dirty="0">
                <a:latin typeface="Constantia"/>
                <a:cs typeface="Constantia"/>
              </a:rPr>
              <a:t>beyond </a:t>
            </a:r>
            <a:r>
              <a:rPr sz="3000" spc="-5" dirty="0">
                <a:latin typeface="Constantia"/>
                <a:cs typeface="Constantia"/>
              </a:rPr>
              <a:t>the  permissible 20 </a:t>
            </a:r>
            <a:r>
              <a:rPr sz="3000" spc="-15" dirty="0">
                <a:latin typeface="Constantia"/>
                <a:cs typeface="Constantia"/>
              </a:rPr>
              <a:t>weeks </a:t>
            </a:r>
            <a:r>
              <a:rPr sz="3000" spc="-5" dirty="0">
                <a:latin typeface="Constantia"/>
                <a:cs typeface="Constantia"/>
              </a:rPr>
              <a:t>limit prescribed under the </a:t>
            </a:r>
            <a:r>
              <a:rPr sz="3000" spc="-15" dirty="0">
                <a:latin typeface="Constantia"/>
                <a:cs typeface="Constantia"/>
              </a:rPr>
              <a:t>Medical  </a:t>
            </a:r>
            <a:r>
              <a:rPr sz="3000" spc="-30" dirty="0">
                <a:latin typeface="Constantia"/>
                <a:cs typeface="Constantia"/>
              </a:rPr>
              <a:t>Termination </a:t>
            </a:r>
            <a:r>
              <a:rPr sz="3000" dirty="0">
                <a:latin typeface="Constantia"/>
                <a:cs typeface="Constantia"/>
              </a:rPr>
              <a:t>of </a:t>
            </a:r>
            <a:r>
              <a:rPr sz="3000" spc="-5" dirty="0">
                <a:latin typeface="Constantia"/>
                <a:cs typeface="Constantia"/>
              </a:rPr>
              <a:t>Pregnancy </a:t>
            </a:r>
            <a:r>
              <a:rPr sz="3000" spc="-10" dirty="0">
                <a:latin typeface="Constantia"/>
                <a:cs typeface="Constantia"/>
              </a:rPr>
              <a:t>Act,</a:t>
            </a:r>
            <a:r>
              <a:rPr sz="3000" spc="-145" dirty="0">
                <a:latin typeface="Constantia"/>
                <a:cs typeface="Constantia"/>
              </a:rPr>
              <a:t> </a:t>
            </a:r>
            <a:r>
              <a:rPr sz="3000" dirty="0">
                <a:latin typeface="Constantia"/>
                <a:cs typeface="Constantia"/>
              </a:rPr>
              <a:t>1971</a:t>
            </a:r>
            <a:endParaRPr sz="3000">
              <a:latin typeface="Constantia"/>
              <a:cs typeface="Constanti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217"/>
            <a:ext cx="12191999" cy="102870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5867972" y="0"/>
            <a:ext cx="6324027" cy="59991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0" y="0"/>
            <a:ext cx="11848668" cy="1092461"/>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0" y="0"/>
            <a:ext cx="12140172" cy="1026964"/>
          </a:xfrm>
          <a:prstGeom prst="rect">
            <a:avLst/>
          </a:prstGeom>
          <a:blipFill>
            <a:blip r:embed="rId6"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531672" y="570357"/>
            <a:ext cx="5504815" cy="848360"/>
          </a:xfrm>
          <a:prstGeom prst="rect">
            <a:avLst/>
          </a:prstGeom>
        </p:spPr>
        <p:txBody>
          <a:bodyPr vert="horz" wrap="square" lIns="0" tIns="12700" rIns="0" bIns="0" rtlCol="0">
            <a:spAutoFit/>
          </a:bodyPr>
          <a:lstStyle/>
          <a:p>
            <a:pPr marL="12700">
              <a:lnSpc>
                <a:spcPct val="100000"/>
              </a:lnSpc>
              <a:spcBef>
                <a:spcPts val="100"/>
              </a:spcBef>
            </a:pPr>
            <a:r>
              <a:rPr sz="5400" u="none" spc="-20" dirty="0">
                <a:solidFill>
                  <a:srgbClr val="04607A"/>
                </a:solidFill>
                <a:latin typeface="Calibri"/>
                <a:cs typeface="Calibri"/>
              </a:rPr>
              <a:t>LEGAL </a:t>
            </a:r>
            <a:r>
              <a:rPr sz="5400" u="none" spc="-10" dirty="0">
                <a:solidFill>
                  <a:srgbClr val="04607A"/>
                </a:solidFill>
                <a:latin typeface="Calibri"/>
                <a:cs typeface="Calibri"/>
              </a:rPr>
              <a:t>ABORTION</a:t>
            </a:r>
            <a:r>
              <a:rPr sz="5400" u="none" spc="-30" dirty="0">
                <a:solidFill>
                  <a:srgbClr val="04607A"/>
                </a:solidFill>
                <a:latin typeface="Calibri"/>
                <a:cs typeface="Calibri"/>
              </a:rPr>
              <a:t> </a:t>
            </a:r>
            <a:r>
              <a:rPr sz="4500" b="0" u="none" spc="-5" dirty="0">
                <a:solidFill>
                  <a:srgbClr val="04607A"/>
                </a:solidFill>
                <a:latin typeface="Calibri"/>
                <a:cs typeface="Calibri"/>
              </a:rPr>
              <a:t>:-</a:t>
            </a:r>
            <a:endParaRPr sz="4500">
              <a:latin typeface="Calibri"/>
              <a:cs typeface="Calibri"/>
            </a:endParaRPr>
          </a:p>
        </p:txBody>
      </p:sp>
      <p:sp>
        <p:nvSpPr>
          <p:cNvPr id="8" name="object 8"/>
          <p:cNvSpPr txBox="1"/>
          <p:nvPr/>
        </p:nvSpPr>
        <p:spPr>
          <a:xfrm>
            <a:off x="688340" y="1548460"/>
            <a:ext cx="10758805" cy="4221480"/>
          </a:xfrm>
          <a:prstGeom prst="rect">
            <a:avLst/>
          </a:prstGeom>
        </p:spPr>
        <p:txBody>
          <a:bodyPr vert="horz" wrap="square" lIns="0" tIns="13335" rIns="0" bIns="0" rtlCol="0">
            <a:spAutoFit/>
          </a:bodyPr>
          <a:lstStyle/>
          <a:p>
            <a:pPr marL="286385" marR="13970" indent="-274320">
              <a:lnSpc>
                <a:spcPct val="100000"/>
              </a:lnSpc>
              <a:spcBef>
                <a:spcPts val="105"/>
              </a:spcBef>
              <a:buSzPct val="81250"/>
              <a:buChar char="-"/>
              <a:tabLst>
                <a:tab pos="295910" algn="l"/>
                <a:tab pos="296545" algn="l"/>
                <a:tab pos="5509895" algn="l"/>
              </a:tabLst>
            </a:pPr>
            <a:r>
              <a:rPr sz="3200" spc="-25" dirty="0">
                <a:latin typeface="Constantia"/>
                <a:cs typeface="Constantia"/>
              </a:rPr>
              <a:t>Termination </a:t>
            </a:r>
            <a:r>
              <a:rPr sz="3200" spc="-5" dirty="0">
                <a:latin typeface="Constantia"/>
                <a:cs typeface="Constantia"/>
              </a:rPr>
              <a:t>is</a:t>
            </a:r>
            <a:r>
              <a:rPr sz="3200" spc="-120" dirty="0">
                <a:latin typeface="Constantia"/>
                <a:cs typeface="Constantia"/>
              </a:rPr>
              <a:t> </a:t>
            </a:r>
            <a:r>
              <a:rPr sz="3200" dirty="0">
                <a:latin typeface="Constantia"/>
                <a:cs typeface="Constantia"/>
              </a:rPr>
              <a:t>performed</a:t>
            </a:r>
            <a:r>
              <a:rPr sz="3200" spc="-5" dirty="0">
                <a:latin typeface="Constantia"/>
                <a:cs typeface="Constantia"/>
              </a:rPr>
              <a:t> </a:t>
            </a:r>
            <a:r>
              <a:rPr sz="3200" spc="-15" dirty="0">
                <a:latin typeface="Constantia"/>
                <a:cs typeface="Constantia"/>
              </a:rPr>
              <a:t>by	</a:t>
            </a:r>
            <a:r>
              <a:rPr sz="3200" spc="-5" dirty="0">
                <a:latin typeface="Constantia"/>
                <a:cs typeface="Constantia"/>
              </a:rPr>
              <a:t>the medical  practitioners(assisted in </a:t>
            </a:r>
            <a:r>
              <a:rPr sz="3200" dirty="0">
                <a:latin typeface="Constantia"/>
                <a:cs typeface="Constantia"/>
              </a:rPr>
              <a:t>at least </a:t>
            </a:r>
            <a:r>
              <a:rPr sz="3200" spc="-25" dirty="0">
                <a:latin typeface="Constantia"/>
                <a:cs typeface="Constantia"/>
              </a:rPr>
              <a:t>25 </a:t>
            </a:r>
            <a:r>
              <a:rPr sz="3200" spc="-5" dirty="0">
                <a:latin typeface="Constantia"/>
                <a:cs typeface="Constantia"/>
              </a:rPr>
              <a:t>mtp </a:t>
            </a:r>
            <a:r>
              <a:rPr sz="3200" spc="-10" dirty="0">
                <a:latin typeface="Constantia"/>
                <a:cs typeface="Constantia"/>
              </a:rPr>
              <a:t>&amp;degree </a:t>
            </a:r>
            <a:r>
              <a:rPr sz="3200" spc="-5" dirty="0">
                <a:latin typeface="Constantia"/>
                <a:cs typeface="Constantia"/>
              </a:rPr>
              <a:t>in OBG)</a:t>
            </a:r>
            <a:r>
              <a:rPr sz="3200" spc="-500" dirty="0">
                <a:latin typeface="Constantia"/>
                <a:cs typeface="Constantia"/>
              </a:rPr>
              <a:t> </a:t>
            </a:r>
            <a:r>
              <a:rPr sz="3200" spc="-20" dirty="0">
                <a:latin typeface="Constantia"/>
                <a:cs typeface="Constantia"/>
              </a:rPr>
              <a:t>by  </a:t>
            </a:r>
            <a:r>
              <a:rPr sz="3200" spc="-5" dirty="0">
                <a:latin typeface="Constantia"/>
                <a:cs typeface="Constantia"/>
              </a:rPr>
              <a:t>the</a:t>
            </a:r>
            <a:r>
              <a:rPr sz="3200" spc="-170" dirty="0">
                <a:latin typeface="Constantia"/>
                <a:cs typeface="Constantia"/>
              </a:rPr>
              <a:t> </a:t>
            </a:r>
            <a:r>
              <a:rPr sz="3200" dirty="0">
                <a:latin typeface="Constantia"/>
                <a:cs typeface="Constantia"/>
              </a:rPr>
              <a:t>act.</a:t>
            </a:r>
            <a:endParaRPr sz="3200">
              <a:latin typeface="Constantia"/>
              <a:cs typeface="Constantia"/>
            </a:endParaRPr>
          </a:p>
          <a:p>
            <a:pPr marL="353695" indent="-341630">
              <a:lnSpc>
                <a:spcPct val="100000"/>
              </a:lnSpc>
              <a:spcBef>
                <a:spcPts val="770"/>
              </a:spcBef>
              <a:buChar char="-"/>
              <a:tabLst>
                <a:tab pos="353695" algn="l"/>
                <a:tab pos="354330" algn="l"/>
              </a:tabLst>
            </a:pPr>
            <a:r>
              <a:rPr sz="3200" spc="-25" dirty="0">
                <a:latin typeface="Constantia"/>
                <a:cs typeface="Constantia"/>
              </a:rPr>
              <a:t>Termination</a:t>
            </a:r>
            <a:r>
              <a:rPr sz="3200" spc="-70" dirty="0">
                <a:latin typeface="Constantia"/>
                <a:cs typeface="Constantia"/>
              </a:rPr>
              <a:t> </a:t>
            </a:r>
            <a:r>
              <a:rPr sz="3200" spc="-5" dirty="0">
                <a:latin typeface="Constantia"/>
                <a:cs typeface="Constantia"/>
              </a:rPr>
              <a:t>is</a:t>
            </a:r>
            <a:r>
              <a:rPr sz="3200" spc="-125" dirty="0">
                <a:latin typeface="Constantia"/>
                <a:cs typeface="Constantia"/>
              </a:rPr>
              <a:t> </a:t>
            </a:r>
            <a:r>
              <a:rPr sz="3200" spc="-5" dirty="0">
                <a:latin typeface="Constantia"/>
                <a:cs typeface="Constantia"/>
              </a:rPr>
              <a:t>done</a:t>
            </a:r>
            <a:r>
              <a:rPr sz="3200" spc="-155" dirty="0">
                <a:latin typeface="Constantia"/>
                <a:cs typeface="Constantia"/>
              </a:rPr>
              <a:t> </a:t>
            </a:r>
            <a:r>
              <a:rPr sz="3200" dirty="0">
                <a:latin typeface="Constantia"/>
                <a:cs typeface="Constantia"/>
              </a:rPr>
              <a:t>at</a:t>
            </a:r>
            <a:r>
              <a:rPr sz="3200" spc="-125" dirty="0">
                <a:latin typeface="Constantia"/>
                <a:cs typeface="Constantia"/>
              </a:rPr>
              <a:t> </a:t>
            </a:r>
            <a:r>
              <a:rPr sz="3200" spc="-5" dirty="0">
                <a:latin typeface="Constantia"/>
                <a:cs typeface="Constantia"/>
              </a:rPr>
              <a:t>the</a:t>
            </a:r>
            <a:r>
              <a:rPr sz="3200" spc="-140" dirty="0">
                <a:latin typeface="Constantia"/>
                <a:cs typeface="Constantia"/>
              </a:rPr>
              <a:t> </a:t>
            </a:r>
            <a:r>
              <a:rPr sz="3200" spc="-15" dirty="0">
                <a:latin typeface="Constantia"/>
                <a:cs typeface="Constantia"/>
              </a:rPr>
              <a:t>place</a:t>
            </a:r>
            <a:r>
              <a:rPr sz="3200" spc="-155" dirty="0">
                <a:latin typeface="Constantia"/>
                <a:cs typeface="Constantia"/>
              </a:rPr>
              <a:t> </a:t>
            </a:r>
            <a:r>
              <a:rPr sz="3200" spc="-20" dirty="0">
                <a:latin typeface="Constantia"/>
                <a:cs typeface="Constantia"/>
              </a:rPr>
              <a:t>approved</a:t>
            </a:r>
            <a:r>
              <a:rPr sz="3200" spc="-55" dirty="0">
                <a:latin typeface="Constantia"/>
                <a:cs typeface="Constantia"/>
              </a:rPr>
              <a:t> </a:t>
            </a:r>
            <a:r>
              <a:rPr sz="3200" spc="-5" dirty="0">
                <a:latin typeface="Constantia"/>
                <a:cs typeface="Constantia"/>
              </a:rPr>
              <a:t>under</a:t>
            </a:r>
            <a:r>
              <a:rPr sz="3200" spc="-145" dirty="0">
                <a:latin typeface="Constantia"/>
                <a:cs typeface="Constantia"/>
              </a:rPr>
              <a:t> </a:t>
            </a:r>
            <a:r>
              <a:rPr sz="3200" spc="-5" dirty="0">
                <a:latin typeface="Constantia"/>
                <a:cs typeface="Constantia"/>
              </a:rPr>
              <a:t>the</a:t>
            </a:r>
            <a:r>
              <a:rPr sz="3200" spc="-165" dirty="0">
                <a:latin typeface="Constantia"/>
                <a:cs typeface="Constantia"/>
              </a:rPr>
              <a:t> </a:t>
            </a:r>
            <a:r>
              <a:rPr sz="3200" dirty="0">
                <a:latin typeface="Constantia"/>
                <a:cs typeface="Constantia"/>
              </a:rPr>
              <a:t>act.</a:t>
            </a:r>
            <a:endParaRPr sz="3200">
              <a:latin typeface="Constantia"/>
              <a:cs typeface="Constantia"/>
            </a:endParaRPr>
          </a:p>
          <a:p>
            <a:pPr marL="286385" marR="5080" indent="-274320">
              <a:lnSpc>
                <a:spcPct val="100000"/>
              </a:lnSpc>
              <a:spcBef>
                <a:spcPts val="770"/>
              </a:spcBef>
              <a:buClr>
                <a:srgbClr val="0AD0D9"/>
              </a:buClr>
              <a:buSzPct val="93750"/>
              <a:buChar char="-"/>
              <a:tabLst>
                <a:tab pos="287020" algn="l"/>
              </a:tabLst>
            </a:pPr>
            <a:r>
              <a:rPr sz="3200" spc="-25" dirty="0">
                <a:latin typeface="Constantia"/>
                <a:cs typeface="Constantia"/>
              </a:rPr>
              <a:t>Termination</a:t>
            </a:r>
            <a:r>
              <a:rPr sz="3200" spc="-130" dirty="0">
                <a:latin typeface="Constantia"/>
                <a:cs typeface="Constantia"/>
              </a:rPr>
              <a:t> </a:t>
            </a:r>
            <a:r>
              <a:rPr sz="3200" spc="-5" dirty="0">
                <a:latin typeface="Constantia"/>
                <a:cs typeface="Constantia"/>
              </a:rPr>
              <a:t>done</a:t>
            </a:r>
            <a:r>
              <a:rPr sz="3200" spc="-100" dirty="0">
                <a:latin typeface="Constantia"/>
                <a:cs typeface="Constantia"/>
              </a:rPr>
              <a:t> </a:t>
            </a:r>
            <a:r>
              <a:rPr sz="3200" spc="-10" dirty="0">
                <a:latin typeface="Constantia"/>
                <a:cs typeface="Constantia"/>
              </a:rPr>
              <a:t>for</a:t>
            </a:r>
            <a:r>
              <a:rPr sz="3200" spc="-204" dirty="0">
                <a:latin typeface="Constantia"/>
                <a:cs typeface="Constantia"/>
              </a:rPr>
              <a:t> </a:t>
            </a:r>
            <a:r>
              <a:rPr sz="3200" spc="-5" dirty="0">
                <a:latin typeface="Constantia"/>
                <a:cs typeface="Constantia"/>
              </a:rPr>
              <a:t>condition</a:t>
            </a:r>
            <a:r>
              <a:rPr sz="3200" spc="-60" dirty="0">
                <a:latin typeface="Constantia"/>
                <a:cs typeface="Constantia"/>
              </a:rPr>
              <a:t> </a:t>
            </a:r>
            <a:r>
              <a:rPr sz="3200" dirty="0">
                <a:latin typeface="Constantia"/>
                <a:cs typeface="Constantia"/>
              </a:rPr>
              <a:t>&amp;</a:t>
            </a:r>
            <a:r>
              <a:rPr sz="3200" spc="-80" dirty="0">
                <a:latin typeface="Constantia"/>
                <a:cs typeface="Constantia"/>
              </a:rPr>
              <a:t> </a:t>
            </a:r>
            <a:r>
              <a:rPr sz="3200" dirty="0">
                <a:latin typeface="Constantia"/>
                <a:cs typeface="Constantia"/>
              </a:rPr>
              <a:t>within</a:t>
            </a:r>
            <a:r>
              <a:rPr sz="3200" spc="-85" dirty="0">
                <a:latin typeface="Constantia"/>
                <a:cs typeface="Constantia"/>
              </a:rPr>
              <a:t> </a:t>
            </a:r>
            <a:r>
              <a:rPr sz="3200" spc="-5" dirty="0">
                <a:latin typeface="Constantia"/>
                <a:cs typeface="Constantia"/>
              </a:rPr>
              <a:t>the</a:t>
            </a:r>
            <a:r>
              <a:rPr sz="3200" spc="-160" dirty="0">
                <a:latin typeface="Constantia"/>
                <a:cs typeface="Constantia"/>
              </a:rPr>
              <a:t> </a:t>
            </a:r>
            <a:r>
              <a:rPr sz="3200" spc="-10" dirty="0">
                <a:latin typeface="Constantia"/>
                <a:cs typeface="Constantia"/>
              </a:rPr>
              <a:t>gestation</a:t>
            </a:r>
            <a:r>
              <a:rPr sz="3200" spc="-140" dirty="0">
                <a:latin typeface="Constantia"/>
                <a:cs typeface="Constantia"/>
              </a:rPr>
              <a:t> </a:t>
            </a:r>
            <a:r>
              <a:rPr sz="3200" spc="-20" dirty="0">
                <a:latin typeface="Constantia"/>
                <a:cs typeface="Constantia"/>
              </a:rPr>
              <a:t>week  </a:t>
            </a:r>
            <a:r>
              <a:rPr sz="3200" spc="-5" dirty="0">
                <a:latin typeface="Constantia"/>
                <a:cs typeface="Constantia"/>
              </a:rPr>
              <a:t>prescribed </a:t>
            </a:r>
            <a:r>
              <a:rPr sz="3200" spc="-15" dirty="0">
                <a:latin typeface="Constantia"/>
                <a:cs typeface="Constantia"/>
              </a:rPr>
              <a:t>by </a:t>
            </a:r>
            <a:r>
              <a:rPr sz="3200" spc="-5" dirty="0">
                <a:latin typeface="Constantia"/>
                <a:cs typeface="Constantia"/>
              </a:rPr>
              <a:t>the</a:t>
            </a:r>
            <a:r>
              <a:rPr sz="3200" spc="-265" dirty="0">
                <a:latin typeface="Constantia"/>
                <a:cs typeface="Constantia"/>
              </a:rPr>
              <a:t> </a:t>
            </a:r>
            <a:r>
              <a:rPr sz="3200" dirty="0">
                <a:latin typeface="Constantia"/>
                <a:cs typeface="Constantia"/>
              </a:rPr>
              <a:t>act.</a:t>
            </a:r>
            <a:endParaRPr sz="3200">
              <a:latin typeface="Constantia"/>
              <a:cs typeface="Constantia"/>
            </a:endParaRPr>
          </a:p>
          <a:p>
            <a:pPr marL="286385" marR="602615" indent="-274320">
              <a:lnSpc>
                <a:spcPct val="100000"/>
              </a:lnSpc>
              <a:spcBef>
                <a:spcPts val="770"/>
              </a:spcBef>
              <a:buClr>
                <a:srgbClr val="0AD0D9"/>
              </a:buClr>
              <a:buSzPct val="93750"/>
              <a:buFont typeface="Constantia"/>
              <a:buChar char="-"/>
              <a:tabLst>
                <a:tab pos="379730" algn="l"/>
                <a:tab pos="380365" algn="l"/>
              </a:tabLst>
            </a:pPr>
            <a:r>
              <a:rPr dirty="0"/>
              <a:t>	</a:t>
            </a:r>
            <a:r>
              <a:rPr sz="3200" dirty="0">
                <a:latin typeface="Constantia"/>
                <a:cs typeface="Constantia"/>
              </a:rPr>
              <a:t>The</a:t>
            </a:r>
            <a:r>
              <a:rPr sz="3200" spc="-165" dirty="0">
                <a:latin typeface="Constantia"/>
                <a:cs typeface="Constantia"/>
              </a:rPr>
              <a:t> </a:t>
            </a:r>
            <a:r>
              <a:rPr sz="3200" dirty="0">
                <a:latin typeface="Constantia"/>
                <a:cs typeface="Constantia"/>
              </a:rPr>
              <a:t>abortion</a:t>
            </a:r>
            <a:r>
              <a:rPr sz="3200" spc="-55" dirty="0">
                <a:latin typeface="Constantia"/>
                <a:cs typeface="Constantia"/>
              </a:rPr>
              <a:t> </a:t>
            </a:r>
            <a:r>
              <a:rPr sz="3200" dirty="0">
                <a:latin typeface="Constantia"/>
                <a:cs typeface="Constantia"/>
              </a:rPr>
              <a:t>has</a:t>
            </a:r>
            <a:r>
              <a:rPr sz="3200" spc="-85" dirty="0">
                <a:latin typeface="Constantia"/>
                <a:cs typeface="Constantia"/>
              </a:rPr>
              <a:t> </a:t>
            </a:r>
            <a:r>
              <a:rPr sz="3200" spc="-30" dirty="0">
                <a:latin typeface="Constantia"/>
                <a:cs typeface="Constantia"/>
              </a:rPr>
              <a:t>to</a:t>
            </a:r>
            <a:r>
              <a:rPr sz="3200" spc="-85" dirty="0">
                <a:latin typeface="Constantia"/>
                <a:cs typeface="Constantia"/>
              </a:rPr>
              <a:t> </a:t>
            </a:r>
            <a:r>
              <a:rPr sz="3200" spc="-5" dirty="0">
                <a:latin typeface="Constantia"/>
                <a:cs typeface="Constantia"/>
              </a:rPr>
              <a:t>be</a:t>
            </a:r>
            <a:r>
              <a:rPr sz="3200" spc="-120" dirty="0">
                <a:latin typeface="Constantia"/>
                <a:cs typeface="Constantia"/>
              </a:rPr>
              <a:t> </a:t>
            </a:r>
            <a:r>
              <a:rPr sz="3200" spc="-15" dirty="0">
                <a:latin typeface="Constantia"/>
                <a:cs typeface="Constantia"/>
              </a:rPr>
              <a:t>reported</a:t>
            </a:r>
            <a:r>
              <a:rPr sz="3200" spc="-30" dirty="0">
                <a:latin typeface="Constantia"/>
                <a:cs typeface="Constantia"/>
              </a:rPr>
              <a:t> to</a:t>
            </a:r>
            <a:r>
              <a:rPr sz="3200" spc="-114" dirty="0">
                <a:latin typeface="Constantia"/>
                <a:cs typeface="Constantia"/>
              </a:rPr>
              <a:t> </a:t>
            </a:r>
            <a:r>
              <a:rPr sz="3200" spc="-5" dirty="0">
                <a:latin typeface="Constantia"/>
                <a:cs typeface="Constantia"/>
              </a:rPr>
              <a:t>the</a:t>
            </a:r>
            <a:r>
              <a:rPr sz="3200" spc="-165" dirty="0">
                <a:latin typeface="Constantia"/>
                <a:cs typeface="Constantia"/>
              </a:rPr>
              <a:t> </a:t>
            </a:r>
            <a:r>
              <a:rPr sz="3200" spc="-15" dirty="0">
                <a:latin typeface="Constantia"/>
                <a:cs typeface="Constantia"/>
              </a:rPr>
              <a:t>director</a:t>
            </a:r>
            <a:r>
              <a:rPr sz="3200" spc="-195" dirty="0">
                <a:latin typeface="Constantia"/>
                <a:cs typeface="Constantia"/>
              </a:rPr>
              <a:t> </a:t>
            </a:r>
            <a:r>
              <a:rPr sz="3200" dirty="0">
                <a:latin typeface="Constantia"/>
                <a:cs typeface="Constantia"/>
              </a:rPr>
              <a:t>of</a:t>
            </a:r>
            <a:r>
              <a:rPr sz="3200" spc="60" dirty="0">
                <a:latin typeface="Constantia"/>
                <a:cs typeface="Constantia"/>
              </a:rPr>
              <a:t> </a:t>
            </a:r>
            <a:r>
              <a:rPr sz="3200" dirty="0">
                <a:latin typeface="Constantia"/>
                <a:cs typeface="Constantia"/>
              </a:rPr>
              <a:t>health  service of </a:t>
            </a:r>
            <a:r>
              <a:rPr sz="3200" spc="-5" dirty="0">
                <a:latin typeface="Constantia"/>
                <a:cs typeface="Constantia"/>
              </a:rPr>
              <a:t>the</a:t>
            </a:r>
            <a:r>
              <a:rPr sz="3200" spc="-275" dirty="0">
                <a:latin typeface="Constantia"/>
                <a:cs typeface="Constantia"/>
              </a:rPr>
              <a:t> </a:t>
            </a:r>
            <a:r>
              <a:rPr sz="3200" spc="-10" dirty="0">
                <a:latin typeface="Constantia"/>
                <a:cs typeface="Constantia"/>
              </a:rPr>
              <a:t>state.</a:t>
            </a:r>
            <a:endParaRPr sz="3200">
              <a:latin typeface="Constantia"/>
              <a:cs typeface="Constanti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217"/>
            <a:ext cx="12191999" cy="102870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5867972" y="0"/>
            <a:ext cx="6324027" cy="59991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0" y="0"/>
            <a:ext cx="11848668" cy="1092461"/>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0" y="0"/>
            <a:ext cx="12140172" cy="1026964"/>
          </a:xfrm>
          <a:prstGeom prst="rect">
            <a:avLst/>
          </a:prstGeom>
          <a:blipFill>
            <a:blip r:embed="rId6"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701446" y="697229"/>
            <a:ext cx="4198620" cy="1031240"/>
          </a:xfrm>
          <a:prstGeom prst="rect">
            <a:avLst/>
          </a:prstGeom>
        </p:spPr>
        <p:txBody>
          <a:bodyPr vert="horz" wrap="square" lIns="0" tIns="12700" rIns="0" bIns="0" rtlCol="0">
            <a:spAutoFit/>
          </a:bodyPr>
          <a:lstStyle/>
          <a:p>
            <a:pPr marL="12700">
              <a:lnSpc>
                <a:spcPct val="100000"/>
              </a:lnSpc>
              <a:spcBef>
                <a:spcPts val="100"/>
              </a:spcBef>
            </a:pPr>
            <a:r>
              <a:rPr sz="6600" u="none" spc="-55" dirty="0">
                <a:solidFill>
                  <a:srgbClr val="04607A"/>
                </a:solidFill>
                <a:latin typeface="Calibri"/>
                <a:cs typeface="Calibri"/>
              </a:rPr>
              <a:t>INDICATION</a:t>
            </a:r>
            <a:endParaRPr sz="6600">
              <a:latin typeface="Calibri"/>
              <a:cs typeface="Calibri"/>
            </a:endParaRPr>
          </a:p>
        </p:txBody>
      </p:sp>
      <p:sp>
        <p:nvSpPr>
          <p:cNvPr id="8" name="object 8"/>
          <p:cNvSpPr txBox="1"/>
          <p:nvPr/>
        </p:nvSpPr>
        <p:spPr>
          <a:xfrm>
            <a:off x="701446" y="1877695"/>
            <a:ext cx="10171430" cy="4318635"/>
          </a:xfrm>
          <a:prstGeom prst="rect">
            <a:avLst/>
          </a:prstGeom>
        </p:spPr>
        <p:txBody>
          <a:bodyPr vert="horz" wrap="square" lIns="0" tIns="13335" rIns="0" bIns="0" rtlCol="0">
            <a:spAutoFit/>
          </a:bodyPr>
          <a:lstStyle/>
          <a:p>
            <a:pPr marL="286385" marR="1033780" indent="-274320">
              <a:lnSpc>
                <a:spcPct val="100000"/>
              </a:lnSpc>
              <a:spcBef>
                <a:spcPts val="105"/>
              </a:spcBef>
              <a:buClr>
                <a:srgbClr val="0AD0D9"/>
              </a:buClr>
              <a:buSzPct val="93750"/>
              <a:buFont typeface="Wingdings 2"/>
              <a:buChar char=""/>
              <a:tabLst>
                <a:tab pos="287020" algn="l"/>
              </a:tabLst>
            </a:pPr>
            <a:r>
              <a:rPr sz="3200" spc="-45" dirty="0">
                <a:latin typeface="Constantia"/>
                <a:cs typeface="Constantia"/>
              </a:rPr>
              <a:t>Women </a:t>
            </a:r>
            <a:r>
              <a:rPr sz="3200" spc="-10" dirty="0">
                <a:latin typeface="Constantia"/>
                <a:cs typeface="Constantia"/>
              </a:rPr>
              <a:t>whose physical </a:t>
            </a:r>
            <a:r>
              <a:rPr sz="3200" spc="-5" dirty="0">
                <a:latin typeface="Constantia"/>
                <a:cs typeface="Constantia"/>
              </a:rPr>
              <a:t>and/or mental </a:t>
            </a:r>
            <a:r>
              <a:rPr sz="3200" dirty="0">
                <a:latin typeface="Constantia"/>
                <a:cs typeface="Constantia"/>
              </a:rPr>
              <a:t>health</a:t>
            </a:r>
            <a:r>
              <a:rPr sz="3200" spc="-585" dirty="0">
                <a:latin typeface="Constantia"/>
                <a:cs typeface="Constantia"/>
              </a:rPr>
              <a:t> </a:t>
            </a:r>
            <a:r>
              <a:rPr sz="3200" spc="-35" dirty="0">
                <a:latin typeface="Constantia"/>
                <a:cs typeface="Constantia"/>
              </a:rPr>
              <a:t>were  </a:t>
            </a:r>
            <a:r>
              <a:rPr sz="3200" spc="-15" dirty="0">
                <a:latin typeface="Constantia"/>
                <a:cs typeface="Constantia"/>
              </a:rPr>
              <a:t>endangered </a:t>
            </a:r>
            <a:r>
              <a:rPr sz="3200" spc="-20" dirty="0">
                <a:latin typeface="Constantia"/>
                <a:cs typeface="Constantia"/>
              </a:rPr>
              <a:t>by </a:t>
            </a:r>
            <a:r>
              <a:rPr sz="3200" spc="-5" dirty="0">
                <a:latin typeface="Constantia"/>
                <a:cs typeface="Constantia"/>
              </a:rPr>
              <a:t>the</a:t>
            </a:r>
            <a:r>
              <a:rPr sz="3200" spc="-229" dirty="0">
                <a:latin typeface="Constantia"/>
                <a:cs typeface="Constantia"/>
              </a:rPr>
              <a:t> </a:t>
            </a:r>
            <a:r>
              <a:rPr sz="3200" spc="-5" dirty="0">
                <a:latin typeface="Constantia"/>
                <a:cs typeface="Constantia"/>
              </a:rPr>
              <a:t>pregnancy</a:t>
            </a:r>
            <a:endParaRPr sz="3200">
              <a:latin typeface="Constantia"/>
              <a:cs typeface="Constantia"/>
            </a:endParaRPr>
          </a:p>
          <a:p>
            <a:pPr marL="286385" marR="149860" indent="-274320">
              <a:lnSpc>
                <a:spcPct val="100000"/>
              </a:lnSpc>
              <a:spcBef>
                <a:spcPts val="770"/>
              </a:spcBef>
              <a:buClr>
                <a:srgbClr val="0AD0D9"/>
              </a:buClr>
              <a:buSzPct val="93750"/>
              <a:buFont typeface="Wingdings 2"/>
              <a:buChar char=""/>
              <a:tabLst>
                <a:tab pos="287020" algn="l"/>
              </a:tabLst>
            </a:pPr>
            <a:r>
              <a:rPr sz="3200" spc="-45" dirty="0">
                <a:latin typeface="Constantia"/>
                <a:cs typeface="Constantia"/>
              </a:rPr>
              <a:t>Women</a:t>
            </a:r>
            <a:r>
              <a:rPr sz="3200" spc="-75" dirty="0">
                <a:latin typeface="Constantia"/>
                <a:cs typeface="Constantia"/>
              </a:rPr>
              <a:t> </a:t>
            </a:r>
            <a:r>
              <a:rPr sz="3200" dirty="0">
                <a:latin typeface="Constantia"/>
                <a:cs typeface="Constantia"/>
              </a:rPr>
              <a:t>facing</a:t>
            </a:r>
            <a:r>
              <a:rPr sz="3200" spc="-45" dirty="0">
                <a:latin typeface="Constantia"/>
                <a:cs typeface="Constantia"/>
              </a:rPr>
              <a:t> </a:t>
            </a:r>
            <a:r>
              <a:rPr sz="3200" spc="-5" dirty="0">
                <a:latin typeface="Constantia"/>
                <a:cs typeface="Constantia"/>
              </a:rPr>
              <a:t>the</a:t>
            </a:r>
            <a:r>
              <a:rPr sz="3200" spc="-100" dirty="0">
                <a:latin typeface="Constantia"/>
                <a:cs typeface="Constantia"/>
              </a:rPr>
              <a:t> </a:t>
            </a:r>
            <a:r>
              <a:rPr sz="3200" spc="-5" dirty="0">
                <a:latin typeface="Constantia"/>
                <a:cs typeface="Constantia"/>
              </a:rPr>
              <a:t>birth</a:t>
            </a:r>
            <a:r>
              <a:rPr sz="3200" spc="-145" dirty="0">
                <a:latin typeface="Constantia"/>
                <a:cs typeface="Constantia"/>
              </a:rPr>
              <a:t> </a:t>
            </a:r>
            <a:r>
              <a:rPr sz="3200" dirty="0">
                <a:latin typeface="Constantia"/>
                <a:cs typeface="Constantia"/>
              </a:rPr>
              <a:t>of</a:t>
            </a:r>
            <a:r>
              <a:rPr sz="3200" spc="-15" dirty="0">
                <a:latin typeface="Constantia"/>
                <a:cs typeface="Constantia"/>
              </a:rPr>
              <a:t> </a:t>
            </a:r>
            <a:r>
              <a:rPr sz="3200" dirty="0">
                <a:latin typeface="Constantia"/>
                <a:cs typeface="Constantia"/>
              </a:rPr>
              <a:t>a</a:t>
            </a:r>
            <a:r>
              <a:rPr sz="3200" spc="-135" dirty="0">
                <a:latin typeface="Constantia"/>
                <a:cs typeface="Constantia"/>
              </a:rPr>
              <a:t> </a:t>
            </a:r>
            <a:r>
              <a:rPr sz="3200" spc="-10" dirty="0">
                <a:latin typeface="Constantia"/>
                <a:cs typeface="Constantia"/>
              </a:rPr>
              <a:t>potentially</a:t>
            </a:r>
            <a:r>
              <a:rPr sz="3200" spc="-80" dirty="0">
                <a:latin typeface="Constantia"/>
                <a:cs typeface="Constantia"/>
              </a:rPr>
              <a:t> </a:t>
            </a:r>
            <a:r>
              <a:rPr sz="3200" spc="-5" dirty="0">
                <a:latin typeface="Constantia"/>
                <a:cs typeface="Constantia"/>
              </a:rPr>
              <a:t>handicapped</a:t>
            </a:r>
            <a:r>
              <a:rPr sz="3200" spc="-90" dirty="0">
                <a:latin typeface="Constantia"/>
                <a:cs typeface="Constantia"/>
              </a:rPr>
              <a:t> </a:t>
            </a:r>
            <a:r>
              <a:rPr sz="3200" dirty="0">
                <a:latin typeface="Constantia"/>
                <a:cs typeface="Constantia"/>
              </a:rPr>
              <a:t>or  </a:t>
            </a:r>
            <a:r>
              <a:rPr sz="3200" spc="-5" dirty="0">
                <a:latin typeface="Constantia"/>
                <a:cs typeface="Constantia"/>
              </a:rPr>
              <a:t>malformed</a:t>
            </a:r>
            <a:r>
              <a:rPr sz="3200" spc="-95" dirty="0">
                <a:latin typeface="Constantia"/>
                <a:cs typeface="Constantia"/>
              </a:rPr>
              <a:t> </a:t>
            </a:r>
            <a:r>
              <a:rPr sz="3200" spc="-5" dirty="0">
                <a:latin typeface="Constantia"/>
                <a:cs typeface="Constantia"/>
              </a:rPr>
              <a:t>child</a:t>
            </a:r>
            <a:endParaRPr sz="3200">
              <a:latin typeface="Constantia"/>
              <a:cs typeface="Constantia"/>
            </a:endParaRPr>
          </a:p>
          <a:p>
            <a:pPr marL="287020" indent="-274320">
              <a:lnSpc>
                <a:spcPct val="100000"/>
              </a:lnSpc>
              <a:spcBef>
                <a:spcPts val="770"/>
              </a:spcBef>
              <a:buClr>
                <a:srgbClr val="0AD0D9"/>
              </a:buClr>
              <a:buSzPct val="93750"/>
              <a:buFont typeface="Wingdings 2"/>
              <a:buChar char=""/>
              <a:tabLst>
                <a:tab pos="287020" algn="l"/>
              </a:tabLst>
            </a:pPr>
            <a:r>
              <a:rPr sz="3200" spc="-5" dirty="0">
                <a:latin typeface="Constantia"/>
                <a:cs typeface="Constantia"/>
              </a:rPr>
              <a:t>Rape</a:t>
            </a:r>
            <a:endParaRPr sz="3200">
              <a:latin typeface="Constantia"/>
              <a:cs typeface="Constantia"/>
            </a:endParaRPr>
          </a:p>
          <a:p>
            <a:pPr marL="286385" marR="5080" indent="-274320">
              <a:lnSpc>
                <a:spcPct val="100000"/>
              </a:lnSpc>
              <a:spcBef>
                <a:spcPts val="765"/>
              </a:spcBef>
              <a:buClr>
                <a:srgbClr val="0AD0D9"/>
              </a:buClr>
              <a:buSzPct val="93750"/>
              <a:buFont typeface="Wingdings 2"/>
              <a:buChar char=""/>
              <a:tabLst>
                <a:tab pos="287020" algn="l"/>
              </a:tabLst>
            </a:pPr>
            <a:r>
              <a:rPr sz="3200" spc="-5" dirty="0">
                <a:latin typeface="Constantia"/>
                <a:cs typeface="Constantia"/>
              </a:rPr>
              <a:t>Pregnancies</a:t>
            </a:r>
            <a:r>
              <a:rPr sz="3200" spc="-60" dirty="0">
                <a:latin typeface="Constantia"/>
                <a:cs typeface="Constantia"/>
              </a:rPr>
              <a:t> </a:t>
            </a:r>
            <a:r>
              <a:rPr sz="3200" spc="-5" dirty="0">
                <a:latin typeface="Constantia"/>
                <a:cs typeface="Constantia"/>
              </a:rPr>
              <a:t>in</a:t>
            </a:r>
            <a:r>
              <a:rPr sz="3200" spc="-100" dirty="0">
                <a:latin typeface="Constantia"/>
                <a:cs typeface="Constantia"/>
              </a:rPr>
              <a:t> </a:t>
            </a:r>
            <a:r>
              <a:rPr sz="3200" spc="-5" dirty="0">
                <a:latin typeface="Constantia"/>
                <a:cs typeface="Constantia"/>
              </a:rPr>
              <a:t>unmarried</a:t>
            </a:r>
            <a:r>
              <a:rPr sz="3200" spc="-60" dirty="0">
                <a:latin typeface="Constantia"/>
                <a:cs typeface="Constantia"/>
              </a:rPr>
              <a:t> </a:t>
            </a:r>
            <a:r>
              <a:rPr sz="3200" spc="-10" dirty="0">
                <a:latin typeface="Constantia"/>
                <a:cs typeface="Constantia"/>
              </a:rPr>
              <a:t>girls</a:t>
            </a:r>
            <a:r>
              <a:rPr sz="3200" spc="-120" dirty="0">
                <a:latin typeface="Constantia"/>
                <a:cs typeface="Constantia"/>
              </a:rPr>
              <a:t> </a:t>
            </a:r>
            <a:r>
              <a:rPr sz="3200" spc="-5" dirty="0">
                <a:latin typeface="Constantia"/>
                <a:cs typeface="Constantia"/>
              </a:rPr>
              <a:t>under</a:t>
            </a:r>
            <a:r>
              <a:rPr sz="3200" spc="-145" dirty="0">
                <a:latin typeface="Constantia"/>
                <a:cs typeface="Constantia"/>
              </a:rPr>
              <a:t> </a:t>
            </a:r>
            <a:r>
              <a:rPr sz="3200" spc="-5" dirty="0">
                <a:latin typeface="Constantia"/>
                <a:cs typeface="Constantia"/>
              </a:rPr>
              <a:t>the</a:t>
            </a:r>
            <a:r>
              <a:rPr sz="3200" spc="-165" dirty="0">
                <a:latin typeface="Constantia"/>
                <a:cs typeface="Constantia"/>
              </a:rPr>
              <a:t> </a:t>
            </a:r>
            <a:r>
              <a:rPr sz="3200" spc="-25" dirty="0">
                <a:latin typeface="Constantia"/>
                <a:cs typeface="Constantia"/>
              </a:rPr>
              <a:t>age</a:t>
            </a:r>
            <a:r>
              <a:rPr sz="3200" spc="-180" dirty="0">
                <a:latin typeface="Constantia"/>
                <a:cs typeface="Constantia"/>
              </a:rPr>
              <a:t> </a:t>
            </a:r>
            <a:r>
              <a:rPr sz="3200" dirty="0">
                <a:latin typeface="Constantia"/>
                <a:cs typeface="Constantia"/>
              </a:rPr>
              <a:t>of</a:t>
            </a:r>
            <a:r>
              <a:rPr sz="3200" spc="-10" dirty="0">
                <a:latin typeface="Constantia"/>
                <a:cs typeface="Constantia"/>
              </a:rPr>
              <a:t> eighteen  </a:t>
            </a:r>
            <a:r>
              <a:rPr sz="3200" dirty="0">
                <a:latin typeface="Constantia"/>
                <a:cs typeface="Constantia"/>
              </a:rPr>
              <a:t>with</a:t>
            </a:r>
            <a:r>
              <a:rPr sz="3200" spc="-110" dirty="0">
                <a:latin typeface="Constantia"/>
                <a:cs typeface="Constantia"/>
              </a:rPr>
              <a:t> </a:t>
            </a:r>
            <a:r>
              <a:rPr sz="3200" spc="-5" dirty="0">
                <a:latin typeface="Constantia"/>
                <a:cs typeface="Constantia"/>
              </a:rPr>
              <a:t>the</a:t>
            </a:r>
            <a:r>
              <a:rPr sz="3200" spc="-175" dirty="0">
                <a:latin typeface="Constantia"/>
                <a:cs typeface="Constantia"/>
              </a:rPr>
              <a:t> </a:t>
            </a:r>
            <a:r>
              <a:rPr sz="3200" spc="-10" dirty="0">
                <a:latin typeface="Constantia"/>
                <a:cs typeface="Constantia"/>
              </a:rPr>
              <a:t>consent</a:t>
            </a:r>
            <a:r>
              <a:rPr sz="3200" spc="-180" dirty="0">
                <a:latin typeface="Constantia"/>
                <a:cs typeface="Constantia"/>
              </a:rPr>
              <a:t> </a:t>
            </a:r>
            <a:r>
              <a:rPr sz="3200" dirty="0">
                <a:latin typeface="Constantia"/>
                <a:cs typeface="Constantia"/>
              </a:rPr>
              <a:t>of</a:t>
            </a:r>
            <a:r>
              <a:rPr sz="3200" spc="-20" dirty="0">
                <a:latin typeface="Constantia"/>
                <a:cs typeface="Constantia"/>
              </a:rPr>
              <a:t> </a:t>
            </a:r>
            <a:r>
              <a:rPr sz="3200" dirty="0">
                <a:latin typeface="Constantia"/>
                <a:cs typeface="Constantia"/>
              </a:rPr>
              <a:t>a</a:t>
            </a:r>
            <a:r>
              <a:rPr sz="3200" spc="-160" dirty="0">
                <a:latin typeface="Constantia"/>
                <a:cs typeface="Constantia"/>
              </a:rPr>
              <a:t> </a:t>
            </a:r>
            <a:r>
              <a:rPr sz="3200" spc="-10" dirty="0">
                <a:latin typeface="Constantia"/>
                <a:cs typeface="Constantia"/>
              </a:rPr>
              <a:t>guardian</a:t>
            </a:r>
            <a:endParaRPr sz="3200">
              <a:latin typeface="Constantia"/>
              <a:cs typeface="Constantia"/>
            </a:endParaRPr>
          </a:p>
          <a:p>
            <a:pPr marL="287020" indent="-274320">
              <a:lnSpc>
                <a:spcPct val="100000"/>
              </a:lnSpc>
              <a:spcBef>
                <a:spcPts val="770"/>
              </a:spcBef>
              <a:buClr>
                <a:srgbClr val="0AD0D9"/>
              </a:buClr>
              <a:buSzPct val="93750"/>
              <a:buFont typeface="Wingdings 2"/>
              <a:buChar char=""/>
              <a:tabLst>
                <a:tab pos="287020" algn="l"/>
              </a:tabLst>
            </a:pPr>
            <a:r>
              <a:rPr sz="3200" spc="-5" dirty="0">
                <a:latin typeface="Constantia"/>
                <a:cs typeface="Constantia"/>
              </a:rPr>
              <a:t>Pregnancies</a:t>
            </a:r>
            <a:r>
              <a:rPr sz="3200" spc="-90" dirty="0">
                <a:latin typeface="Constantia"/>
                <a:cs typeface="Constantia"/>
              </a:rPr>
              <a:t> </a:t>
            </a:r>
            <a:r>
              <a:rPr sz="3200" spc="-5" dirty="0">
                <a:latin typeface="Constantia"/>
                <a:cs typeface="Constantia"/>
              </a:rPr>
              <a:t>that</a:t>
            </a:r>
            <a:r>
              <a:rPr sz="3200" spc="-185" dirty="0">
                <a:latin typeface="Constantia"/>
                <a:cs typeface="Constantia"/>
              </a:rPr>
              <a:t> </a:t>
            </a:r>
            <a:r>
              <a:rPr sz="3200" spc="-20" dirty="0">
                <a:latin typeface="Constantia"/>
                <a:cs typeface="Constantia"/>
              </a:rPr>
              <a:t>are</a:t>
            </a:r>
            <a:r>
              <a:rPr sz="3200" spc="-155" dirty="0">
                <a:latin typeface="Constantia"/>
                <a:cs typeface="Constantia"/>
              </a:rPr>
              <a:t> </a:t>
            </a:r>
            <a:r>
              <a:rPr sz="3200" dirty="0">
                <a:latin typeface="Constantia"/>
                <a:cs typeface="Constantia"/>
              </a:rPr>
              <a:t>a</a:t>
            </a:r>
            <a:r>
              <a:rPr sz="3200" spc="-125" dirty="0">
                <a:latin typeface="Constantia"/>
                <a:cs typeface="Constantia"/>
              </a:rPr>
              <a:t> </a:t>
            </a:r>
            <a:r>
              <a:rPr sz="3200" spc="-10" dirty="0">
                <a:latin typeface="Constantia"/>
                <a:cs typeface="Constantia"/>
              </a:rPr>
              <a:t>result</a:t>
            </a:r>
            <a:r>
              <a:rPr sz="3200" spc="-160" dirty="0">
                <a:latin typeface="Constantia"/>
                <a:cs typeface="Constantia"/>
              </a:rPr>
              <a:t> </a:t>
            </a:r>
            <a:r>
              <a:rPr sz="3200" dirty="0">
                <a:latin typeface="Constantia"/>
                <a:cs typeface="Constantia"/>
              </a:rPr>
              <a:t>of</a:t>
            </a:r>
            <a:r>
              <a:rPr sz="3200" spc="40" dirty="0">
                <a:latin typeface="Constantia"/>
                <a:cs typeface="Constantia"/>
              </a:rPr>
              <a:t> </a:t>
            </a:r>
            <a:r>
              <a:rPr sz="3200" spc="-5" dirty="0">
                <a:latin typeface="Constantia"/>
                <a:cs typeface="Constantia"/>
              </a:rPr>
              <a:t>failure</a:t>
            </a:r>
            <a:r>
              <a:rPr sz="3200" spc="-85" dirty="0">
                <a:latin typeface="Constantia"/>
                <a:cs typeface="Constantia"/>
              </a:rPr>
              <a:t> </a:t>
            </a:r>
            <a:r>
              <a:rPr sz="3200" spc="-5" dirty="0">
                <a:latin typeface="Constantia"/>
                <a:cs typeface="Constantia"/>
              </a:rPr>
              <a:t>in</a:t>
            </a:r>
            <a:r>
              <a:rPr sz="3200" spc="-125" dirty="0">
                <a:latin typeface="Constantia"/>
                <a:cs typeface="Constantia"/>
              </a:rPr>
              <a:t> </a:t>
            </a:r>
            <a:r>
              <a:rPr sz="3200" spc="-5" dirty="0">
                <a:latin typeface="Constantia"/>
                <a:cs typeface="Constantia"/>
              </a:rPr>
              <a:t>sterilisation</a:t>
            </a:r>
            <a:endParaRPr sz="3200">
              <a:latin typeface="Constantia"/>
              <a:cs typeface="Constanti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3059" y="326897"/>
            <a:ext cx="8985885" cy="1488440"/>
          </a:xfrm>
          <a:prstGeom prst="rect">
            <a:avLst/>
          </a:prstGeom>
        </p:spPr>
        <p:txBody>
          <a:bodyPr vert="horz" wrap="square" lIns="0" tIns="12700" rIns="0" bIns="0" rtlCol="0">
            <a:spAutoFit/>
          </a:bodyPr>
          <a:lstStyle/>
          <a:p>
            <a:pPr marL="12700" marR="5080">
              <a:lnSpc>
                <a:spcPct val="100000"/>
              </a:lnSpc>
              <a:spcBef>
                <a:spcPts val="100"/>
              </a:spcBef>
            </a:pPr>
            <a:r>
              <a:rPr sz="4800" u="none" spc="-20" dirty="0">
                <a:solidFill>
                  <a:srgbClr val="04607A"/>
                </a:solidFill>
                <a:latin typeface="Calibri"/>
                <a:cs typeface="Calibri"/>
              </a:rPr>
              <a:t>FIRST </a:t>
            </a:r>
            <a:r>
              <a:rPr sz="4800" u="none" spc="-15" dirty="0">
                <a:solidFill>
                  <a:srgbClr val="04607A"/>
                </a:solidFill>
                <a:latin typeface="Calibri"/>
                <a:cs typeface="Calibri"/>
              </a:rPr>
              <a:t>TRIMESTER </a:t>
            </a:r>
            <a:r>
              <a:rPr sz="4800" u="none" spc="-40" dirty="0">
                <a:solidFill>
                  <a:srgbClr val="04607A"/>
                </a:solidFill>
                <a:latin typeface="Calibri"/>
                <a:cs typeface="Calibri"/>
              </a:rPr>
              <a:t>TERMINATION </a:t>
            </a:r>
            <a:r>
              <a:rPr sz="4800" u="none" spc="-5" dirty="0">
                <a:solidFill>
                  <a:srgbClr val="04607A"/>
                </a:solidFill>
                <a:latin typeface="Calibri"/>
                <a:cs typeface="Calibri"/>
              </a:rPr>
              <a:t>OF  </a:t>
            </a:r>
            <a:r>
              <a:rPr sz="4800" u="none" spc="-15" dirty="0">
                <a:solidFill>
                  <a:srgbClr val="04607A"/>
                </a:solidFill>
                <a:latin typeface="Calibri"/>
                <a:cs typeface="Calibri"/>
              </a:rPr>
              <a:t>PREGNANCY</a:t>
            </a:r>
            <a:endParaRPr sz="4800">
              <a:latin typeface="Calibri"/>
              <a:cs typeface="Calibri"/>
            </a:endParaRPr>
          </a:p>
        </p:txBody>
      </p:sp>
      <p:sp>
        <p:nvSpPr>
          <p:cNvPr id="3" name="object 3"/>
          <p:cNvSpPr txBox="1"/>
          <p:nvPr/>
        </p:nvSpPr>
        <p:spPr>
          <a:xfrm>
            <a:off x="487172" y="1635100"/>
            <a:ext cx="10652125" cy="4805680"/>
          </a:xfrm>
          <a:prstGeom prst="rect">
            <a:avLst/>
          </a:prstGeom>
        </p:spPr>
        <p:txBody>
          <a:bodyPr vert="horz" wrap="square" lIns="0" tIns="109855" rIns="0" bIns="0" rtlCol="0">
            <a:spAutoFit/>
          </a:bodyPr>
          <a:lstStyle/>
          <a:p>
            <a:pPr marL="12700">
              <a:lnSpc>
                <a:spcPct val="100000"/>
              </a:lnSpc>
              <a:spcBef>
                <a:spcPts val="865"/>
              </a:spcBef>
            </a:pPr>
            <a:r>
              <a:rPr sz="3200" b="1" u="heavy" dirty="0">
                <a:uFill>
                  <a:solidFill>
                    <a:srgbClr val="000000"/>
                  </a:solidFill>
                </a:uFill>
                <a:latin typeface="Constantia"/>
                <a:cs typeface="Constantia"/>
              </a:rPr>
              <a:t>METHODS OF </a:t>
            </a:r>
            <a:r>
              <a:rPr sz="3200" b="1" u="heavy" spc="-10" dirty="0">
                <a:uFill>
                  <a:solidFill>
                    <a:srgbClr val="000000"/>
                  </a:solidFill>
                </a:uFill>
                <a:latin typeface="Constantia"/>
                <a:cs typeface="Constantia"/>
              </a:rPr>
              <a:t>FIRST </a:t>
            </a:r>
            <a:r>
              <a:rPr sz="3200" b="1" u="heavy" spc="-5" dirty="0">
                <a:uFill>
                  <a:solidFill>
                    <a:srgbClr val="000000"/>
                  </a:solidFill>
                </a:uFill>
                <a:latin typeface="Constantia"/>
                <a:cs typeface="Constantia"/>
              </a:rPr>
              <a:t>TRIMESTER</a:t>
            </a:r>
            <a:r>
              <a:rPr sz="3200" b="1" u="heavy" spc="-250" dirty="0">
                <a:uFill>
                  <a:solidFill>
                    <a:srgbClr val="000000"/>
                  </a:solidFill>
                </a:uFill>
                <a:latin typeface="Constantia"/>
                <a:cs typeface="Constantia"/>
              </a:rPr>
              <a:t> </a:t>
            </a:r>
            <a:r>
              <a:rPr sz="3200" b="1" u="heavy" spc="-15" dirty="0">
                <a:uFill>
                  <a:solidFill>
                    <a:srgbClr val="000000"/>
                  </a:solidFill>
                </a:uFill>
                <a:latin typeface="Constantia"/>
                <a:cs typeface="Constantia"/>
              </a:rPr>
              <a:t>ABORTION:</a:t>
            </a:r>
            <a:endParaRPr sz="3200">
              <a:latin typeface="Constantia"/>
              <a:cs typeface="Constantia"/>
            </a:endParaRPr>
          </a:p>
          <a:p>
            <a:pPr marL="12700">
              <a:lnSpc>
                <a:spcPct val="100000"/>
              </a:lnSpc>
              <a:spcBef>
                <a:spcPts val="770"/>
              </a:spcBef>
            </a:pPr>
            <a:r>
              <a:rPr sz="3200" b="1" u="heavy" spc="-5" dirty="0">
                <a:uFill>
                  <a:solidFill>
                    <a:srgbClr val="000000"/>
                  </a:solidFill>
                </a:uFill>
                <a:latin typeface="Constantia"/>
                <a:cs typeface="Constantia"/>
              </a:rPr>
              <a:t>Mifepristone </a:t>
            </a:r>
            <a:r>
              <a:rPr sz="3200" b="1" u="heavy" spc="-15" dirty="0">
                <a:uFill>
                  <a:solidFill>
                    <a:srgbClr val="000000"/>
                  </a:solidFill>
                </a:uFill>
                <a:latin typeface="Constantia"/>
                <a:cs typeface="Constantia"/>
              </a:rPr>
              <a:t>(RU-486) </a:t>
            </a:r>
            <a:r>
              <a:rPr sz="3200" b="1" u="heavy" dirty="0">
                <a:uFill>
                  <a:solidFill>
                    <a:srgbClr val="000000"/>
                  </a:solidFill>
                </a:uFill>
                <a:latin typeface="Constantia"/>
                <a:cs typeface="Constantia"/>
              </a:rPr>
              <a:t>and </a:t>
            </a:r>
            <a:r>
              <a:rPr sz="3200" b="1" u="heavy" spc="-10" dirty="0">
                <a:uFill>
                  <a:solidFill>
                    <a:srgbClr val="000000"/>
                  </a:solidFill>
                </a:uFill>
                <a:latin typeface="Constantia"/>
                <a:cs typeface="Constantia"/>
              </a:rPr>
              <a:t>Misoprostol</a:t>
            </a:r>
            <a:r>
              <a:rPr sz="3200" b="1" spc="-229" dirty="0">
                <a:latin typeface="Constantia"/>
                <a:cs typeface="Constantia"/>
              </a:rPr>
              <a:t> </a:t>
            </a:r>
            <a:r>
              <a:rPr sz="3200" b="1" dirty="0">
                <a:latin typeface="Constantia"/>
                <a:cs typeface="Constantia"/>
              </a:rPr>
              <a:t>–</a:t>
            </a:r>
            <a:endParaRPr sz="3200">
              <a:latin typeface="Constantia"/>
              <a:cs typeface="Constantia"/>
            </a:endParaRPr>
          </a:p>
          <a:p>
            <a:pPr marL="652780" marR="5080" indent="-247015">
              <a:lnSpc>
                <a:spcPct val="100000"/>
              </a:lnSpc>
              <a:spcBef>
                <a:spcPts val="765"/>
              </a:spcBef>
              <a:buClr>
                <a:srgbClr val="0E6EC5"/>
              </a:buClr>
              <a:buSzPct val="81250"/>
              <a:buFont typeface="Wingdings"/>
              <a:buChar char=""/>
              <a:tabLst>
                <a:tab pos="715645" algn="l"/>
              </a:tabLst>
            </a:pPr>
            <a:r>
              <a:rPr sz="3200" spc="-5" dirty="0">
                <a:latin typeface="Constantia"/>
                <a:cs typeface="Constantia"/>
              </a:rPr>
              <a:t>Mifepristone(200mg) </a:t>
            </a:r>
            <a:r>
              <a:rPr sz="3200" dirty="0">
                <a:latin typeface="Constantia"/>
                <a:cs typeface="Constantia"/>
              </a:rPr>
              <a:t>an analog of </a:t>
            </a:r>
            <a:r>
              <a:rPr sz="3200" spc="-15" dirty="0">
                <a:latin typeface="Constantia"/>
                <a:cs typeface="Constantia"/>
              </a:rPr>
              <a:t>progestin  </a:t>
            </a:r>
            <a:r>
              <a:rPr sz="3200" spc="-10" dirty="0">
                <a:latin typeface="Constantia"/>
                <a:cs typeface="Constantia"/>
              </a:rPr>
              <a:t>(norethindrone)</a:t>
            </a:r>
            <a:r>
              <a:rPr sz="3200" spc="-90" dirty="0">
                <a:latin typeface="Constantia"/>
                <a:cs typeface="Constantia"/>
              </a:rPr>
              <a:t> </a:t>
            </a:r>
            <a:r>
              <a:rPr sz="3200" dirty="0">
                <a:latin typeface="Constantia"/>
                <a:cs typeface="Constantia"/>
              </a:rPr>
              <a:t>acts</a:t>
            </a:r>
            <a:r>
              <a:rPr sz="3200" spc="-150" dirty="0">
                <a:latin typeface="Constantia"/>
                <a:cs typeface="Constantia"/>
              </a:rPr>
              <a:t> </a:t>
            </a:r>
            <a:r>
              <a:rPr sz="3200" dirty="0">
                <a:latin typeface="Constantia"/>
                <a:cs typeface="Constantia"/>
              </a:rPr>
              <a:t>as</a:t>
            </a:r>
            <a:r>
              <a:rPr sz="3200" spc="-145" dirty="0">
                <a:latin typeface="Constantia"/>
                <a:cs typeface="Constantia"/>
              </a:rPr>
              <a:t> </a:t>
            </a:r>
            <a:r>
              <a:rPr sz="3200" dirty="0">
                <a:latin typeface="Constantia"/>
                <a:cs typeface="Constantia"/>
              </a:rPr>
              <a:t>an</a:t>
            </a:r>
            <a:r>
              <a:rPr sz="3200" spc="-130" dirty="0">
                <a:latin typeface="Constantia"/>
                <a:cs typeface="Constantia"/>
              </a:rPr>
              <a:t> </a:t>
            </a:r>
            <a:r>
              <a:rPr sz="3200" spc="-10" dirty="0">
                <a:latin typeface="Constantia"/>
                <a:cs typeface="Constantia"/>
              </a:rPr>
              <a:t>antagonist,</a:t>
            </a:r>
            <a:r>
              <a:rPr sz="3200" spc="-15" dirty="0">
                <a:latin typeface="Constantia"/>
                <a:cs typeface="Constantia"/>
              </a:rPr>
              <a:t> </a:t>
            </a:r>
            <a:r>
              <a:rPr sz="3200" spc="-5" dirty="0">
                <a:latin typeface="Constantia"/>
                <a:cs typeface="Constantia"/>
              </a:rPr>
              <a:t>blocking</a:t>
            </a:r>
            <a:r>
              <a:rPr sz="3200" spc="-45" dirty="0">
                <a:latin typeface="Constantia"/>
                <a:cs typeface="Constantia"/>
              </a:rPr>
              <a:t> </a:t>
            </a:r>
            <a:r>
              <a:rPr sz="3200" spc="-5" dirty="0">
                <a:latin typeface="Constantia"/>
                <a:cs typeface="Constantia"/>
              </a:rPr>
              <a:t>the</a:t>
            </a:r>
            <a:r>
              <a:rPr sz="3200" spc="-165" dirty="0">
                <a:latin typeface="Constantia"/>
                <a:cs typeface="Constantia"/>
              </a:rPr>
              <a:t> </a:t>
            </a:r>
            <a:r>
              <a:rPr sz="3200" spc="-5" dirty="0">
                <a:latin typeface="Constantia"/>
                <a:cs typeface="Constantia"/>
              </a:rPr>
              <a:t>effect  </a:t>
            </a:r>
            <a:r>
              <a:rPr sz="3200" dirty="0">
                <a:latin typeface="Constantia"/>
                <a:cs typeface="Constantia"/>
              </a:rPr>
              <a:t>of </a:t>
            </a:r>
            <a:r>
              <a:rPr sz="3200" spc="-15" dirty="0">
                <a:latin typeface="Constantia"/>
                <a:cs typeface="Constantia"/>
              </a:rPr>
              <a:t>natural</a:t>
            </a:r>
            <a:r>
              <a:rPr sz="3200" spc="15" dirty="0">
                <a:latin typeface="Constantia"/>
                <a:cs typeface="Constantia"/>
              </a:rPr>
              <a:t> </a:t>
            </a:r>
            <a:r>
              <a:rPr sz="3200" spc="-20" dirty="0">
                <a:latin typeface="Constantia"/>
                <a:cs typeface="Constantia"/>
              </a:rPr>
              <a:t>progesterone.</a:t>
            </a:r>
            <a:endParaRPr sz="3200">
              <a:latin typeface="Constantia"/>
              <a:cs typeface="Constantia"/>
            </a:endParaRPr>
          </a:p>
          <a:p>
            <a:pPr marL="287020" marR="518795" indent="-274320">
              <a:lnSpc>
                <a:spcPct val="100000"/>
              </a:lnSpc>
              <a:spcBef>
                <a:spcPts val="770"/>
              </a:spcBef>
              <a:buClr>
                <a:srgbClr val="0AD0D9"/>
              </a:buClr>
              <a:buSzPct val="93750"/>
              <a:buFont typeface="Wingdings 2"/>
              <a:buChar char=""/>
              <a:tabLst>
                <a:tab pos="287020" algn="l"/>
              </a:tabLst>
            </a:pPr>
            <a:r>
              <a:rPr sz="3200" spc="-10" dirty="0">
                <a:latin typeface="Constantia"/>
                <a:cs typeface="Constantia"/>
              </a:rPr>
              <a:t>Addition </a:t>
            </a:r>
            <a:r>
              <a:rPr sz="3200" dirty="0">
                <a:latin typeface="Constantia"/>
                <a:cs typeface="Constantia"/>
              </a:rPr>
              <a:t>of </a:t>
            </a:r>
            <a:r>
              <a:rPr sz="3200" spc="-20" dirty="0">
                <a:latin typeface="Constantia"/>
                <a:cs typeface="Constantia"/>
              </a:rPr>
              <a:t>low </a:t>
            </a:r>
            <a:r>
              <a:rPr sz="3200" spc="-5" dirty="0">
                <a:latin typeface="Constantia"/>
                <a:cs typeface="Constantia"/>
              </a:rPr>
              <a:t>dose </a:t>
            </a:r>
            <a:r>
              <a:rPr sz="3200" spc="-10" dirty="0">
                <a:latin typeface="Constantia"/>
                <a:cs typeface="Constantia"/>
              </a:rPr>
              <a:t>prostaglandins </a:t>
            </a:r>
            <a:r>
              <a:rPr sz="3200" spc="5" dirty="0">
                <a:latin typeface="Constantia"/>
                <a:cs typeface="Constantia"/>
              </a:rPr>
              <a:t>(800mg) </a:t>
            </a:r>
            <a:r>
              <a:rPr sz="3200" dirty="0">
                <a:latin typeface="Constantia"/>
                <a:cs typeface="Constantia"/>
              </a:rPr>
              <a:t>(PGE1)  </a:t>
            </a:r>
            <a:r>
              <a:rPr sz="3200" spc="-25" dirty="0">
                <a:latin typeface="Constantia"/>
                <a:cs typeface="Constantia"/>
              </a:rPr>
              <a:t>improves </a:t>
            </a:r>
            <a:r>
              <a:rPr sz="3200" spc="-5" dirty="0">
                <a:latin typeface="Constantia"/>
                <a:cs typeface="Constantia"/>
              </a:rPr>
              <a:t>the </a:t>
            </a:r>
            <a:r>
              <a:rPr sz="3200" spc="10" dirty="0">
                <a:latin typeface="Constantia"/>
                <a:cs typeface="Constantia"/>
              </a:rPr>
              <a:t>efficiency </a:t>
            </a:r>
            <a:r>
              <a:rPr sz="3200" dirty="0">
                <a:latin typeface="Constantia"/>
                <a:cs typeface="Constantia"/>
              </a:rPr>
              <a:t>of </a:t>
            </a:r>
            <a:r>
              <a:rPr sz="3200" spc="10" dirty="0">
                <a:latin typeface="Constantia"/>
                <a:cs typeface="Constantia"/>
              </a:rPr>
              <a:t>first </a:t>
            </a:r>
            <a:r>
              <a:rPr sz="3200" spc="-10" dirty="0">
                <a:latin typeface="Constantia"/>
                <a:cs typeface="Constantia"/>
              </a:rPr>
              <a:t>trimester </a:t>
            </a:r>
            <a:r>
              <a:rPr sz="3200" spc="-5" dirty="0">
                <a:latin typeface="Constantia"/>
                <a:cs typeface="Constantia"/>
              </a:rPr>
              <a:t>abortion. </a:t>
            </a:r>
            <a:r>
              <a:rPr sz="3200" spc="-40" dirty="0">
                <a:latin typeface="Constantia"/>
                <a:cs typeface="Constantia"/>
              </a:rPr>
              <a:t>It </a:t>
            </a:r>
            <a:r>
              <a:rPr sz="3200" spc="-5" dirty="0">
                <a:latin typeface="Constantia"/>
                <a:cs typeface="Constantia"/>
              </a:rPr>
              <a:t>is  </a:t>
            </a:r>
            <a:r>
              <a:rPr sz="3200" spc="-15" dirty="0">
                <a:latin typeface="Constantia"/>
                <a:cs typeface="Constantia"/>
              </a:rPr>
              <a:t>effective</a:t>
            </a:r>
            <a:r>
              <a:rPr sz="3200" spc="-145" dirty="0">
                <a:latin typeface="Constantia"/>
                <a:cs typeface="Constantia"/>
              </a:rPr>
              <a:t> </a:t>
            </a:r>
            <a:r>
              <a:rPr sz="3200" spc="-20" dirty="0">
                <a:latin typeface="Constantia"/>
                <a:cs typeface="Constantia"/>
              </a:rPr>
              <a:t>upto</a:t>
            </a:r>
            <a:r>
              <a:rPr sz="3200" spc="-80" dirty="0">
                <a:latin typeface="Constantia"/>
                <a:cs typeface="Constantia"/>
              </a:rPr>
              <a:t> </a:t>
            </a:r>
            <a:r>
              <a:rPr sz="3200" spc="-25" dirty="0">
                <a:latin typeface="Constantia"/>
                <a:cs typeface="Constantia"/>
              </a:rPr>
              <a:t>63</a:t>
            </a:r>
            <a:r>
              <a:rPr sz="3200" spc="-65" dirty="0">
                <a:latin typeface="Constantia"/>
                <a:cs typeface="Constantia"/>
              </a:rPr>
              <a:t> </a:t>
            </a:r>
            <a:r>
              <a:rPr sz="3200" spc="-30" dirty="0">
                <a:latin typeface="Constantia"/>
                <a:cs typeface="Constantia"/>
              </a:rPr>
              <a:t>days</a:t>
            </a:r>
            <a:r>
              <a:rPr sz="3200" spc="-140" dirty="0">
                <a:latin typeface="Constantia"/>
                <a:cs typeface="Constantia"/>
              </a:rPr>
              <a:t> </a:t>
            </a:r>
            <a:r>
              <a:rPr sz="3200" dirty="0">
                <a:latin typeface="Constantia"/>
                <a:cs typeface="Constantia"/>
              </a:rPr>
              <a:t>and</a:t>
            </a:r>
            <a:r>
              <a:rPr sz="3200" spc="-5" dirty="0">
                <a:latin typeface="Constantia"/>
                <a:cs typeface="Constantia"/>
              </a:rPr>
              <a:t> is</a:t>
            </a:r>
            <a:r>
              <a:rPr sz="3200" spc="-55" dirty="0">
                <a:latin typeface="Constantia"/>
                <a:cs typeface="Constantia"/>
              </a:rPr>
              <a:t> </a:t>
            </a:r>
            <a:r>
              <a:rPr sz="3200" spc="-10" dirty="0">
                <a:latin typeface="Constantia"/>
                <a:cs typeface="Constantia"/>
              </a:rPr>
              <a:t>highly</a:t>
            </a:r>
            <a:r>
              <a:rPr sz="3200" spc="-170" dirty="0">
                <a:latin typeface="Constantia"/>
                <a:cs typeface="Constantia"/>
              </a:rPr>
              <a:t> </a:t>
            </a:r>
            <a:r>
              <a:rPr sz="3200" spc="-15" dirty="0">
                <a:latin typeface="Constantia"/>
                <a:cs typeface="Constantia"/>
              </a:rPr>
              <a:t>successful</a:t>
            </a:r>
            <a:r>
              <a:rPr sz="3200" spc="-85" dirty="0">
                <a:latin typeface="Constantia"/>
                <a:cs typeface="Constantia"/>
              </a:rPr>
              <a:t> </a:t>
            </a:r>
            <a:r>
              <a:rPr sz="3200" spc="-10" dirty="0">
                <a:latin typeface="Constantia"/>
                <a:cs typeface="Constantia"/>
              </a:rPr>
              <a:t>when</a:t>
            </a:r>
            <a:r>
              <a:rPr sz="3200" spc="-95" dirty="0">
                <a:latin typeface="Constantia"/>
                <a:cs typeface="Constantia"/>
              </a:rPr>
              <a:t> </a:t>
            </a:r>
            <a:r>
              <a:rPr sz="3200" spc="-5" dirty="0">
                <a:latin typeface="Constantia"/>
                <a:cs typeface="Constantia"/>
              </a:rPr>
              <a:t>used  </a:t>
            </a:r>
            <a:r>
              <a:rPr sz="3200" dirty="0">
                <a:latin typeface="Constantia"/>
                <a:cs typeface="Constantia"/>
              </a:rPr>
              <a:t>within </a:t>
            </a:r>
            <a:r>
              <a:rPr sz="3200" spc="-35" dirty="0">
                <a:latin typeface="Constantia"/>
                <a:cs typeface="Constantia"/>
              </a:rPr>
              <a:t>49 </a:t>
            </a:r>
            <a:r>
              <a:rPr sz="3200" spc="-30" dirty="0">
                <a:latin typeface="Constantia"/>
                <a:cs typeface="Constantia"/>
              </a:rPr>
              <a:t>days </a:t>
            </a:r>
            <a:r>
              <a:rPr sz="3200" dirty="0">
                <a:latin typeface="Constantia"/>
                <a:cs typeface="Constantia"/>
              </a:rPr>
              <a:t>of</a:t>
            </a:r>
            <a:r>
              <a:rPr sz="3200" spc="-275" dirty="0">
                <a:latin typeface="Constantia"/>
                <a:cs typeface="Constantia"/>
              </a:rPr>
              <a:t> </a:t>
            </a:r>
            <a:r>
              <a:rPr sz="3200" spc="-10" dirty="0">
                <a:latin typeface="Constantia"/>
                <a:cs typeface="Constantia"/>
              </a:rPr>
              <a:t>gestation.</a:t>
            </a:r>
            <a:endParaRPr sz="3200">
              <a:latin typeface="Constantia"/>
              <a:cs typeface="Constanti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217"/>
            <a:ext cx="12191999" cy="102870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5867972" y="0"/>
            <a:ext cx="6324027" cy="59991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0" y="0"/>
            <a:ext cx="11848668" cy="1092461"/>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0" y="0"/>
            <a:ext cx="12140172" cy="1026964"/>
          </a:xfrm>
          <a:prstGeom prst="rect">
            <a:avLst/>
          </a:prstGeom>
          <a:blipFill>
            <a:blip r:embed="rId6" cstate="print"/>
            <a:stretch>
              <a:fillRect/>
            </a:stretch>
          </a:blipFill>
        </p:spPr>
        <p:txBody>
          <a:bodyPr wrap="square" lIns="0" tIns="0" rIns="0" bIns="0" rtlCol="0"/>
          <a:lstStyle/>
          <a:p>
            <a:endParaRPr/>
          </a:p>
        </p:txBody>
      </p:sp>
      <p:sp>
        <p:nvSpPr>
          <p:cNvPr id="7" name="object 7"/>
          <p:cNvSpPr txBox="1"/>
          <p:nvPr/>
        </p:nvSpPr>
        <p:spPr>
          <a:xfrm>
            <a:off x="11066144" y="646937"/>
            <a:ext cx="48260" cy="132080"/>
          </a:xfrm>
          <a:prstGeom prst="rect">
            <a:avLst/>
          </a:prstGeom>
        </p:spPr>
        <p:txBody>
          <a:bodyPr vert="horz" wrap="square" lIns="0" tIns="12065" rIns="0" bIns="0" rtlCol="0">
            <a:spAutoFit/>
          </a:bodyPr>
          <a:lstStyle/>
          <a:p>
            <a:pPr marL="12700">
              <a:lnSpc>
                <a:spcPct val="100000"/>
              </a:lnSpc>
              <a:spcBef>
                <a:spcPts val="95"/>
              </a:spcBef>
            </a:pPr>
            <a:r>
              <a:rPr sz="700" spc="-5" dirty="0">
                <a:solidFill>
                  <a:srgbClr val="04607A"/>
                </a:solidFill>
                <a:latin typeface="Calibri"/>
                <a:cs typeface="Calibri"/>
              </a:rPr>
              <a:t>.</a:t>
            </a:r>
            <a:endParaRPr sz="700">
              <a:latin typeface="Calibri"/>
              <a:cs typeface="Calibri"/>
            </a:endParaRPr>
          </a:p>
        </p:txBody>
      </p:sp>
      <p:sp>
        <p:nvSpPr>
          <p:cNvPr id="8" name="object 8"/>
          <p:cNvSpPr txBox="1"/>
          <p:nvPr/>
        </p:nvSpPr>
        <p:spPr>
          <a:xfrm>
            <a:off x="662940" y="1018158"/>
            <a:ext cx="10838815" cy="4909185"/>
          </a:xfrm>
          <a:prstGeom prst="rect">
            <a:avLst/>
          </a:prstGeom>
        </p:spPr>
        <p:txBody>
          <a:bodyPr vert="horz" wrap="square" lIns="0" tIns="67310" rIns="0" bIns="0" rtlCol="0">
            <a:spAutoFit/>
          </a:bodyPr>
          <a:lstStyle/>
          <a:p>
            <a:pPr marL="312420" indent="-274320">
              <a:lnSpc>
                <a:spcPct val="100000"/>
              </a:lnSpc>
              <a:spcBef>
                <a:spcPts val="530"/>
              </a:spcBef>
              <a:buClr>
                <a:srgbClr val="0AD0D9"/>
              </a:buClr>
              <a:buSzPct val="94444"/>
              <a:buFont typeface="Wingdings 2"/>
              <a:buChar char=""/>
              <a:tabLst>
                <a:tab pos="312420" algn="l"/>
              </a:tabLst>
            </a:pPr>
            <a:r>
              <a:rPr sz="3600" b="1" u="heavy" spc="-20" dirty="0">
                <a:uFill>
                  <a:solidFill>
                    <a:srgbClr val="000000"/>
                  </a:solidFill>
                </a:uFill>
                <a:latin typeface="Constantia"/>
                <a:cs typeface="Constantia"/>
              </a:rPr>
              <a:t>Methotrexate </a:t>
            </a:r>
            <a:r>
              <a:rPr sz="3600" b="1" u="heavy" dirty="0">
                <a:uFill>
                  <a:solidFill>
                    <a:srgbClr val="000000"/>
                  </a:solidFill>
                </a:uFill>
                <a:latin typeface="Constantia"/>
                <a:cs typeface="Constantia"/>
              </a:rPr>
              <a:t>and </a:t>
            </a:r>
            <a:r>
              <a:rPr sz="3600" b="1" u="heavy" spc="-15" dirty="0">
                <a:uFill>
                  <a:solidFill>
                    <a:srgbClr val="000000"/>
                  </a:solidFill>
                </a:uFill>
                <a:latin typeface="Constantia"/>
                <a:cs typeface="Constantia"/>
              </a:rPr>
              <a:t>Misoprostol</a:t>
            </a:r>
            <a:r>
              <a:rPr sz="3600" b="1" u="heavy" spc="-210" dirty="0">
                <a:uFill>
                  <a:solidFill>
                    <a:srgbClr val="000000"/>
                  </a:solidFill>
                </a:uFill>
                <a:latin typeface="Constantia"/>
                <a:cs typeface="Constantia"/>
              </a:rPr>
              <a:t> </a:t>
            </a:r>
            <a:r>
              <a:rPr sz="3600" b="1" u="heavy" spc="-10" dirty="0">
                <a:uFill>
                  <a:solidFill>
                    <a:srgbClr val="000000"/>
                  </a:solidFill>
                </a:uFill>
                <a:latin typeface="Constantia"/>
                <a:cs typeface="Constantia"/>
              </a:rPr>
              <a:t>–</a:t>
            </a:r>
            <a:endParaRPr sz="3600">
              <a:latin typeface="Constantia"/>
              <a:cs typeface="Constantia"/>
            </a:endParaRPr>
          </a:p>
          <a:p>
            <a:pPr marL="678180" marR="191770" lvl="1" indent="-247650">
              <a:lnSpc>
                <a:spcPts val="3890"/>
              </a:lnSpc>
              <a:spcBef>
                <a:spcPts val="919"/>
              </a:spcBef>
              <a:buClr>
                <a:srgbClr val="0E6EC5"/>
              </a:buClr>
              <a:buSzPct val="81944"/>
              <a:buFont typeface="Wingdings"/>
              <a:buChar char=""/>
              <a:tabLst>
                <a:tab pos="778510" algn="l"/>
              </a:tabLst>
            </a:pPr>
            <a:r>
              <a:rPr sz="3600" spc="-20" dirty="0">
                <a:latin typeface="Constantia"/>
                <a:cs typeface="Constantia"/>
              </a:rPr>
              <a:t>Methotrexate </a:t>
            </a:r>
            <a:r>
              <a:rPr sz="3600" dirty="0">
                <a:latin typeface="Constantia"/>
                <a:cs typeface="Constantia"/>
              </a:rPr>
              <a:t>50 </a:t>
            </a:r>
            <a:r>
              <a:rPr sz="3600" spc="-5" dirty="0">
                <a:latin typeface="Constantia"/>
                <a:cs typeface="Constantia"/>
              </a:rPr>
              <a:t>mg/m</a:t>
            </a:r>
            <a:r>
              <a:rPr sz="3600" spc="-7" baseline="25462" dirty="0">
                <a:latin typeface="Constantia"/>
                <a:cs typeface="Constantia"/>
              </a:rPr>
              <a:t>2 </a:t>
            </a:r>
            <a:r>
              <a:rPr sz="3600" dirty="0">
                <a:latin typeface="Constantia"/>
                <a:cs typeface="Constantia"/>
              </a:rPr>
              <a:t>IM </a:t>
            </a:r>
            <a:r>
              <a:rPr sz="3600" spc="-10" dirty="0">
                <a:latin typeface="Constantia"/>
                <a:cs typeface="Constantia"/>
              </a:rPr>
              <a:t>(before </a:t>
            </a:r>
            <a:r>
              <a:rPr sz="3600" dirty="0">
                <a:latin typeface="Constantia"/>
                <a:cs typeface="Constantia"/>
              </a:rPr>
              <a:t>56 </a:t>
            </a:r>
            <a:r>
              <a:rPr sz="3600" spc="-35" dirty="0">
                <a:latin typeface="Constantia"/>
                <a:cs typeface="Constantia"/>
              </a:rPr>
              <a:t>days </a:t>
            </a:r>
            <a:r>
              <a:rPr sz="3600" dirty="0">
                <a:latin typeface="Constantia"/>
                <a:cs typeface="Constantia"/>
              </a:rPr>
              <a:t>of  </a:t>
            </a:r>
            <a:r>
              <a:rPr sz="3600" spc="-10" dirty="0">
                <a:latin typeface="Constantia"/>
                <a:cs typeface="Constantia"/>
              </a:rPr>
              <a:t>gestation) </a:t>
            </a:r>
            <a:r>
              <a:rPr sz="3600" spc="-25" dirty="0">
                <a:latin typeface="Constantia"/>
                <a:cs typeface="Constantia"/>
              </a:rPr>
              <a:t>followed by </a:t>
            </a:r>
            <a:r>
              <a:rPr sz="3600" dirty="0">
                <a:latin typeface="Constantia"/>
                <a:cs typeface="Constantia"/>
              </a:rPr>
              <a:t>7 </a:t>
            </a:r>
            <a:r>
              <a:rPr sz="3600" spc="-35" dirty="0">
                <a:latin typeface="Constantia"/>
                <a:cs typeface="Constantia"/>
              </a:rPr>
              <a:t>days </a:t>
            </a:r>
            <a:r>
              <a:rPr sz="3600" spc="-10" dirty="0">
                <a:latin typeface="Constantia"/>
                <a:cs typeface="Constantia"/>
              </a:rPr>
              <a:t>later </a:t>
            </a:r>
            <a:r>
              <a:rPr sz="3600" spc="-15" dirty="0">
                <a:latin typeface="Constantia"/>
                <a:cs typeface="Constantia"/>
              </a:rPr>
              <a:t>misoprostol</a:t>
            </a:r>
            <a:r>
              <a:rPr sz="3600" spc="-305" dirty="0">
                <a:latin typeface="Constantia"/>
                <a:cs typeface="Constantia"/>
              </a:rPr>
              <a:t> </a:t>
            </a:r>
            <a:r>
              <a:rPr sz="3600" dirty="0">
                <a:latin typeface="Constantia"/>
                <a:cs typeface="Constantia"/>
              </a:rPr>
              <a:t>800  </a:t>
            </a:r>
            <a:r>
              <a:rPr sz="3600" spc="-5" dirty="0">
                <a:latin typeface="Constantia"/>
                <a:cs typeface="Constantia"/>
              </a:rPr>
              <a:t>μg </a:t>
            </a:r>
            <a:r>
              <a:rPr sz="3600" spc="-10" dirty="0">
                <a:latin typeface="Constantia"/>
                <a:cs typeface="Constantia"/>
              </a:rPr>
              <a:t>vaginally </a:t>
            </a:r>
            <a:r>
              <a:rPr sz="3600" spc="-5" dirty="0">
                <a:latin typeface="Constantia"/>
                <a:cs typeface="Constantia"/>
              </a:rPr>
              <a:t>is </a:t>
            </a:r>
            <a:r>
              <a:rPr sz="3600" spc="-15" dirty="0">
                <a:latin typeface="Constantia"/>
                <a:cs typeface="Constantia"/>
              </a:rPr>
              <a:t>highly</a:t>
            </a:r>
            <a:r>
              <a:rPr sz="3600" spc="-420" dirty="0">
                <a:latin typeface="Constantia"/>
                <a:cs typeface="Constantia"/>
              </a:rPr>
              <a:t> </a:t>
            </a:r>
            <a:r>
              <a:rPr sz="3600" spc="-15" dirty="0">
                <a:latin typeface="Constantia"/>
                <a:cs typeface="Constantia"/>
              </a:rPr>
              <a:t>effective.</a:t>
            </a:r>
            <a:endParaRPr sz="3600">
              <a:latin typeface="Constantia"/>
              <a:cs typeface="Constantia"/>
            </a:endParaRPr>
          </a:p>
          <a:p>
            <a:pPr marL="678180" marR="30480" lvl="1" indent="-247650">
              <a:lnSpc>
                <a:spcPts val="3890"/>
              </a:lnSpc>
              <a:spcBef>
                <a:spcPts val="860"/>
              </a:spcBef>
              <a:buClr>
                <a:srgbClr val="0E6EC5"/>
              </a:buClr>
              <a:buSzPct val="81944"/>
              <a:buFont typeface="Wingdings"/>
              <a:buChar char=""/>
              <a:tabLst>
                <a:tab pos="778510" algn="l"/>
              </a:tabLst>
            </a:pPr>
            <a:r>
              <a:rPr sz="3600" spc="-15" dirty="0">
                <a:latin typeface="Constantia"/>
                <a:cs typeface="Constantia"/>
              </a:rPr>
              <a:t>Misoprostol </a:t>
            </a:r>
            <a:r>
              <a:rPr sz="3600" spc="-25" dirty="0">
                <a:latin typeface="Constantia"/>
                <a:cs typeface="Constantia"/>
              </a:rPr>
              <a:t>may </a:t>
            </a:r>
            <a:r>
              <a:rPr sz="3600" spc="-45" dirty="0">
                <a:latin typeface="Constantia"/>
                <a:cs typeface="Constantia"/>
              </a:rPr>
              <a:t>have </a:t>
            </a:r>
            <a:r>
              <a:rPr sz="3600" spc="-25" dirty="0">
                <a:latin typeface="Constantia"/>
                <a:cs typeface="Constantia"/>
              </a:rPr>
              <a:t>to </a:t>
            </a:r>
            <a:r>
              <a:rPr sz="3600" spc="-5" dirty="0">
                <a:latin typeface="Constantia"/>
                <a:cs typeface="Constantia"/>
              </a:rPr>
              <a:t>be </a:t>
            </a:r>
            <a:r>
              <a:rPr sz="3600" spc="-15" dirty="0">
                <a:latin typeface="Constantia"/>
                <a:cs typeface="Constantia"/>
              </a:rPr>
              <a:t>repeated </a:t>
            </a:r>
            <a:r>
              <a:rPr sz="3600" spc="-10" dirty="0">
                <a:latin typeface="Constantia"/>
                <a:cs typeface="Constantia"/>
              </a:rPr>
              <a:t>after </a:t>
            </a:r>
            <a:r>
              <a:rPr sz="3600" spc="-5" dirty="0">
                <a:latin typeface="Constantia"/>
                <a:cs typeface="Constantia"/>
              </a:rPr>
              <a:t>24</a:t>
            </a:r>
            <a:r>
              <a:rPr sz="3600" spc="-600" dirty="0">
                <a:latin typeface="Constantia"/>
                <a:cs typeface="Constantia"/>
              </a:rPr>
              <a:t> </a:t>
            </a:r>
            <a:r>
              <a:rPr sz="3600" dirty="0">
                <a:latin typeface="Constantia"/>
                <a:cs typeface="Constantia"/>
              </a:rPr>
              <a:t>hours  </a:t>
            </a:r>
            <a:r>
              <a:rPr sz="3600" spc="-5" dirty="0">
                <a:latin typeface="Constantia"/>
                <a:cs typeface="Constantia"/>
              </a:rPr>
              <a:t>if it</a:t>
            </a:r>
            <a:r>
              <a:rPr sz="3600" spc="-30" dirty="0">
                <a:latin typeface="Constantia"/>
                <a:cs typeface="Constantia"/>
              </a:rPr>
              <a:t> </a:t>
            </a:r>
            <a:r>
              <a:rPr sz="3600" spc="-10" dirty="0">
                <a:latin typeface="Constantia"/>
                <a:cs typeface="Constantia"/>
              </a:rPr>
              <a:t>fails.</a:t>
            </a:r>
            <a:endParaRPr sz="3600">
              <a:latin typeface="Constantia"/>
              <a:cs typeface="Constantia"/>
            </a:endParaRPr>
          </a:p>
          <a:p>
            <a:pPr marL="678180" marR="215900" lvl="1" indent="-247650">
              <a:lnSpc>
                <a:spcPts val="3890"/>
              </a:lnSpc>
              <a:spcBef>
                <a:spcPts val="865"/>
              </a:spcBef>
              <a:buClr>
                <a:srgbClr val="0E6EC5"/>
              </a:buClr>
              <a:buSzPct val="81944"/>
              <a:buFont typeface="Wingdings"/>
              <a:buChar char=""/>
              <a:tabLst>
                <a:tab pos="778510" algn="l"/>
              </a:tabLst>
            </a:pPr>
            <a:r>
              <a:rPr sz="3600" b="1" spc="-20" dirty="0">
                <a:latin typeface="Constantia"/>
                <a:cs typeface="Constantia"/>
              </a:rPr>
              <a:t>Methotrexate </a:t>
            </a:r>
            <a:r>
              <a:rPr sz="3600" b="1" dirty="0">
                <a:latin typeface="Constantia"/>
                <a:cs typeface="Constantia"/>
              </a:rPr>
              <a:t>and </a:t>
            </a:r>
            <a:r>
              <a:rPr sz="3600" b="1" spc="-15" dirty="0">
                <a:latin typeface="Constantia"/>
                <a:cs typeface="Constantia"/>
              </a:rPr>
              <a:t>misoprostol </a:t>
            </a:r>
            <a:r>
              <a:rPr sz="3600" b="1" spc="-10" dirty="0">
                <a:latin typeface="Constantia"/>
                <a:cs typeface="Constantia"/>
              </a:rPr>
              <a:t>regimen </a:t>
            </a:r>
            <a:r>
              <a:rPr sz="3600" b="1" dirty="0">
                <a:latin typeface="Constantia"/>
                <a:cs typeface="Constantia"/>
              </a:rPr>
              <a:t>is</a:t>
            </a:r>
            <a:r>
              <a:rPr sz="3600" b="1" spc="-385" dirty="0">
                <a:latin typeface="Constantia"/>
                <a:cs typeface="Constantia"/>
              </a:rPr>
              <a:t> </a:t>
            </a:r>
            <a:r>
              <a:rPr sz="3600" b="1" spc="-5" dirty="0">
                <a:latin typeface="Constantia"/>
                <a:cs typeface="Constantia"/>
              </a:rPr>
              <a:t>less  </a:t>
            </a:r>
            <a:r>
              <a:rPr sz="3600" b="1" spc="-25" dirty="0">
                <a:latin typeface="Constantia"/>
                <a:cs typeface="Constantia"/>
              </a:rPr>
              <a:t>expensive </a:t>
            </a:r>
            <a:r>
              <a:rPr sz="3600" b="1" dirty="0">
                <a:latin typeface="Constantia"/>
                <a:cs typeface="Constantia"/>
              </a:rPr>
              <a:t>but </a:t>
            </a:r>
            <a:r>
              <a:rPr sz="3600" b="1" spc="-20" dirty="0">
                <a:latin typeface="Constantia"/>
                <a:cs typeface="Constantia"/>
              </a:rPr>
              <a:t>takes </a:t>
            </a:r>
            <a:r>
              <a:rPr sz="3600" b="1" spc="-15" dirty="0">
                <a:latin typeface="Constantia"/>
                <a:cs typeface="Constantia"/>
              </a:rPr>
              <a:t>longer </a:t>
            </a:r>
            <a:r>
              <a:rPr sz="3600" b="1" dirty="0">
                <a:latin typeface="Constantia"/>
                <a:cs typeface="Constantia"/>
              </a:rPr>
              <a:t>time than  </a:t>
            </a:r>
            <a:r>
              <a:rPr sz="3600" b="1" spc="-15" dirty="0">
                <a:latin typeface="Constantia"/>
                <a:cs typeface="Constantia"/>
              </a:rPr>
              <a:t>Mifepristone </a:t>
            </a:r>
            <a:r>
              <a:rPr sz="3600" b="1" dirty="0">
                <a:latin typeface="Constantia"/>
                <a:cs typeface="Constantia"/>
              </a:rPr>
              <a:t>and</a:t>
            </a:r>
            <a:r>
              <a:rPr sz="3600" b="1" spc="-180" dirty="0">
                <a:latin typeface="Constantia"/>
                <a:cs typeface="Constantia"/>
              </a:rPr>
              <a:t> </a:t>
            </a:r>
            <a:r>
              <a:rPr sz="3600" b="1" spc="-15" dirty="0">
                <a:latin typeface="Constantia"/>
                <a:cs typeface="Constantia"/>
              </a:rPr>
              <a:t>Misoprostol.</a:t>
            </a:r>
            <a:endParaRPr sz="3600">
              <a:latin typeface="Constantia"/>
              <a:cs typeface="Constanti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217"/>
            <a:ext cx="12191999" cy="102870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5867972" y="0"/>
            <a:ext cx="6324027" cy="59991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0" y="0"/>
            <a:ext cx="11848668" cy="1092461"/>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0" y="0"/>
            <a:ext cx="12140172" cy="1026964"/>
          </a:xfrm>
          <a:prstGeom prst="rect">
            <a:avLst/>
          </a:prstGeom>
          <a:blipFill>
            <a:blip r:embed="rId6" cstate="print"/>
            <a:stretch>
              <a:fillRect/>
            </a:stretch>
          </a:blipFill>
        </p:spPr>
        <p:txBody>
          <a:bodyPr wrap="square" lIns="0" tIns="0" rIns="0" bIns="0" rtlCol="0"/>
          <a:lstStyle/>
          <a:p>
            <a:endParaRPr/>
          </a:p>
        </p:txBody>
      </p:sp>
      <p:sp>
        <p:nvSpPr>
          <p:cNvPr id="7" name="object 7"/>
          <p:cNvSpPr txBox="1"/>
          <p:nvPr/>
        </p:nvSpPr>
        <p:spPr>
          <a:xfrm>
            <a:off x="11571223" y="1802638"/>
            <a:ext cx="32384" cy="56515"/>
          </a:xfrm>
          <a:prstGeom prst="rect">
            <a:avLst/>
          </a:prstGeom>
        </p:spPr>
        <p:txBody>
          <a:bodyPr vert="horz" wrap="square" lIns="0" tIns="13335" rIns="0" bIns="0" rtlCol="0">
            <a:spAutoFit/>
          </a:bodyPr>
          <a:lstStyle/>
          <a:p>
            <a:pPr algn="ctr">
              <a:lnSpc>
                <a:spcPct val="100000"/>
              </a:lnSpc>
              <a:spcBef>
                <a:spcPts val="105"/>
              </a:spcBef>
            </a:pPr>
            <a:r>
              <a:rPr sz="200" dirty="0">
                <a:solidFill>
                  <a:srgbClr val="04607A"/>
                </a:solidFill>
                <a:latin typeface="Calibri"/>
                <a:cs typeface="Calibri"/>
              </a:rPr>
              <a:t>.</a:t>
            </a:r>
            <a:endParaRPr sz="200">
              <a:latin typeface="Calibri"/>
              <a:cs typeface="Calibri"/>
            </a:endParaRPr>
          </a:p>
        </p:txBody>
      </p:sp>
      <p:sp>
        <p:nvSpPr>
          <p:cNvPr id="8" name="object 8"/>
          <p:cNvSpPr txBox="1">
            <a:spLocks noGrp="1"/>
          </p:cNvSpPr>
          <p:nvPr>
            <p:ph type="title"/>
          </p:nvPr>
        </p:nvSpPr>
        <p:spPr>
          <a:xfrm>
            <a:off x="731621" y="1094612"/>
            <a:ext cx="9583420" cy="452120"/>
          </a:xfrm>
          <a:prstGeom prst="rect">
            <a:avLst/>
          </a:prstGeom>
        </p:spPr>
        <p:txBody>
          <a:bodyPr vert="horz" wrap="square" lIns="0" tIns="12065" rIns="0" bIns="0" rtlCol="0">
            <a:spAutoFit/>
          </a:bodyPr>
          <a:lstStyle/>
          <a:p>
            <a:pPr marL="12700">
              <a:lnSpc>
                <a:spcPct val="100000"/>
              </a:lnSpc>
              <a:spcBef>
                <a:spcPts val="95"/>
              </a:spcBef>
            </a:pPr>
            <a:r>
              <a:rPr sz="2800" spc="-20" dirty="0">
                <a:latin typeface="Constantia"/>
                <a:cs typeface="Constantia"/>
              </a:rPr>
              <a:t>SURGICAL </a:t>
            </a:r>
            <a:r>
              <a:rPr sz="2800" spc="-10" dirty="0">
                <a:latin typeface="Constantia"/>
                <a:cs typeface="Constantia"/>
              </a:rPr>
              <a:t>METHODS </a:t>
            </a:r>
            <a:r>
              <a:rPr sz="2800" spc="-5" dirty="0">
                <a:latin typeface="Constantia"/>
                <a:cs typeface="Constantia"/>
              </a:rPr>
              <a:t>OF </a:t>
            </a:r>
            <a:r>
              <a:rPr sz="2800" spc="-10" dirty="0">
                <a:latin typeface="Constantia"/>
                <a:cs typeface="Constantia"/>
              </a:rPr>
              <a:t>FIRST TRIMESTER</a:t>
            </a:r>
            <a:r>
              <a:rPr sz="2800" spc="-75" dirty="0">
                <a:latin typeface="Constantia"/>
                <a:cs typeface="Constantia"/>
              </a:rPr>
              <a:t> </a:t>
            </a:r>
            <a:r>
              <a:rPr sz="2800" spc="-15" dirty="0">
                <a:latin typeface="Constantia"/>
                <a:cs typeface="Constantia"/>
              </a:rPr>
              <a:t>ABORTION:</a:t>
            </a:r>
            <a:endParaRPr sz="2800">
              <a:latin typeface="Constantia"/>
              <a:cs typeface="Constantia"/>
            </a:endParaRPr>
          </a:p>
        </p:txBody>
      </p:sp>
      <p:sp>
        <p:nvSpPr>
          <p:cNvPr id="9" name="object 9"/>
          <p:cNvSpPr txBox="1"/>
          <p:nvPr/>
        </p:nvSpPr>
        <p:spPr>
          <a:xfrm>
            <a:off x="731621" y="2033168"/>
            <a:ext cx="9546590" cy="3866515"/>
          </a:xfrm>
          <a:prstGeom prst="rect">
            <a:avLst/>
          </a:prstGeom>
        </p:spPr>
        <p:txBody>
          <a:bodyPr vert="horz" wrap="square" lIns="0" tIns="97790" rIns="0" bIns="0" rtlCol="0">
            <a:spAutoFit/>
          </a:bodyPr>
          <a:lstStyle/>
          <a:p>
            <a:pPr marL="287020" indent="-274320">
              <a:lnSpc>
                <a:spcPct val="100000"/>
              </a:lnSpc>
              <a:spcBef>
                <a:spcPts val="770"/>
              </a:spcBef>
              <a:buClr>
                <a:srgbClr val="0AD0D9"/>
              </a:buClr>
              <a:buSzPct val="94642"/>
              <a:buFont typeface="Wingdings 2"/>
              <a:buChar char=""/>
              <a:tabLst>
                <a:tab pos="287020" algn="l"/>
              </a:tabLst>
            </a:pPr>
            <a:r>
              <a:rPr sz="2800" b="1" u="heavy" spc="-30" dirty="0">
                <a:uFill>
                  <a:solidFill>
                    <a:srgbClr val="000000"/>
                  </a:solidFill>
                </a:uFill>
                <a:latin typeface="Constantia"/>
                <a:cs typeface="Constantia"/>
              </a:rPr>
              <a:t>MENSTRUAL</a:t>
            </a:r>
            <a:r>
              <a:rPr sz="2800" b="1" u="heavy" spc="-40" dirty="0">
                <a:uFill>
                  <a:solidFill>
                    <a:srgbClr val="000000"/>
                  </a:solidFill>
                </a:uFill>
                <a:latin typeface="Constantia"/>
                <a:cs typeface="Constantia"/>
              </a:rPr>
              <a:t> </a:t>
            </a:r>
            <a:r>
              <a:rPr sz="2800" b="1" u="heavy" spc="-20" dirty="0">
                <a:uFill>
                  <a:solidFill>
                    <a:srgbClr val="000000"/>
                  </a:solidFill>
                </a:uFill>
                <a:latin typeface="Constantia"/>
                <a:cs typeface="Constantia"/>
              </a:rPr>
              <a:t>REGULATION</a:t>
            </a:r>
            <a:r>
              <a:rPr sz="2800" b="1" spc="-20" dirty="0">
                <a:latin typeface="Constantia"/>
                <a:cs typeface="Constantia"/>
              </a:rPr>
              <a:t>:</a:t>
            </a:r>
            <a:endParaRPr sz="2800">
              <a:latin typeface="Constantia"/>
              <a:cs typeface="Constantia"/>
            </a:endParaRPr>
          </a:p>
          <a:p>
            <a:pPr marL="652780" marR="5080" lvl="1" indent="-247015">
              <a:lnSpc>
                <a:spcPct val="100000"/>
              </a:lnSpc>
              <a:spcBef>
                <a:spcPts val="675"/>
              </a:spcBef>
              <a:buClr>
                <a:srgbClr val="0E6EC5"/>
              </a:buClr>
              <a:buSzPct val="80357"/>
              <a:buFont typeface="Wingdings"/>
              <a:buChar char=""/>
              <a:tabLst>
                <a:tab pos="676275" algn="l"/>
              </a:tabLst>
            </a:pPr>
            <a:r>
              <a:rPr sz="2800" spc="-45" dirty="0">
                <a:latin typeface="Constantia"/>
                <a:cs typeface="Constantia"/>
              </a:rPr>
              <a:t>It</a:t>
            </a:r>
            <a:r>
              <a:rPr sz="2800" spc="-75" dirty="0">
                <a:latin typeface="Constantia"/>
                <a:cs typeface="Constantia"/>
              </a:rPr>
              <a:t> </a:t>
            </a:r>
            <a:r>
              <a:rPr sz="2800" spc="-5" dirty="0">
                <a:latin typeface="Constantia"/>
                <a:cs typeface="Constantia"/>
              </a:rPr>
              <a:t>is</a:t>
            </a:r>
            <a:r>
              <a:rPr sz="2800" spc="-75" dirty="0">
                <a:latin typeface="Constantia"/>
                <a:cs typeface="Constantia"/>
              </a:rPr>
              <a:t> </a:t>
            </a:r>
            <a:r>
              <a:rPr sz="2800" spc="-10" dirty="0">
                <a:latin typeface="Constantia"/>
                <a:cs typeface="Constantia"/>
              </a:rPr>
              <a:t>the</a:t>
            </a:r>
            <a:r>
              <a:rPr sz="2800" spc="-140" dirty="0">
                <a:latin typeface="Constantia"/>
                <a:cs typeface="Constantia"/>
              </a:rPr>
              <a:t> </a:t>
            </a:r>
            <a:r>
              <a:rPr sz="2800" spc="-10" dirty="0">
                <a:latin typeface="Constantia"/>
                <a:cs typeface="Constantia"/>
              </a:rPr>
              <a:t>aspiration</a:t>
            </a:r>
            <a:r>
              <a:rPr sz="2800" spc="-80" dirty="0">
                <a:latin typeface="Constantia"/>
                <a:cs typeface="Constantia"/>
              </a:rPr>
              <a:t> </a:t>
            </a:r>
            <a:r>
              <a:rPr sz="2800" spc="-5" dirty="0">
                <a:latin typeface="Constantia"/>
                <a:cs typeface="Constantia"/>
              </a:rPr>
              <a:t>of</a:t>
            </a:r>
            <a:r>
              <a:rPr sz="2800" spc="40" dirty="0">
                <a:latin typeface="Constantia"/>
                <a:cs typeface="Constantia"/>
              </a:rPr>
              <a:t> </a:t>
            </a:r>
            <a:r>
              <a:rPr sz="2800" spc="-10" dirty="0">
                <a:latin typeface="Constantia"/>
                <a:cs typeface="Constantia"/>
              </a:rPr>
              <a:t>the</a:t>
            </a:r>
            <a:r>
              <a:rPr sz="2800" spc="-135" dirty="0">
                <a:latin typeface="Constantia"/>
                <a:cs typeface="Constantia"/>
              </a:rPr>
              <a:t> </a:t>
            </a:r>
            <a:r>
              <a:rPr sz="2800" spc="-10" dirty="0">
                <a:latin typeface="Constantia"/>
                <a:cs typeface="Constantia"/>
              </a:rPr>
              <a:t>endometrial</a:t>
            </a:r>
            <a:r>
              <a:rPr sz="2800" spc="-70" dirty="0">
                <a:latin typeface="Constantia"/>
                <a:cs typeface="Constantia"/>
              </a:rPr>
              <a:t> </a:t>
            </a:r>
            <a:r>
              <a:rPr sz="2800" spc="-15" dirty="0">
                <a:latin typeface="Constantia"/>
                <a:cs typeface="Constantia"/>
              </a:rPr>
              <a:t>cavity</a:t>
            </a:r>
            <a:r>
              <a:rPr sz="2800" spc="-135" dirty="0">
                <a:latin typeface="Constantia"/>
                <a:cs typeface="Constantia"/>
              </a:rPr>
              <a:t> </a:t>
            </a:r>
            <a:r>
              <a:rPr sz="2800" spc="-5" dirty="0">
                <a:latin typeface="Constantia"/>
                <a:cs typeface="Constantia"/>
              </a:rPr>
              <a:t>within</a:t>
            </a:r>
            <a:r>
              <a:rPr sz="2800" spc="-40" dirty="0">
                <a:latin typeface="Constantia"/>
                <a:cs typeface="Constantia"/>
              </a:rPr>
              <a:t> </a:t>
            </a:r>
            <a:r>
              <a:rPr sz="2800" spc="-5" dirty="0">
                <a:latin typeface="Constantia"/>
                <a:cs typeface="Constantia"/>
              </a:rPr>
              <a:t>14</a:t>
            </a:r>
            <a:r>
              <a:rPr sz="2800" spc="-70" dirty="0">
                <a:latin typeface="Constantia"/>
                <a:cs typeface="Constantia"/>
              </a:rPr>
              <a:t> </a:t>
            </a:r>
            <a:r>
              <a:rPr sz="2800" spc="-30" dirty="0">
                <a:latin typeface="Constantia"/>
                <a:cs typeface="Constantia"/>
              </a:rPr>
              <a:t>days  </a:t>
            </a:r>
            <a:r>
              <a:rPr sz="2800" spc="-5" dirty="0">
                <a:latin typeface="Constantia"/>
                <a:cs typeface="Constantia"/>
              </a:rPr>
              <a:t>of missed period in a</a:t>
            </a:r>
            <a:r>
              <a:rPr sz="2800" spc="-530" dirty="0">
                <a:latin typeface="Constantia"/>
                <a:cs typeface="Constantia"/>
              </a:rPr>
              <a:t> </a:t>
            </a:r>
            <a:r>
              <a:rPr sz="2800" spc="-15" dirty="0">
                <a:latin typeface="Constantia"/>
                <a:cs typeface="Constantia"/>
              </a:rPr>
              <a:t>woman </a:t>
            </a:r>
            <a:r>
              <a:rPr sz="2800" spc="-5" dirty="0">
                <a:latin typeface="Constantia"/>
                <a:cs typeface="Constantia"/>
              </a:rPr>
              <a:t>with </a:t>
            </a:r>
            <a:r>
              <a:rPr sz="2800" spc="-10" dirty="0">
                <a:latin typeface="Constantia"/>
                <a:cs typeface="Constantia"/>
              </a:rPr>
              <a:t>previous </a:t>
            </a:r>
            <a:r>
              <a:rPr sz="2800" dirty="0">
                <a:latin typeface="Constantia"/>
                <a:cs typeface="Constantia"/>
              </a:rPr>
              <a:t>normal </a:t>
            </a:r>
            <a:r>
              <a:rPr sz="2800" spc="-15" dirty="0">
                <a:latin typeface="Constantia"/>
                <a:cs typeface="Constantia"/>
              </a:rPr>
              <a:t>cycle.</a:t>
            </a:r>
            <a:endParaRPr sz="2800">
              <a:latin typeface="Constantia"/>
              <a:cs typeface="Constantia"/>
            </a:endParaRPr>
          </a:p>
          <a:p>
            <a:pPr marL="652780" marR="1163955" lvl="1" indent="-247015">
              <a:lnSpc>
                <a:spcPct val="100000"/>
              </a:lnSpc>
              <a:spcBef>
                <a:spcPts val="670"/>
              </a:spcBef>
              <a:buClr>
                <a:srgbClr val="0E6EC5"/>
              </a:buClr>
              <a:buSzPct val="80357"/>
              <a:buFont typeface="Wingdings"/>
              <a:buChar char=""/>
              <a:tabLst>
                <a:tab pos="676275" algn="l"/>
              </a:tabLst>
            </a:pPr>
            <a:r>
              <a:rPr sz="2800" spc="-10" dirty="0">
                <a:latin typeface="Constantia"/>
                <a:cs typeface="Constantia"/>
              </a:rPr>
              <a:t>The</a:t>
            </a:r>
            <a:r>
              <a:rPr sz="2800" spc="-150" dirty="0">
                <a:latin typeface="Constantia"/>
                <a:cs typeface="Constantia"/>
              </a:rPr>
              <a:t> </a:t>
            </a:r>
            <a:r>
              <a:rPr sz="2800" spc="-10" dirty="0">
                <a:latin typeface="Constantia"/>
                <a:cs typeface="Constantia"/>
              </a:rPr>
              <a:t>operation</a:t>
            </a:r>
            <a:r>
              <a:rPr sz="2800" spc="-30" dirty="0">
                <a:latin typeface="Constantia"/>
                <a:cs typeface="Constantia"/>
              </a:rPr>
              <a:t> </a:t>
            </a:r>
            <a:r>
              <a:rPr sz="2800" spc="-5" dirty="0">
                <a:latin typeface="Constantia"/>
                <a:cs typeface="Constantia"/>
              </a:rPr>
              <a:t>is</a:t>
            </a:r>
            <a:r>
              <a:rPr sz="2800" spc="-130" dirty="0">
                <a:latin typeface="Constantia"/>
                <a:cs typeface="Constantia"/>
              </a:rPr>
              <a:t> </a:t>
            </a:r>
            <a:r>
              <a:rPr sz="2800" spc="-10" dirty="0">
                <a:latin typeface="Constantia"/>
                <a:cs typeface="Constantia"/>
              </a:rPr>
              <a:t>done</a:t>
            </a:r>
            <a:r>
              <a:rPr sz="2800" spc="-140" dirty="0">
                <a:latin typeface="Constantia"/>
                <a:cs typeface="Constantia"/>
              </a:rPr>
              <a:t> </a:t>
            </a:r>
            <a:r>
              <a:rPr sz="2800" spc="-5" dirty="0">
                <a:latin typeface="Constantia"/>
                <a:cs typeface="Constantia"/>
              </a:rPr>
              <a:t>as</a:t>
            </a:r>
            <a:r>
              <a:rPr sz="2800" spc="-100" dirty="0">
                <a:latin typeface="Constantia"/>
                <a:cs typeface="Constantia"/>
              </a:rPr>
              <a:t> </a:t>
            </a:r>
            <a:r>
              <a:rPr sz="2800" spc="-5" dirty="0">
                <a:latin typeface="Constantia"/>
                <a:cs typeface="Constantia"/>
              </a:rPr>
              <a:t>an</a:t>
            </a:r>
            <a:r>
              <a:rPr sz="2800" spc="-110" dirty="0">
                <a:latin typeface="Constantia"/>
                <a:cs typeface="Constantia"/>
              </a:rPr>
              <a:t> </a:t>
            </a:r>
            <a:r>
              <a:rPr sz="2800" spc="-5" dirty="0">
                <a:latin typeface="Constantia"/>
                <a:cs typeface="Constantia"/>
              </a:rPr>
              <a:t>out</a:t>
            </a:r>
            <a:r>
              <a:rPr sz="2800" spc="-100" dirty="0">
                <a:latin typeface="Constantia"/>
                <a:cs typeface="Constantia"/>
              </a:rPr>
              <a:t> </a:t>
            </a:r>
            <a:r>
              <a:rPr sz="2800" spc="-5" dirty="0">
                <a:latin typeface="Constantia"/>
                <a:cs typeface="Constantia"/>
              </a:rPr>
              <a:t>patient</a:t>
            </a:r>
            <a:r>
              <a:rPr sz="2800" spc="-150" dirty="0">
                <a:latin typeface="Constantia"/>
                <a:cs typeface="Constantia"/>
              </a:rPr>
              <a:t> </a:t>
            </a:r>
            <a:r>
              <a:rPr sz="2800" spc="-5" dirty="0">
                <a:latin typeface="Constantia"/>
                <a:cs typeface="Constantia"/>
              </a:rPr>
              <a:t>or</a:t>
            </a:r>
            <a:r>
              <a:rPr sz="2800" spc="-155" dirty="0">
                <a:latin typeface="Constantia"/>
                <a:cs typeface="Constantia"/>
              </a:rPr>
              <a:t> </a:t>
            </a:r>
            <a:r>
              <a:rPr sz="2800" spc="-5" dirty="0">
                <a:latin typeface="Constantia"/>
                <a:cs typeface="Constantia"/>
              </a:rPr>
              <a:t>an</a:t>
            </a:r>
            <a:r>
              <a:rPr sz="2800" spc="-105" dirty="0">
                <a:latin typeface="Constantia"/>
                <a:cs typeface="Constantia"/>
              </a:rPr>
              <a:t> </a:t>
            </a:r>
            <a:r>
              <a:rPr sz="2800" spc="-5" dirty="0">
                <a:latin typeface="Constantia"/>
                <a:cs typeface="Constantia"/>
              </a:rPr>
              <a:t>office  </a:t>
            </a:r>
            <a:r>
              <a:rPr sz="2800" spc="-20" dirty="0">
                <a:latin typeface="Constantia"/>
                <a:cs typeface="Constantia"/>
              </a:rPr>
              <a:t>procedure</a:t>
            </a:r>
            <a:endParaRPr sz="2800">
              <a:latin typeface="Constantia"/>
              <a:cs typeface="Constantia"/>
            </a:endParaRPr>
          </a:p>
          <a:p>
            <a:pPr marL="675640" lvl="1" indent="-270510">
              <a:lnSpc>
                <a:spcPct val="100000"/>
              </a:lnSpc>
              <a:spcBef>
                <a:spcPts val="675"/>
              </a:spcBef>
              <a:buClr>
                <a:srgbClr val="0E6EC5"/>
              </a:buClr>
              <a:buSzPct val="80357"/>
              <a:buFont typeface="Wingdings"/>
              <a:buChar char=""/>
              <a:tabLst>
                <a:tab pos="676275" algn="l"/>
              </a:tabLst>
            </a:pPr>
            <a:r>
              <a:rPr sz="2800" spc="-40" dirty="0">
                <a:latin typeface="Constantia"/>
                <a:cs typeface="Constantia"/>
              </a:rPr>
              <a:t>It </a:t>
            </a:r>
            <a:r>
              <a:rPr sz="2800" spc="-5" dirty="0">
                <a:latin typeface="Constantia"/>
                <a:cs typeface="Constantia"/>
              </a:rPr>
              <a:t>is </a:t>
            </a:r>
            <a:r>
              <a:rPr sz="2800" spc="-10" dirty="0">
                <a:latin typeface="Constantia"/>
                <a:cs typeface="Constantia"/>
              </a:rPr>
              <a:t>done </a:t>
            </a:r>
            <a:r>
              <a:rPr sz="2800" spc="-5" dirty="0">
                <a:latin typeface="Constantia"/>
                <a:cs typeface="Constantia"/>
              </a:rPr>
              <a:t>with aseptic</a:t>
            </a:r>
            <a:r>
              <a:rPr sz="2800" spc="-495" dirty="0">
                <a:latin typeface="Constantia"/>
                <a:cs typeface="Constantia"/>
              </a:rPr>
              <a:t> </a:t>
            </a:r>
            <a:r>
              <a:rPr sz="2800" spc="-10" dirty="0">
                <a:latin typeface="Constantia"/>
                <a:cs typeface="Constantia"/>
              </a:rPr>
              <a:t>precautions.</a:t>
            </a:r>
            <a:endParaRPr sz="2800">
              <a:latin typeface="Constantia"/>
              <a:cs typeface="Constantia"/>
            </a:endParaRPr>
          </a:p>
          <a:p>
            <a:pPr marL="652780" marR="731520" lvl="1" indent="-247015">
              <a:lnSpc>
                <a:spcPct val="100000"/>
              </a:lnSpc>
              <a:spcBef>
                <a:spcPts val="675"/>
              </a:spcBef>
              <a:buClr>
                <a:srgbClr val="0E6EC5"/>
              </a:buClr>
              <a:buSzPct val="80357"/>
              <a:buFont typeface="Wingdings"/>
              <a:buChar char=""/>
              <a:tabLst>
                <a:tab pos="676275" algn="l"/>
              </a:tabLst>
            </a:pPr>
            <a:r>
              <a:rPr sz="2800" spc="-15" dirty="0">
                <a:latin typeface="Constantia"/>
                <a:cs typeface="Constantia"/>
              </a:rPr>
              <a:t>After </a:t>
            </a:r>
            <a:r>
              <a:rPr sz="2800" spc="-10" dirty="0">
                <a:latin typeface="Constantia"/>
                <a:cs typeface="Constantia"/>
              </a:rPr>
              <a:t>introducing the posterior </a:t>
            </a:r>
            <a:r>
              <a:rPr sz="2800" spc="-5" dirty="0">
                <a:latin typeface="Constantia"/>
                <a:cs typeface="Constantia"/>
              </a:rPr>
              <a:t>vaginal speculum,</a:t>
            </a:r>
            <a:r>
              <a:rPr sz="2800" spc="-430" dirty="0">
                <a:latin typeface="Constantia"/>
                <a:cs typeface="Constantia"/>
              </a:rPr>
              <a:t> </a:t>
            </a:r>
            <a:r>
              <a:rPr sz="2800" spc="-10" dirty="0">
                <a:latin typeface="Constantia"/>
                <a:cs typeface="Constantia"/>
              </a:rPr>
              <a:t>the  </a:t>
            </a:r>
            <a:r>
              <a:rPr sz="2800" spc="-5" dirty="0">
                <a:latin typeface="Constantia"/>
                <a:cs typeface="Constantia"/>
              </a:rPr>
              <a:t>cervix is </a:t>
            </a:r>
            <a:r>
              <a:rPr sz="2800" spc="-10" dirty="0">
                <a:latin typeface="Constantia"/>
                <a:cs typeface="Constantia"/>
              </a:rPr>
              <a:t>steadied </a:t>
            </a:r>
            <a:r>
              <a:rPr sz="2800" spc="-5" dirty="0">
                <a:latin typeface="Constantia"/>
                <a:cs typeface="Constantia"/>
              </a:rPr>
              <a:t>with an </a:t>
            </a:r>
            <a:r>
              <a:rPr sz="2800" spc="-10" dirty="0">
                <a:latin typeface="Constantia"/>
                <a:cs typeface="Constantia"/>
              </a:rPr>
              <a:t>Allis</a:t>
            </a:r>
            <a:r>
              <a:rPr sz="2800" spc="-470" dirty="0">
                <a:latin typeface="Constantia"/>
                <a:cs typeface="Constantia"/>
              </a:rPr>
              <a:t> </a:t>
            </a:r>
            <a:r>
              <a:rPr sz="2800" spc="-25" dirty="0">
                <a:latin typeface="Constantia"/>
                <a:cs typeface="Constantia"/>
              </a:rPr>
              <a:t>forceps.</a:t>
            </a:r>
            <a:endParaRPr sz="2800">
              <a:latin typeface="Constantia"/>
              <a:cs typeface="Constantia"/>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1601</Words>
  <Application>Microsoft Office PowerPoint</Application>
  <PresentationFormat>Widescreen</PresentationFormat>
  <Paragraphs>167</Paragraphs>
  <Slides>26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Constantia</vt:lpstr>
      <vt:lpstr>Courier New</vt:lpstr>
      <vt:lpstr>Times New Roman</vt:lpstr>
      <vt:lpstr>Wingdings</vt:lpstr>
      <vt:lpstr>Wingdings 2</vt:lpstr>
      <vt:lpstr>Office Theme</vt:lpstr>
      <vt:lpstr>PowerPoint Presentation</vt:lpstr>
      <vt:lpstr>INTRODUCTION</vt:lpstr>
      <vt:lpstr>DEFINITION</vt:lpstr>
      <vt:lpstr>MEDICAL TERMINATION OF PREGNANCY  ACT 1971:-</vt:lpstr>
      <vt:lpstr>LEGAL ABORTION :-</vt:lpstr>
      <vt:lpstr>INDICATION</vt:lpstr>
      <vt:lpstr>FIRST TRIMESTER TERMINATION OF  PREGNANCY</vt:lpstr>
      <vt:lpstr>PowerPoint Presentation</vt:lpstr>
      <vt:lpstr>SURGICAL METHODS OF FIRST TRIMESTER ABORTION:</vt:lpstr>
      <vt:lpstr>PowerPoint Presentation</vt:lpstr>
      <vt:lpstr>PowerPoint Presentation</vt:lpstr>
      <vt:lpstr>PowerPoint Presentation</vt:lpstr>
      <vt:lpstr>DILATATION AND EVACUATION  (D+E) &amp;( D+C) :</vt:lpstr>
      <vt:lpstr>4. The cervix may have to be dilated with smaller size graduated metal  dilators up to one size less than that of the suction cannula. Feeling of  “snap” of the endocervix around the dilator is characteristic. Instead laminaria tent 12 hours before (osmotic dilator) or misoprostol (PGE1) 400  μg given vaginally 3 hours prior to surgery produces effective dilatation.</vt:lpstr>
      <vt:lpstr>The end point of suction is denoted by:  (a)No more material is being sucked out  (b)Gripping of the cannula by the contracting smaller size uterus</vt:lpstr>
      <vt:lpstr>SECOND TRIMESTER TERMINATION OF  PREGNANCY</vt:lpstr>
      <vt:lpstr>PowerPoint Presentation</vt:lpstr>
      <vt:lpstr>PowerPoint Presentation</vt:lpstr>
      <vt:lpstr>PowerPoint Presentation</vt:lpstr>
      <vt:lpstr>SURGICAL METHODS:</vt:lpstr>
      <vt:lpstr>Between 16 and 20 weeks:</vt:lpstr>
      <vt:lpstr>PowerPoint Presentation</vt:lpstr>
      <vt:lpstr>PowerPoint Presentation</vt:lpstr>
      <vt:lpstr>COMPLICATION OF MTP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admin5</dc:creator>
  <cp:lastModifiedBy>admin5</cp:lastModifiedBy>
  <cp:revision>2</cp:revision>
  <dcterms:created xsi:type="dcterms:W3CDTF">2020-08-24T10:21:45Z</dcterms:created>
  <dcterms:modified xsi:type="dcterms:W3CDTF">2021-02-04T05:49:05Z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2019-02-25T00:00:00Z</vt:filetime>
  </property>
  <property fmtid="{D5CDD505-2E9C-101B-9397-08002B2CF9AE}" pid="3" name="Creator">
    <vt:lpwstr>Microsoft® PowerPoint® 2013</vt:lpwstr>
  </property>
  <property fmtid="{D5CDD505-2E9C-101B-9397-08002B2CF9AE}" pid="4" name="LastSaved">
    <vt:filetime>2020-08-24T00:00:00Z</vt:filetime>
  </property>
</Properties>
</file>