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C0EDF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C0EDF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C0EDF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-1270" y="0"/>
            <a:ext cx="9146540" cy="85090"/>
          </a:xfrm>
          <a:custGeom>
            <a:avLst/>
            <a:gdLst/>
            <a:ahLst/>
            <a:cxnLst/>
            <a:rect l="l" t="t" r="r" b="b"/>
            <a:pathLst>
              <a:path w="9146540" h="85090">
                <a:moveTo>
                  <a:pt x="9146540" y="0"/>
                </a:moveTo>
                <a:lnTo>
                  <a:pt x="0" y="0"/>
                </a:lnTo>
                <a:lnTo>
                  <a:pt x="0" y="40640"/>
                </a:lnTo>
                <a:lnTo>
                  <a:pt x="0" y="44450"/>
                </a:lnTo>
                <a:lnTo>
                  <a:pt x="0" y="85090"/>
                </a:lnTo>
                <a:lnTo>
                  <a:pt x="9146540" y="85090"/>
                </a:lnTo>
                <a:lnTo>
                  <a:pt x="9146540" y="44450"/>
                </a:lnTo>
                <a:lnTo>
                  <a:pt x="9146540" y="40640"/>
                </a:lnTo>
                <a:lnTo>
                  <a:pt x="9146540" y="0"/>
                </a:lnTo>
                <a:close/>
              </a:path>
            </a:pathLst>
          </a:custGeom>
          <a:solidFill>
            <a:srgbClr val="5976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-1270" y="8001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875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-1270" y="1206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874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-1270" y="16129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774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-1270" y="2019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77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-1270" y="2425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672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-1270" y="28320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672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-1270" y="3238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571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-1270" y="36448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570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-1270" y="4051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46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-1270" y="4457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46F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-1270" y="48641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36E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-1270" y="52704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36D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-1270" y="56768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26D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-1270" y="6083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26C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-1270" y="6489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16B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-1270" y="68961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06B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-1270" y="73024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506A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-1270" y="77088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F69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-1270" y="8115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F68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-1270" y="85089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9146540" y="0"/>
                </a:moveTo>
                <a:lnTo>
                  <a:pt x="0" y="0"/>
                </a:lnTo>
                <a:lnTo>
                  <a:pt x="0" y="45720"/>
                </a:lnTo>
                <a:lnTo>
                  <a:pt x="9146540" y="45720"/>
                </a:lnTo>
                <a:lnTo>
                  <a:pt x="9146540" y="0"/>
                </a:lnTo>
                <a:close/>
              </a:path>
            </a:pathLst>
          </a:custGeom>
          <a:solidFill>
            <a:srgbClr val="4E68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-1270" y="89154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9146540" y="0"/>
                </a:moveTo>
                <a:lnTo>
                  <a:pt x="0" y="0"/>
                </a:lnTo>
                <a:lnTo>
                  <a:pt x="0" y="45720"/>
                </a:lnTo>
                <a:lnTo>
                  <a:pt x="9146540" y="45720"/>
                </a:lnTo>
                <a:lnTo>
                  <a:pt x="9146540" y="0"/>
                </a:lnTo>
                <a:close/>
              </a:path>
            </a:pathLst>
          </a:custGeom>
          <a:solidFill>
            <a:srgbClr val="4E67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-1270" y="93217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9146540" y="0"/>
                </a:moveTo>
                <a:lnTo>
                  <a:pt x="0" y="0"/>
                </a:lnTo>
                <a:lnTo>
                  <a:pt x="0" y="45720"/>
                </a:lnTo>
                <a:lnTo>
                  <a:pt x="9146540" y="45720"/>
                </a:lnTo>
                <a:lnTo>
                  <a:pt x="9146540" y="0"/>
                </a:lnTo>
                <a:close/>
              </a:path>
            </a:pathLst>
          </a:custGeom>
          <a:solidFill>
            <a:srgbClr val="4D66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-1270" y="97281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D66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-1270" y="101346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C66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-1270" y="105409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C64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-1270" y="109474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B64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-1270" y="11353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B63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-1270" y="117601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A62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-1270" y="121666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A61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-1270" y="125729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961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-1270" y="129794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960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-1270" y="13385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85F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-1270" y="137921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75F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-1270" y="141986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75E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-1270" y="146049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65D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-1270" y="150114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65D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-1270" y="15417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55C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-1270" y="158241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55B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-1270" y="162306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45A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-1270" y="166370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45A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-1270" y="170434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359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-1270" y="17449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358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-1270" y="178561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258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-1270" y="182499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9146540" y="0"/>
                </a:moveTo>
                <a:lnTo>
                  <a:pt x="0" y="0"/>
                </a:lnTo>
                <a:lnTo>
                  <a:pt x="0" y="45720"/>
                </a:lnTo>
                <a:lnTo>
                  <a:pt x="9146540" y="45720"/>
                </a:lnTo>
                <a:lnTo>
                  <a:pt x="9146540" y="0"/>
                </a:lnTo>
                <a:close/>
              </a:path>
            </a:pathLst>
          </a:custGeom>
          <a:solidFill>
            <a:srgbClr val="4257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-1270" y="18656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9146540" y="0"/>
                </a:moveTo>
                <a:lnTo>
                  <a:pt x="0" y="0"/>
                </a:lnTo>
                <a:lnTo>
                  <a:pt x="0" y="45720"/>
                </a:lnTo>
                <a:lnTo>
                  <a:pt x="9146540" y="45720"/>
                </a:lnTo>
                <a:lnTo>
                  <a:pt x="9146540" y="0"/>
                </a:lnTo>
                <a:close/>
              </a:path>
            </a:pathLst>
          </a:custGeom>
          <a:solidFill>
            <a:srgbClr val="4156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-1270" y="190754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15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-1270" y="1948179"/>
            <a:ext cx="9146540" cy="43180"/>
          </a:xfrm>
          <a:custGeom>
            <a:avLst/>
            <a:gdLst/>
            <a:ahLst/>
            <a:cxnLst/>
            <a:rect l="l" t="t" r="r" b="b"/>
            <a:pathLst>
              <a:path w="9146540" h="43180">
                <a:moveTo>
                  <a:pt x="9146540" y="0"/>
                </a:moveTo>
                <a:lnTo>
                  <a:pt x="0" y="0"/>
                </a:lnTo>
                <a:lnTo>
                  <a:pt x="0" y="43180"/>
                </a:lnTo>
                <a:lnTo>
                  <a:pt x="9146540" y="43180"/>
                </a:lnTo>
                <a:lnTo>
                  <a:pt x="9146540" y="0"/>
                </a:lnTo>
                <a:close/>
              </a:path>
            </a:pathLst>
          </a:custGeom>
          <a:solidFill>
            <a:srgbClr val="4055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-1270" y="19875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4054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-1270" y="202819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F53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-1270" y="20688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9146540" y="0"/>
                </a:moveTo>
                <a:lnTo>
                  <a:pt x="0" y="0"/>
                </a:lnTo>
                <a:lnTo>
                  <a:pt x="0" y="45720"/>
                </a:lnTo>
                <a:lnTo>
                  <a:pt x="9146540" y="45720"/>
                </a:lnTo>
                <a:lnTo>
                  <a:pt x="9146540" y="0"/>
                </a:lnTo>
                <a:close/>
              </a:path>
            </a:pathLst>
          </a:custGeom>
          <a:solidFill>
            <a:srgbClr val="3E53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-1270" y="210946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E52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-1270" y="215010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D51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g object 69"/>
          <p:cNvSpPr/>
          <p:nvPr/>
        </p:nvSpPr>
        <p:spPr>
          <a:xfrm>
            <a:off x="-1270" y="21907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D51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g object 70"/>
          <p:cNvSpPr/>
          <p:nvPr/>
        </p:nvSpPr>
        <p:spPr>
          <a:xfrm>
            <a:off x="-1270" y="223139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C50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g object 71"/>
          <p:cNvSpPr/>
          <p:nvPr/>
        </p:nvSpPr>
        <p:spPr>
          <a:xfrm>
            <a:off x="-1270" y="22720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C4F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g object 72"/>
          <p:cNvSpPr/>
          <p:nvPr/>
        </p:nvSpPr>
        <p:spPr>
          <a:xfrm>
            <a:off x="-1270" y="231266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B4F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g object 73"/>
          <p:cNvSpPr/>
          <p:nvPr/>
        </p:nvSpPr>
        <p:spPr>
          <a:xfrm>
            <a:off x="-1270" y="235330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B4E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g object 74"/>
          <p:cNvSpPr/>
          <p:nvPr/>
        </p:nvSpPr>
        <p:spPr>
          <a:xfrm>
            <a:off x="-1270" y="23939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A4D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g object 75"/>
          <p:cNvSpPr/>
          <p:nvPr/>
        </p:nvSpPr>
        <p:spPr>
          <a:xfrm>
            <a:off x="-1270" y="243459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A4C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g object 76"/>
          <p:cNvSpPr/>
          <p:nvPr/>
        </p:nvSpPr>
        <p:spPr>
          <a:xfrm>
            <a:off x="-1270" y="24752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94C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g object 77"/>
          <p:cNvSpPr/>
          <p:nvPr/>
        </p:nvSpPr>
        <p:spPr>
          <a:xfrm>
            <a:off x="-1270" y="251586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94B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g object 78"/>
          <p:cNvSpPr/>
          <p:nvPr/>
        </p:nvSpPr>
        <p:spPr>
          <a:xfrm>
            <a:off x="-1270" y="255650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84A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g object 79"/>
          <p:cNvSpPr/>
          <p:nvPr/>
        </p:nvSpPr>
        <p:spPr>
          <a:xfrm>
            <a:off x="-1270" y="25971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84A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g object 80"/>
          <p:cNvSpPr/>
          <p:nvPr/>
        </p:nvSpPr>
        <p:spPr>
          <a:xfrm>
            <a:off x="-1270" y="263779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749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g object 81"/>
          <p:cNvSpPr/>
          <p:nvPr/>
        </p:nvSpPr>
        <p:spPr>
          <a:xfrm>
            <a:off x="-1270" y="26784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748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g object 82"/>
          <p:cNvSpPr/>
          <p:nvPr/>
        </p:nvSpPr>
        <p:spPr>
          <a:xfrm>
            <a:off x="-1270" y="271906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648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g object 83"/>
          <p:cNvSpPr/>
          <p:nvPr/>
        </p:nvSpPr>
        <p:spPr>
          <a:xfrm>
            <a:off x="-1270" y="275970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547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g object 84"/>
          <p:cNvSpPr/>
          <p:nvPr/>
        </p:nvSpPr>
        <p:spPr>
          <a:xfrm>
            <a:off x="-1270" y="28003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546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g object 85"/>
          <p:cNvSpPr/>
          <p:nvPr/>
        </p:nvSpPr>
        <p:spPr>
          <a:xfrm>
            <a:off x="-1270" y="284099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445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g object 86"/>
          <p:cNvSpPr/>
          <p:nvPr/>
        </p:nvSpPr>
        <p:spPr>
          <a:xfrm>
            <a:off x="-1270" y="28816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445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g object 87"/>
          <p:cNvSpPr/>
          <p:nvPr/>
        </p:nvSpPr>
        <p:spPr>
          <a:xfrm>
            <a:off x="-1270" y="2922269"/>
            <a:ext cx="9146540" cy="43180"/>
          </a:xfrm>
          <a:custGeom>
            <a:avLst/>
            <a:gdLst/>
            <a:ahLst/>
            <a:cxnLst/>
            <a:rect l="l" t="t" r="r" b="b"/>
            <a:pathLst>
              <a:path w="9146540" h="43180">
                <a:moveTo>
                  <a:pt x="9146540" y="0"/>
                </a:moveTo>
                <a:lnTo>
                  <a:pt x="0" y="0"/>
                </a:lnTo>
                <a:lnTo>
                  <a:pt x="0" y="43179"/>
                </a:lnTo>
                <a:lnTo>
                  <a:pt x="9146540" y="43179"/>
                </a:lnTo>
                <a:lnTo>
                  <a:pt x="9146540" y="0"/>
                </a:lnTo>
                <a:close/>
              </a:path>
            </a:pathLst>
          </a:custGeom>
          <a:solidFill>
            <a:srgbClr val="3344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g object 88"/>
          <p:cNvSpPr/>
          <p:nvPr/>
        </p:nvSpPr>
        <p:spPr>
          <a:xfrm>
            <a:off x="-1270" y="296164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343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g object 89"/>
          <p:cNvSpPr/>
          <p:nvPr/>
        </p:nvSpPr>
        <p:spPr>
          <a:xfrm>
            <a:off x="-1270" y="300227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9146540" y="0"/>
                </a:moveTo>
                <a:lnTo>
                  <a:pt x="0" y="0"/>
                </a:lnTo>
                <a:lnTo>
                  <a:pt x="0" y="45720"/>
                </a:lnTo>
                <a:lnTo>
                  <a:pt x="9146540" y="45720"/>
                </a:lnTo>
                <a:lnTo>
                  <a:pt x="9146540" y="0"/>
                </a:lnTo>
                <a:close/>
              </a:path>
            </a:pathLst>
          </a:custGeom>
          <a:solidFill>
            <a:srgbClr val="3343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g object 90"/>
          <p:cNvSpPr/>
          <p:nvPr/>
        </p:nvSpPr>
        <p:spPr>
          <a:xfrm>
            <a:off x="-1270" y="304291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9146540" y="0"/>
                </a:moveTo>
                <a:lnTo>
                  <a:pt x="0" y="0"/>
                </a:lnTo>
                <a:lnTo>
                  <a:pt x="0" y="45719"/>
                </a:lnTo>
                <a:lnTo>
                  <a:pt x="9146540" y="45719"/>
                </a:lnTo>
                <a:lnTo>
                  <a:pt x="9146540" y="0"/>
                </a:lnTo>
                <a:close/>
              </a:path>
            </a:pathLst>
          </a:custGeom>
          <a:solidFill>
            <a:srgbClr val="3342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g object 91"/>
          <p:cNvSpPr/>
          <p:nvPr/>
        </p:nvSpPr>
        <p:spPr>
          <a:xfrm>
            <a:off x="-1270" y="308355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141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g object 92"/>
          <p:cNvSpPr/>
          <p:nvPr/>
        </p:nvSpPr>
        <p:spPr>
          <a:xfrm>
            <a:off x="-1270" y="312420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141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g object 93"/>
          <p:cNvSpPr/>
          <p:nvPr/>
        </p:nvSpPr>
        <p:spPr>
          <a:xfrm>
            <a:off x="-1270" y="316484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040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g object 94"/>
          <p:cNvSpPr/>
          <p:nvPr/>
        </p:nvSpPr>
        <p:spPr>
          <a:xfrm>
            <a:off x="-1270" y="32054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303F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g object 95"/>
          <p:cNvSpPr/>
          <p:nvPr/>
        </p:nvSpPr>
        <p:spPr>
          <a:xfrm>
            <a:off x="-1270" y="324611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F3E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g object 96"/>
          <p:cNvSpPr/>
          <p:nvPr/>
        </p:nvSpPr>
        <p:spPr>
          <a:xfrm>
            <a:off x="-1270" y="328675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F3E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g object 97"/>
          <p:cNvSpPr/>
          <p:nvPr/>
        </p:nvSpPr>
        <p:spPr>
          <a:xfrm>
            <a:off x="-1270" y="332740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E3D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g object 98"/>
          <p:cNvSpPr/>
          <p:nvPr/>
        </p:nvSpPr>
        <p:spPr>
          <a:xfrm>
            <a:off x="-1270" y="336803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E3C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g object 99"/>
          <p:cNvSpPr/>
          <p:nvPr/>
        </p:nvSpPr>
        <p:spPr>
          <a:xfrm>
            <a:off x="-1270" y="34086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D3C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g object 100"/>
          <p:cNvSpPr/>
          <p:nvPr/>
        </p:nvSpPr>
        <p:spPr>
          <a:xfrm>
            <a:off x="-1270" y="344932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C3B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g object 101"/>
          <p:cNvSpPr/>
          <p:nvPr/>
        </p:nvSpPr>
        <p:spPr>
          <a:xfrm>
            <a:off x="-1270" y="348995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C3A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g object 102"/>
          <p:cNvSpPr/>
          <p:nvPr/>
        </p:nvSpPr>
        <p:spPr>
          <a:xfrm>
            <a:off x="-1270" y="353060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B3A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g object 103"/>
          <p:cNvSpPr/>
          <p:nvPr/>
        </p:nvSpPr>
        <p:spPr>
          <a:xfrm>
            <a:off x="-1270" y="357123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B3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g object 104"/>
          <p:cNvSpPr/>
          <p:nvPr/>
        </p:nvSpPr>
        <p:spPr>
          <a:xfrm>
            <a:off x="-1270" y="36118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A38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g object 105"/>
          <p:cNvSpPr/>
          <p:nvPr/>
        </p:nvSpPr>
        <p:spPr>
          <a:xfrm>
            <a:off x="-1270" y="365252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2A37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g object 106"/>
          <p:cNvSpPr/>
          <p:nvPr/>
        </p:nvSpPr>
        <p:spPr>
          <a:xfrm>
            <a:off x="-1270" y="369315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937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g object 107"/>
          <p:cNvSpPr/>
          <p:nvPr/>
        </p:nvSpPr>
        <p:spPr>
          <a:xfrm>
            <a:off x="-1270" y="373380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936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g object 108"/>
          <p:cNvSpPr/>
          <p:nvPr/>
        </p:nvSpPr>
        <p:spPr>
          <a:xfrm>
            <a:off x="-1270" y="377443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835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g object 109"/>
          <p:cNvSpPr/>
          <p:nvPr/>
        </p:nvSpPr>
        <p:spPr>
          <a:xfrm>
            <a:off x="-1270" y="38150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835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g object 110"/>
          <p:cNvSpPr/>
          <p:nvPr/>
        </p:nvSpPr>
        <p:spPr>
          <a:xfrm>
            <a:off x="-1270" y="385572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2734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g object 111"/>
          <p:cNvSpPr/>
          <p:nvPr/>
        </p:nvSpPr>
        <p:spPr>
          <a:xfrm>
            <a:off x="-1270" y="389635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733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g object 112"/>
          <p:cNvSpPr/>
          <p:nvPr/>
        </p:nvSpPr>
        <p:spPr>
          <a:xfrm>
            <a:off x="-1270" y="39357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9146540" y="0"/>
                </a:moveTo>
                <a:lnTo>
                  <a:pt x="0" y="0"/>
                </a:lnTo>
                <a:lnTo>
                  <a:pt x="0" y="45720"/>
                </a:lnTo>
                <a:lnTo>
                  <a:pt x="9146540" y="45720"/>
                </a:lnTo>
                <a:lnTo>
                  <a:pt x="9146540" y="0"/>
                </a:lnTo>
                <a:close/>
              </a:path>
            </a:pathLst>
          </a:custGeom>
          <a:solidFill>
            <a:srgbClr val="2633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g object 113"/>
          <p:cNvSpPr/>
          <p:nvPr/>
        </p:nvSpPr>
        <p:spPr>
          <a:xfrm>
            <a:off x="-1270" y="397637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9146540" y="0"/>
                </a:moveTo>
                <a:lnTo>
                  <a:pt x="0" y="0"/>
                </a:lnTo>
                <a:lnTo>
                  <a:pt x="0" y="45719"/>
                </a:lnTo>
                <a:lnTo>
                  <a:pt x="9146540" y="45719"/>
                </a:lnTo>
                <a:lnTo>
                  <a:pt x="9146540" y="0"/>
                </a:lnTo>
                <a:close/>
              </a:path>
            </a:pathLst>
          </a:custGeom>
          <a:solidFill>
            <a:srgbClr val="2633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g object 114"/>
          <p:cNvSpPr/>
          <p:nvPr/>
        </p:nvSpPr>
        <p:spPr>
          <a:xfrm>
            <a:off x="-1270" y="401700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9146540" y="0"/>
                </a:moveTo>
                <a:lnTo>
                  <a:pt x="0" y="0"/>
                </a:lnTo>
                <a:lnTo>
                  <a:pt x="0" y="45719"/>
                </a:lnTo>
                <a:lnTo>
                  <a:pt x="9146540" y="45719"/>
                </a:lnTo>
                <a:lnTo>
                  <a:pt x="9146540" y="0"/>
                </a:lnTo>
                <a:close/>
              </a:path>
            </a:pathLst>
          </a:custGeom>
          <a:solidFill>
            <a:srgbClr val="2531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g object 115"/>
          <p:cNvSpPr/>
          <p:nvPr/>
        </p:nvSpPr>
        <p:spPr>
          <a:xfrm>
            <a:off x="-1270" y="40576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530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g object 116"/>
          <p:cNvSpPr/>
          <p:nvPr/>
        </p:nvSpPr>
        <p:spPr>
          <a:xfrm>
            <a:off x="-1270" y="409828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430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g object 117"/>
          <p:cNvSpPr/>
          <p:nvPr/>
        </p:nvSpPr>
        <p:spPr>
          <a:xfrm>
            <a:off x="-1270" y="41389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32F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g object 118"/>
          <p:cNvSpPr/>
          <p:nvPr/>
        </p:nvSpPr>
        <p:spPr>
          <a:xfrm>
            <a:off x="-1270" y="41795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232E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bg object 119"/>
          <p:cNvSpPr/>
          <p:nvPr/>
        </p:nvSpPr>
        <p:spPr>
          <a:xfrm>
            <a:off x="-1270" y="422020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22E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bg object 120"/>
          <p:cNvSpPr/>
          <p:nvPr/>
        </p:nvSpPr>
        <p:spPr>
          <a:xfrm>
            <a:off x="-1270" y="42608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22D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g object 121"/>
          <p:cNvSpPr/>
          <p:nvPr/>
        </p:nvSpPr>
        <p:spPr>
          <a:xfrm>
            <a:off x="-1270" y="430148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12C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bg object 122"/>
          <p:cNvSpPr/>
          <p:nvPr/>
        </p:nvSpPr>
        <p:spPr>
          <a:xfrm>
            <a:off x="-1270" y="43421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12C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bg object 123"/>
          <p:cNvSpPr/>
          <p:nvPr/>
        </p:nvSpPr>
        <p:spPr>
          <a:xfrm>
            <a:off x="-1270" y="43827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202B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bg object 124"/>
          <p:cNvSpPr/>
          <p:nvPr/>
        </p:nvSpPr>
        <p:spPr>
          <a:xfrm>
            <a:off x="-1270" y="442340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202A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bg object 125"/>
          <p:cNvSpPr/>
          <p:nvPr/>
        </p:nvSpPr>
        <p:spPr>
          <a:xfrm>
            <a:off x="-1270" y="44640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F29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bg object 126"/>
          <p:cNvSpPr/>
          <p:nvPr/>
        </p:nvSpPr>
        <p:spPr>
          <a:xfrm>
            <a:off x="-1270" y="450468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F29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bg object 127"/>
          <p:cNvSpPr/>
          <p:nvPr/>
        </p:nvSpPr>
        <p:spPr>
          <a:xfrm>
            <a:off x="-1270" y="45453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E28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g object 128"/>
          <p:cNvSpPr/>
          <p:nvPr/>
        </p:nvSpPr>
        <p:spPr>
          <a:xfrm>
            <a:off x="-1270" y="45859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1E27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bg object 129"/>
          <p:cNvSpPr/>
          <p:nvPr/>
        </p:nvSpPr>
        <p:spPr>
          <a:xfrm>
            <a:off x="-1270" y="462660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D27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bg object 130"/>
          <p:cNvSpPr/>
          <p:nvPr/>
        </p:nvSpPr>
        <p:spPr>
          <a:xfrm>
            <a:off x="-1270" y="46672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D26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bg object 131"/>
          <p:cNvSpPr/>
          <p:nvPr/>
        </p:nvSpPr>
        <p:spPr>
          <a:xfrm>
            <a:off x="-1270" y="470788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C25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bg object 132"/>
          <p:cNvSpPr/>
          <p:nvPr/>
        </p:nvSpPr>
        <p:spPr>
          <a:xfrm>
            <a:off x="-1270" y="47485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C25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bg object 133"/>
          <p:cNvSpPr/>
          <p:nvPr/>
        </p:nvSpPr>
        <p:spPr>
          <a:xfrm>
            <a:off x="-1270" y="47891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1B24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bg object 134"/>
          <p:cNvSpPr/>
          <p:nvPr/>
        </p:nvSpPr>
        <p:spPr>
          <a:xfrm>
            <a:off x="-1270" y="482980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A2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bg object 135"/>
          <p:cNvSpPr/>
          <p:nvPr/>
        </p:nvSpPr>
        <p:spPr>
          <a:xfrm>
            <a:off x="-1270" y="48704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A22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bg object 136"/>
          <p:cNvSpPr/>
          <p:nvPr/>
        </p:nvSpPr>
        <p:spPr>
          <a:xfrm>
            <a:off x="-1270" y="49098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9146540" y="0"/>
                </a:moveTo>
                <a:lnTo>
                  <a:pt x="0" y="0"/>
                </a:lnTo>
                <a:lnTo>
                  <a:pt x="0" y="45719"/>
                </a:lnTo>
                <a:lnTo>
                  <a:pt x="9146540" y="45719"/>
                </a:lnTo>
                <a:lnTo>
                  <a:pt x="9146540" y="0"/>
                </a:lnTo>
                <a:close/>
              </a:path>
            </a:pathLst>
          </a:custGeom>
          <a:solidFill>
            <a:srgbClr val="1922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bg object 137"/>
          <p:cNvSpPr/>
          <p:nvPr/>
        </p:nvSpPr>
        <p:spPr>
          <a:xfrm>
            <a:off x="-1270" y="495045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9146540" y="0"/>
                </a:moveTo>
                <a:lnTo>
                  <a:pt x="0" y="0"/>
                </a:lnTo>
                <a:lnTo>
                  <a:pt x="0" y="45719"/>
                </a:lnTo>
                <a:lnTo>
                  <a:pt x="9146540" y="45719"/>
                </a:lnTo>
                <a:lnTo>
                  <a:pt x="9146540" y="0"/>
                </a:lnTo>
                <a:close/>
              </a:path>
            </a:pathLst>
          </a:custGeom>
          <a:solidFill>
            <a:srgbClr val="1921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g object 138"/>
          <p:cNvSpPr/>
          <p:nvPr/>
        </p:nvSpPr>
        <p:spPr>
          <a:xfrm>
            <a:off x="-1270" y="49923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18202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g object 139"/>
          <p:cNvSpPr/>
          <p:nvPr/>
        </p:nvSpPr>
        <p:spPr>
          <a:xfrm>
            <a:off x="-1270" y="5033009"/>
            <a:ext cx="9146540" cy="43180"/>
          </a:xfrm>
          <a:custGeom>
            <a:avLst/>
            <a:gdLst/>
            <a:ahLst/>
            <a:cxnLst/>
            <a:rect l="l" t="t" r="r" b="b"/>
            <a:pathLst>
              <a:path w="9146540" h="43179">
                <a:moveTo>
                  <a:pt x="9146540" y="0"/>
                </a:moveTo>
                <a:lnTo>
                  <a:pt x="0" y="0"/>
                </a:lnTo>
                <a:lnTo>
                  <a:pt x="0" y="43179"/>
                </a:lnTo>
                <a:lnTo>
                  <a:pt x="9146540" y="43179"/>
                </a:lnTo>
                <a:lnTo>
                  <a:pt x="9146540" y="0"/>
                </a:lnTo>
                <a:close/>
              </a:path>
            </a:pathLst>
          </a:custGeom>
          <a:solidFill>
            <a:srgbClr val="1820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bg object 140"/>
          <p:cNvSpPr/>
          <p:nvPr/>
        </p:nvSpPr>
        <p:spPr>
          <a:xfrm>
            <a:off x="-1270" y="50723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71F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bg object 141"/>
          <p:cNvSpPr/>
          <p:nvPr/>
        </p:nvSpPr>
        <p:spPr>
          <a:xfrm>
            <a:off x="-1270" y="511302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171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g object 142"/>
          <p:cNvSpPr/>
          <p:nvPr/>
        </p:nvSpPr>
        <p:spPr>
          <a:xfrm>
            <a:off x="-1270" y="515365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9146540" y="0"/>
                </a:moveTo>
                <a:lnTo>
                  <a:pt x="0" y="0"/>
                </a:lnTo>
                <a:lnTo>
                  <a:pt x="0" y="45719"/>
                </a:lnTo>
                <a:lnTo>
                  <a:pt x="9146540" y="45719"/>
                </a:lnTo>
                <a:lnTo>
                  <a:pt x="9146540" y="0"/>
                </a:lnTo>
                <a:close/>
              </a:path>
            </a:pathLst>
          </a:custGeom>
          <a:solidFill>
            <a:srgbClr val="161E2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g object 143"/>
          <p:cNvSpPr/>
          <p:nvPr/>
        </p:nvSpPr>
        <p:spPr>
          <a:xfrm>
            <a:off x="-1270" y="519430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61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g object 144"/>
          <p:cNvSpPr/>
          <p:nvPr/>
        </p:nvSpPr>
        <p:spPr>
          <a:xfrm>
            <a:off x="-1270" y="523493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51C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bg object 145"/>
          <p:cNvSpPr/>
          <p:nvPr/>
        </p:nvSpPr>
        <p:spPr>
          <a:xfrm>
            <a:off x="-1270" y="52755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51B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bg object 146"/>
          <p:cNvSpPr/>
          <p:nvPr/>
        </p:nvSpPr>
        <p:spPr>
          <a:xfrm>
            <a:off x="-1270" y="531622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141B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g object 147"/>
          <p:cNvSpPr/>
          <p:nvPr/>
        </p:nvSpPr>
        <p:spPr>
          <a:xfrm>
            <a:off x="-1270" y="535685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141A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g object 148"/>
          <p:cNvSpPr/>
          <p:nvPr/>
        </p:nvSpPr>
        <p:spPr>
          <a:xfrm>
            <a:off x="-1270" y="539750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319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g object 149"/>
          <p:cNvSpPr/>
          <p:nvPr/>
        </p:nvSpPr>
        <p:spPr>
          <a:xfrm>
            <a:off x="-1270" y="543813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3192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bg object 150"/>
          <p:cNvSpPr/>
          <p:nvPr/>
        </p:nvSpPr>
        <p:spPr>
          <a:xfrm>
            <a:off x="-1270" y="54787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218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bg object 151"/>
          <p:cNvSpPr/>
          <p:nvPr/>
        </p:nvSpPr>
        <p:spPr>
          <a:xfrm>
            <a:off x="-1270" y="551942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1117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g object 152"/>
          <p:cNvSpPr/>
          <p:nvPr/>
        </p:nvSpPr>
        <p:spPr>
          <a:xfrm>
            <a:off x="-1270" y="556005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1117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g object 153"/>
          <p:cNvSpPr/>
          <p:nvPr/>
        </p:nvSpPr>
        <p:spPr>
          <a:xfrm>
            <a:off x="-1270" y="560070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016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g object 154"/>
          <p:cNvSpPr/>
          <p:nvPr/>
        </p:nvSpPr>
        <p:spPr>
          <a:xfrm>
            <a:off x="-1270" y="564133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10151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bg object 155"/>
          <p:cNvSpPr/>
          <p:nvPr/>
        </p:nvSpPr>
        <p:spPr>
          <a:xfrm>
            <a:off x="-1270" y="56819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0F14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bg object 156"/>
          <p:cNvSpPr/>
          <p:nvPr/>
        </p:nvSpPr>
        <p:spPr>
          <a:xfrm>
            <a:off x="-1270" y="572262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0F14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g object 157"/>
          <p:cNvSpPr/>
          <p:nvPr/>
        </p:nvSpPr>
        <p:spPr>
          <a:xfrm>
            <a:off x="-1270" y="576325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0E13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g object 158"/>
          <p:cNvSpPr/>
          <p:nvPr/>
        </p:nvSpPr>
        <p:spPr>
          <a:xfrm>
            <a:off x="-1270" y="580390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0E121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bg object 159"/>
          <p:cNvSpPr/>
          <p:nvPr/>
        </p:nvSpPr>
        <p:spPr>
          <a:xfrm>
            <a:off x="-1270" y="584453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0D121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bg object 160"/>
          <p:cNvSpPr/>
          <p:nvPr/>
        </p:nvSpPr>
        <p:spPr>
          <a:xfrm>
            <a:off x="-1270" y="58851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0D11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g object 161"/>
          <p:cNvSpPr/>
          <p:nvPr/>
        </p:nvSpPr>
        <p:spPr>
          <a:xfrm>
            <a:off x="-1270" y="592582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0C10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bg object 162"/>
          <p:cNvSpPr/>
          <p:nvPr/>
        </p:nvSpPr>
        <p:spPr>
          <a:xfrm>
            <a:off x="-1270" y="596645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0C10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bg object 163"/>
          <p:cNvSpPr/>
          <p:nvPr/>
        </p:nvSpPr>
        <p:spPr>
          <a:xfrm>
            <a:off x="-1270" y="6007100"/>
            <a:ext cx="9146540" cy="43180"/>
          </a:xfrm>
          <a:custGeom>
            <a:avLst/>
            <a:gdLst/>
            <a:ahLst/>
            <a:cxnLst/>
            <a:rect l="l" t="t" r="r" b="b"/>
            <a:pathLst>
              <a:path w="9146540" h="43179">
                <a:moveTo>
                  <a:pt x="9146540" y="0"/>
                </a:moveTo>
                <a:lnTo>
                  <a:pt x="0" y="0"/>
                </a:lnTo>
                <a:lnTo>
                  <a:pt x="0" y="43179"/>
                </a:lnTo>
                <a:lnTo>
                  <a:pt x="9146540" y="43179"/>
                </a:lnTo>
                <a:lnTo>
                  <a:pt x="9146540" y="0"/>
                </a:lnTo>
                <a:close/>
              </a:path>
            </a:pathLst>
          </a:custGeom>
          <a:solidFill>
            <a:srgbClr val="0B0F1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bg object 164"/>
          <p:cNvSpPr/>
          <p:nvPr/>
        </p:nvSpPr>
        <p:spPr>
          <a:xfrm>
            <a:off x="-1270" y="604647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9146540" y="0"/>
                </a:moveTo>
                <a:lnTo>
                  <a:pt x="0" y="0"/>
                </a:lnTo>
                <a:lnTo>
                  <a:pt x="0" y="45719"/>
                </a:lnTo>
                <a:lnTo>
                  <a:pt x="9146540" y="45719"/>
                </a:lnTo>
                <a:lnTo>
                  <a:pt x="9146540" y="0"/>
                </a:lnTo>
                <a:close/>
              </a:path>
            </a:pathLst>
          </a:custGeom>
          <a:solidFill>
            <a:srgbClr val="0B0E1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bg object 165"/>
          <p:cNvSpPr/>
          <p:nvPr/>
        </p:nvSpPr>
        <p:spPr>
          <a:xfrm>
            <a:off x="-1270" y="608710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9146540" y="0"/>
                </a:moveTo>
                <a:lnTo>
                  <a:pt x="0" y="0"/>
                </a:lnTo>
                <a:lnTo>
                  <a:pt x="0" y="45719"/>
                </a:lnTo>
                <a:lnTo>
                  <a:pt x="9146540" y="45719"/>
                </a:lnTo>
                <a:lnTo>
                  <a:pt x="9146540" y="0"/>
                </a:lnTo>
                <a:close/>
              </a:path>
            </a:pathLst>
          </a:custGeom>
          <a:solidFill>
            <a:srgbClr val="0A0D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bg object 166"/>
          <p:cNvSpPr/>
          <p:nvPr/>
        </p:nvSpPr>
        <p:spPr>
          <a:xfrm>
            <a:off x="-1270" y="61277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9146540" y="0"/>
                </a:moveTo>
                <a:lnTo>
                  <a:pt x="0" y="0"/>
                </a:lnTo>
                <a:lnTo>
                  <a:pt x="0" y="45720"/>
                </a:lnTo>
                <a:lnTo>
                  <a:pt x="9146540" y="45720"/>
                </a:lnTo>
                <a:lnTo>
                  <a:pt x="9146540" y="0"/>
                </a:lnTo>
                <a:close/>
              </a:path>
            </a:pathLst>
          </a:custGeom>
          <a:solidFill>
            <a:srgbClr val="0A0D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bg object 167"/>
          <p:cNvSpPr/>
          <p:nvPr/>
        </p:nvSpPr>
        <p:spPr>
          <a:xfrm>
            <a:off x="-1270" y="616838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090C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bg object 168"/>
          <p:cNvSpPr/>
          <p:nvPr/>
        </p:nvSpPr>
        <p:spPr>
          <a:xfrm>
            <a:off x="-1270" y="62090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080B1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g object 169"/>
          <p:cNvSpPr/>
          <p:nvPr/>
        </p:nvSpPr>
        <p:spPr>
          <a:xfrm>
            <a:off x="-1270" y="62496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080B0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g object 170"/>
          <p:cNvSpPr/>
          <p:nvPr/>
        </p:nvSpPr>
        <p:spPr>
          <a:xfrm>
            <a:off x="-1270" y="629030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070A0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g object 171"/>
          <p:cNvSpPr/>
          <p:nvPr/>
        </p:nvSpPr>
        <p:spPr>
          <a:xfrm>
            <a:off x="-1270" y="63309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0709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bg object 172"/>
          <p:cNvSpPr/>
          <p:nvPr/>
        </p:nvSpPr>
        <p:spPr>
          <a:xfrm>
            <a:off x="-1270" y="637158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06090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bg object 173"/>
          <p:cNvSpPr/>
          <p:nvPr/>
        </p:nvSpPr>
        <p:spPr>
          <a:xfrm>
            <a:off x="-1270" y="64122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06080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bg object 174"/>
          <p:cNvSpPr/>
          <p:nvPr/>
        </p:nvSpPr>
        <p:spPr>
          <a:xfrm>
            <a:off x="-1270" y="64528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05070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bg object 175"/>
          <p:cNvSpPr/>
          <p:nvPr/>
        </p:nvSpPr>
        <p:spPr>
          <a:xfrm>
            <a:off x="-1270" y="649350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0506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bg object 176"/>
          <p:cNvSpPr/>
          <p:nvPr/>
        </p:nvSpPr>
        <p:spPr>
          <a:xfrm>
            <a:off x="-1270" y="653414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04060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bg object 177"/>
          <p:cNvSpPr/>
          <p:nvPr/>
        </p:nvSpPr>
        <p:spPr>
          <a:xfrm>
            <a:off x="-1270" y="657478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04050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bg object 178"/>
          <p:cNvSpPr/>
          <p:nvPr/>
        </p:nvSpPr>
        <p:spPr>
          <a:xfrm>
            <a:off x="-1270" y="66154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0304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bg object 179"/>
          <p:cNvSpPr/>
          <p:nvPr/>
        </p:nvSpPr>
        <p:spPr>
          <a:xfrm>
            <a:off x="-1270" y="66560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03040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bg object 180"/>
          <p:cNvSpPr/>
          <p:nvPr/>
        </p:nvSpPr>
        <p:spPr>
          <a:xfrm>
            <a:off x="-1270" y="669671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0203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bg object 181"/>
          <p:cNvSpPr/>
          <p:nvPr/>
        </p:nvSpPr>
        <p:spPr>
          <a:xfrm>
            <a:off x="-1270" y="673734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50"/>
                </a:lnTo>
                <a:lnTo>
                  <a:pt x="9146540" y="44450"/>
                </a:lnTo>
                <a:lnTo>
                  <a:pt x="9146540" y="0"/>
                </a:lnTo>
                <a:close/>
              </a:path>
            </a:pathLst>
          </a:custGeom>
          <a:solidFill>
            <a:srgbClr val="0202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bg object 182"/>
          <p:cNvSpPr/>
          <p:nvPr/>
        </p:nvSpPr>
        <p:spPr>
          <a:xfrm>
            <a:off x="-1270" y="677798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9146540" y="0"/>
                </a:moveTo>
                <a:lnTo>
                  <a:pt x="0" y="0"/>
                </a:lnTo>
                <a:lnTo>
                  <a:pt x="0" y="44449"/>
                </a:lnTo>
                <a:lnTo>
                  <a:pt x="9146540" y="44449"/>
                </a:lnTo>
                <a:lnTo>
                  <a:pt x="9146540" y="0"/>
                </a:lnTo>
                <a:close/>
              </a:path>
            </a:pathLst>
          </a:custGeom>
          <a:solidFill>
            <a:srgbClr val="01020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bg object 183"/>
          <p:cNvSpPr/>
          <p:nvPr/>
        </p:nvSpPr>
        <p:spPr>
          <a:xfrm>
            <a:off x="0" y="6818629"/>
            <a:ext cx="9144000" cy="39370"/>
          </a:xfrm>
          <a:custGeom>
            <a:avLst/>
            <a:gdLst/>
            <a:ahLst/>
            <a:cxnLst/>
            <a:rect l="l" t="t" r="r" b="b"/>
            <a:pathLst>
              <a:path w="9144000" h="39370">
                <a:moveTo>
                  <a:pt x="0" y="39370"/>
                </a:moveTo>
                <a:lnTo>
                  <a:pt x="0" y="0"/>
                </a:lnTo>
                <a:lnTo>
                  <a:pt x="9144000" y="0"/>
                </a:lnTo>
                <a:lnTo>
                  <a:pt x="9144000" y="39370"/>
                </a:lnTo>
                <a:lnTo>
                  <a:pt x="0" y="3937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2440" y="177800"/>
            <a:ext cx="7233284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C0EDF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58947" y="2059939"/>
            <a:ext cx="4926965" cy="22993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2440" y="367029"/>
            <a:ext cx="346773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5" dirty="0">
                <a:solidFill>
                  <a:srgbClr val="FFFF00"/>
                </a:solidFill>
                <a:latin typeface="Times New Roman"/>
                <a:cs typeface="Times New Roman"/>
              </a:rPr>
              <a:t>Benzodiazepines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723890" y="1844039"/>
            <a:ext cx="3210560" cy="36766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4959" y="1278890"/>
            <a:ext cx="4328795" cy="4822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81280">
              <a:lnSpc>
                <a:spcPct val="100000"/>
              </a:lnSpc>
              <a:spcBef>
                <a:spcPts val="100"/>
              </a:spcBef>
            </a:pPr>
            <a:r>
              <a:rPr sz="4200" spc="1530" baseline="5952" dirty="0">
                <a:solidFill>
                  <a:srgbClr val="FFFF00"/>
                </a:solidFill>
                <a:latin typeface="OpenSymbol"/>
                <a:cs typeface="OpenSymbol"/>
              </a:rPr>
              <a:t></a:t>
            </a:r>
            <a:r>
              <a:rPr sz="2800" spc="1019" dirty="0">
                <a:solidFill>
                  <a:srgbClr val="FFFF00"/>
                </a:solidFill>
                <a:latin typeface="Times New Roman"/>
                <a:cs typeface="Times New Roman"/>
              </a:rPr>
              <a:t>All</a:t>
            </a:r>
            <a:r>
              <a:rPr sz="2800" spc="-6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benzodiazepines </a:t>
            </a:r>
            <a:r>
              <a:rPr sz="2800" spc="-615" dirty="0">
                <a:solidFill>
                  <a:srgbClr val="FFFF00"/>
                </a:solidFill>
                <a:latin typeface="Times New Roman"/>
                <a:cs typeface="Times New Roman"/>
              </a:rPr>
              <a:t>have 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a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benzene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ring </a:t>
            </a:r>
            <a:r>
              <a:rPr sz="2800" spc="-10" dirty="0">
                <a:solidFill>
                  <a:srgbClr val="FFFF00"/>
                </a:solidFill>
                <a:latin typeface="Times New Roman"/>
                <a:cs typeface="Times New Roman"/>
              </a:rPr>
              <a:t>attached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to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a 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diazepine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ring.</a:t>
            </a:r>
            <a:endParaRPr sz="2800">
              <a:latin typeface="Times New Roman"/>
              <a:cs typeface="Times New Roman"/>
            </a:endParaRPr>
          </a:p>
          <a:p>
            <a:pPr marL="25400" marR="17780">
              <a:lnSpc>
                <a:spcPct val="100000"/>
              </a:lnSpc>
              <a:spcBef>
                <a:spcPts val="820"/>
              </a:spcBef>
            </a:pPr>
            <a:r>
              <a:rPr sz="4200" spc="2047" baseline="5952" dirty="0">
                <a:solidFill>
                  <a:srgbClr val="FFFF00"/>
                </a:solidFill>
                <a:latin typeface="OpenSymbol"/>
                <a:cs typeface="OpenSymbol"/>
              </a:rPr>
              <a:t></a:t>
            </a:r>
            <a:r>
              <a:rPr sz="2800" spc="1365" dirty="0">
                <a:solidFill>
                  <a:srgbClr val="FFFF00"/>
                </a:solidFill>
                <a:latin typeface="Times New Roman"/>
                <a:cs typeface="Times New Roman"/>
              </a:rPr>
              <a:t>In</a:t>
            </a:r>
            <a:r>
              <a:rPr sz="2800" spc="-7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green circles are  benzene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rings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and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in the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red  circle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is a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diazepine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ring,</a:t>
            </a:r>
            <a:r>
              <a:rPr sz="2800" spc="-9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with 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whole 1,4-benzodiazepine 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system being in the blue ring  (the 1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and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4 denote the  position of the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nitrogen atoms 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in the</a:t>
            </a:r>
            <a:r>
              <a:rPr sz="2800" spc="-3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ring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580379" y="1228089"/>
            <a:ext cx="3420110" cy="4400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56540" y="1262379"/>
            <a:ext cx="5023485" cy="4780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Ring</a:t>
            </a:r>
            <a:r>
              <a:rPr sz="2400" spc="-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  <a:p>
            <a:pPr marL="12700" marR="22860">
              <a:lnSpc>
                <a:spcPct val="100000"/>
              </a:lnSpc>
              <a:buSzPct val="95833"/>
              <a:buFont typeface="Arial"/>
              <a:buChar char="•"/>
              <a:tabLst>
                <a:tab pos="120650" algn="l"/>
                <a:tab pos="755015" algn="l"/>
              </a:tabLst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The </a:t>
            </a:r>
            <a:r>
              <a:rPr sz="2400" spc="-10" dirty="0">
                <a:solidFill>
                  <a:srgbClr val="FFFF00"/>
                </a:solidFill>
                <a:latin typeface="Times New Roman"/>
                <a:cs typeface="Times New Roman"/>
              </a:rPr>
              <a:t>minimum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requirement for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5-phenyl  1,4 benzodiaipin 2one derivatives to 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BZR	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include an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aromatic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or 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hetroaromatic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ring</a:t>
            </a:r>
            <a:endParaRPr sz="2400">
              <a:latin typeface="Times New Roman"/>
              <a:cs typeface="Times New Roman"/>
            </a:endParaRPr>
          </a:p>
          <a:p>
            <a:pPr marL="12700" marR="543560">
              <a:lnSpc>
                <a:spcPct val="100000"/>
              </a:lnSpc>
              <a:buSzPct val="95833"/>
              <a:buFont typeface="Arial"/>
              <a:buChar char="•"/>
              <a:tabLst>
                <a:tab pos="120650" algn="l"/>
              </a:tabLst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It is believed </a:t>
            </a:r>
            <a:r>
              <a:rPr sz="2400" spc="5" dirty="0">
                <a:solidFill>
                  <a:srgbClr val="FFFF00"/>
                </a:solidFill>
                <a:latin typeface="Times New Roman"/>
                <a:cs typeface="Times New Roman"/>
              </a:rPr>
              <a:t>to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participate in pi-pi  bonding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with aromatic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residue of 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aromatic amino acids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of the</a:t>
            </a:r>
            <a:r>
              <a:rPr sz="2400" spc="-4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receptor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SzPct val="95833"/>
              <a:buFont typeface="Arial"/>
              <a:buChar char="•"/>
              <a:tabLst>
                <a:tab pos="120650" algn="l"/>
              </a:tabLst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The substitution on this ring produces  varied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effect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on binding with the  receptor,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however such effects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are not  predictable on the basis of electronic</a:t>
            </a:r>
            <a:r>
              <a:rPr sz="2400" spc="-10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and 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stearic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properties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659" y="367029"/>
            <a:ext cx="5062220" cy="4718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8425">
              <a:lnSpc>
                <a:spcPct val="100000"/>
              </a:lnSpc>
              <a:spcBef>
                <a:spcPts val="100"/>
              </a:spcBef>
              <a:buSzPct val="96428"/>
              <a:buFont typeface="Arial"/>
              <a:buChar char="•"/>
              <a:tabLst>
                <a:tab pos="138430" algn="l"/>
              </a:tabLst>
            </a:pP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An electronegative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group (halo</a:t>
            </a:r>
            <a:r>
              <a:rPr sz="2800" spc="-4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or  nitro)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substituted at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7-position 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markedly increase activity and 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binding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 affinity</a:t>
            </a:r>
            <a:endParaRPr sz="2800">
              <a:latin typeface="Times New Roman"/>
              <a:cs typeface="Times New Roman"/>
            </a:endParaRPr>
          </a:p>
          <a:p>
            <a:pPr marL="12700" marR="41275">
              <a:lnSpc>
                <a:spcPct val="100000"/>
              </a:lnSpc>
              <a:buSzPct val="96428"/>
              <a:buFont typeface="Arial"/>
              <a:buChar char="•"/>
              <a:tabLst>
                <a:tab pos="138430" algn="l"/>
              </a:tabLst>
            </a:pP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Substitution on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6,8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and 9</a:t>
            </a:r>
            <a:r>
              <a:rPr sz="2800" spc="-1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decrease 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the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 activity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SzPct val="96428"/>
              <a:buFont typeface="Arial"/>
              <a:buChar char="•"/>
              <a:tabLst>
                <a:tab pos="138430" algn="l"/>
              </a:tabLst>
            </a:pP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On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the other hand 1-4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diazepine 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derivative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having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ring A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replaced  with hetrocyclic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ring have </a:t>
            </a:r>
            <a:r>
              <a:rPr sz="2800" spc="-10" dirty="0">
                <a:solidFill>
                  <a:srgbClr val="FFFF00"/>
                </a:solidFill>
                <a:latin typeface="Times New Roman"/>
                <a:cs typeface="Times New Roman"/>
              </a:rPr>
              <a:t>weak 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activity and affinity as compared</a:t>
            </a:r>
            <a:r>
              <a:rPr sz="2800" spc="-5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to  phenyl</a:t>
            </a:r>
            <a:r>
              <a:rPr sz="2800" spc="-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derivatives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580379" y="836930"/>
            <a:ext cx="3420110" cy="4400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469" y="222250"/>
            <a:ext cx="6635115" cy="5877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Ring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  <a:p>
            <a:pPr marL="12700" marR="53975">
              <a:lnSpc>
                <a:spcPct val="100000"/>
              </a:lnSpc>
              <a:tabLst>
                <a:tab pos="3289935" algn="l"/>
              </a:tabLst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A proton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accepting group	(carbonyl oxygen) at 2-  position of ring B is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necessary </a:t>
            </a:r>
            <a:r>
              <a:rPr sz="2400" spc="5" dirty="0">
                <a:solidFill>
                  <a:srgbClr val="FFFF00"/>
                </a:solidFill>
                <a:latin typeface="Times New Roman"/>
                <a:cs typeface="Times New Roman"/>
              </a:rPr>
              <a:t>to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interact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with 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receptor histidine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residue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that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act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as proton donor and  help in ligand</a:t>
            </a:r>
            <a:r>
              <a:rPr sz="2400" spc="-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binding</a:t>
            </a:r>
            <a:endParaRPr sz="2400">
              <a:latin typeface="Times New Roman"/>
              <a:cs typeface="Times New Roman"/>
            </a:endParaRPr>
          </a:p>
          <a:p>
            <a:pPr marL="12700" marR="22860">
              <a:lnSpc>
                <a:spcPct val="100000"/>
              </a:lnSpc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Electron donating group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must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be in the </a:t>
            </a:r>
            <a:r>
              <a:rPr sz="2400" spc="-10" dirty="0">
                <a:solidFill>
                  <a:srgbClr val="FFFF00"/>
                </a:solidFill>
                <a:latin typeface="Times New Roman"/>
                <a:cs typeface="Times New Roman"/>
              </a:rPr>
              <a:t>same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plane 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with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electronegative group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on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ring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A, favoring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a 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coplanar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spatial orientation of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two moieties 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Substitution of O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with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S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effect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selective binding  </a:t>
            </a:r>
            <a:r>
              <a:rPr sz="2400" spc="-10" dirty="0">
                <a:solidFill>
                  <a:srgbClr val="FFFF00"/>
                </a:solidFill>
                <a:latin typeface="Times New Roman"/>
                <a:cs typeface="Times New Roman"/>
              </a:rPr>
              <a:t>GABA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BZR sub-populations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but anxiolytic activity is 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maintained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Substitution 3-position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methylene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or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imine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nitrogen </a:t>
            </a:r>
            <a:r>
              <a:rPr sz="2400" spc="5" dirty="0">
                <a:solidFill>
                  <a:srgbClr val="FFFF00"/>
                </a:solidFill>
                <a:latin typeface="Times New Roman"/>
                <a:cs typeface="Times New Roman"/>
              </a:rPr>
              <a:t>is 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sterically</a:t>
            </a:r>
            <a:r>
              <a:rPr sz="2400" spc="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unfavorable</a:t>
            </a:r>
            <a:endParaRPr sz="2400">
              <a:latin typeface="Times New Roman"/>
              <a:cs typeface="Times New Roman"/>
            </a:endParaRPr>
          </a:p>
          <a:p>
            <a:pPr marL="12700" marR="407670">
              <a:lnSpc>
                <a:spcPct val="100000"/>
              </a:lnSpc>
            </a:pP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Derivatives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having 3-hydroxy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moiety have  comparable potency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to non-hydroxylated analogue  but are excreted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 faster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03390" y="836930"/>
            <a:ext cx="2195829" cy="4400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6540" y="871220"/>
            <a:ext cx="5930900" cy="4718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881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Esterification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of 3-hydroxy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moiety is 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possible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without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loss of</a:t>
            </a:r>
            <a:r>
              <a:rPr sz="2800" spc="-6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activity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ts val="3360"/>
              </a:lnSpc>
              <a:spcBef>
                <a:spcPts val="100"/>
              </a:spcBef>
              <a:tabLst>
                <a:tab pos="3644265" algn="l"/>
              </a:tabLst>
            </a:pP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1-poition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amide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nitrogen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and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its 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substituent are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not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required for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in vitro  binding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with BZR because </a:t>
            </a:r>
            <a:r>
              <a:rPr sz="2800" spc="-10" dirty="0">
                <a:solidFill>
                  <a:srgbClr val="FFFF00"/>
                </a:solidFill>
                <a:latin typeface="Times New Roman"/>
                <a:cs typeface="Times New Roman"/>
              </a:rPr>
              <a:t>many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N-alkyl 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side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chains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don’t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decrease </a:t>
            </a:r>
            <a:r>
              <a:rPr sz="2800" spc="-10" dirty="0">
                <a:solidFill>
                  <a:srgbClr val="FFFF00"/>
                </a:solidFill>
                <a:latin typeface="Times New Roman"/>
                <a:cs typeface="Times New Roman"/>
              </a:rPr>
              <a:t>BZR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affinity  Neither 4,5</a:t>
            </a:r>
            <a:r>
              <a:rPr sz="2800" spc="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double</a:t>
            </a:r>
            <a:r>
              <a:rPr sz="2800" spc="-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bond	nor the</a:t>
            </a:r>
            <a:r>
              <a:rPr sz="2800" spc="-9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nitrogen  of 4-position is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required for</a:t>
            </a:r>
            <a:r>
              <a:rPr sz="2800" spc="-4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activity</a:t>
            </a:r>
            <a:endParaRPr sz="2800">
              <a:latin typeface="Times New Roman"/>
              <a:cs typeface="Times New Roman"/>
            </a:endParaRPr>
          </a:p>
          <a:p>
            <a:pPr marL="12700" marR="938530">
              <a:lnSpc>
                <a:spcPts val="3360"/>
              </a:lnSpc>
            </a:pP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If </a:t>
            </a:r>
            <a:r>
              <a:rPr sz="2800" spc="-10" dirty="0">
                <a:solidFill>
                  <a:srgbClr val="FFFF00"/>
                </a:solidFill>
                <a:latin typeface="Times New Roman"/>
                <a:cs typeface="Times New Roman"/>
              </a:rPr>
              <a:t>C=N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is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reduced </a:t>
            </a:r>
            <a:r>
              <a:rPr sz="2800" spc="-10" dirty="0">
                <a:solidFill>
                  <a:srgbClr val="FFFF00"/>
                </a:solidFill>
                <a:latin typeface="Times New Roman"/>
                <a:cs typeface="Times New Roman"/>
              </a:rPr>
              <a:t>BZR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affinity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is 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decreased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but the </a:t>
            </a:r>
            <a:r>
              <a:rPr sz="2800" spc="-5" dirty="0">
                <a:solidFill>
                  <a:srgbClr val="FFFF00"/>
                </a:solidFill>
                <a:latin typeface="Times New Roman"/>
                <a:cs typeface="Times New Roman"/>
              </a:rPr>
              <a:t>derivatives again  oxidized </a:t>
            </a:r>
            <a:r>
              <a:rPr sz="2800" dirty="0">
                <a:solidFill>
                  <a:srgbClr val="FFFF00"/>
                </a:solidFill>
                <a:latin typeface="Times New Roman"/>
                <a:cs typeface="Times New Roman"/>
              </a:rPr>
              <a:t>in the body to</a:t>
            </a:r>
            <a:r>
              <a:rPr sz="2800" spc="-4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00"/>
                </a:solidFill>
                <a:latin typeface="Times New Roman"/>
                <a:cs typeface="Times New Roman"/>
              </a:rPr>
              <a:t>C=N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479540" y="836930"/>
            <a:ext cx="2519680" cy="4400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659" y="582929"/>
            <a:ext cx="5669915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Ring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The 5-phenyl ring C </a:t>
            </a:r>
            <a:r>
              <a:rPr sz="2400" spc="5" dirty="0">
                <a:solidFill>
                  <a:srgbClr val="FFFF00"/>
                </a:solidFill>
                <a:latin typeface="Times New Roman"/>
                <a:cs typeface="Times New Roman"/>
              </a:rPr>
              <a:t>is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not required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for 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binding </a:t>
            </a:r>
            <a:r>
              <a:rPr sz="2400" spc="5" dirty="0">
                <a:solidFill>
                  <a:srgbClr val="FFFF00"/>
                </a:solidFill>
                <a:latin typeface="Times New Roman"/>
                <a:cs typeface="Times New Roman"/>
              </a:rPr>
              <a:t>to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the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BZR </a:t>
            </a:r>
            <a:r>
              <a:rPr sz="2400" spc="5" dirty="0">
                <a:solidFill>
                  <a:srgbClr val="FFFF00"/>
                </a:solidFill>
                <a:latin typeface="Times New Roman"/>
                <a:cs typeface="Times New Roman"/>
              </a:rPr>
              <a:t>in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vitro,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however,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this 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aromatic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ring contribute favorable hydrphobic  or steric interactions to receptor binding and  its relationship to ring</a:t>
            </a:r>
            <a:r>
              <a:rPr sz="2400" spc="-2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  <a:p>
            <a:pPr marL="12700" marR="742315">
              <a:lnSpc>
                <a:spcPct val="100000"/>
              </a:lnSpc>
              <a:tabLst>
                <a:tab pos="2218055" algn="l"/>
              </a:tabLst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Substitution at 4'	(para position) is 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unfavorable for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activity,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however, ortho 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substitution </a:t>
            </a:r>
            <a:r>
              <a:rPr sz="2400" spc="5" dirty="0">
                <a:solidFill>
                  <a:srgbClr val="FFFF00"/>
                </a:solidFill>
                <a:latin typeface="Times New Roman"/>
                <a:cs typeface="Times New Roman"/>
              </a:rPr>
              <a:t>is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not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detrimental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to</a:t>
            </a:r>
            <a:r>
              <a:rPr sz="2400" spc="-6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agonist  activity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479540" y="836930"/>
            <a:ext cx="2519680" cy="4400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479540" y="836930"/>
            <a:ext cx="2519680" cy="4400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01320" y="582929"/>
            <a:ext cx="5382260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329304" algn="l"/>
                <a:tab pos="3479165" algn="l"/>
              </a:tabLst>
            </a:pP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Annelating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the 1,2 bond of ring B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with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an  additional electron rich ring such as</a:t>
            </a:r>
            <a:r>
              <a:rPr sz="2400" spc="-10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triazole 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(alprazolam)</a:t>
            </a:r>
            <a:r>
              <a:rPr sz="2400" spc="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or</a:t>
            </a:r>
            <a:r>
              <a:rPr sz="2400" spc="2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imidazole	(midazolam) 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results in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pharmacologically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active  benzodiazepine derivatives		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with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high 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affinity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to</a:t>
            </a:r>
            <a:r>
              <a:rPr sz="2400" spc="2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BZR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23850" y="3203575"/>
            <a:ext cx="1523365" cy="2333625"/>
            <a:chOff x="323850" y="3203575"/>
            <a:chExt cx="1523365" cy="2333625"/>
          </a:xfrm>
        </p:grpSpPr>
        <p:sp>
          <p:nvSpPr>
            <p:cNvPr id="5" name="object 5"/>
            <p:cNvSpPr/>
            <p:nvPr/>
          </p:nvSpPr>
          <p:spPr>
            <a:xfrm>
              <a:off x="323850" y="3213099"/>
              <a:ext cx="1513839" cy="23241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99490" y="3213099"/>
              <a:ext cx="839469" cy="716280"/>
            </a:xfrm>
            <a:custGeom>
              <a:avLst/>
              <a:gdLst/>
              <a:ahLst/>
              <a:cxnLst/>
              <a:rect l="l" t="t" r="r" b="b"/>
              <a:pathLst>
                <a:path w="839469" h="716279">
                  <a:moveTo>
                    <a:pt x="419100" y="0"/>
                  </a:moveTo>
                  <a:lnTo>
                    <a:pt x="473105" y="2701"/>
                  </a:lnTo>
                  <a:lnTo>
                    <a:pt x="524704" y="10608"/>
                  </a:lnTo>
                  <a:lnTo>
                    <a:pt x="573563" y="23427"/>
                  </a:lnTo>
                  <a:lnTo>
                    <a:pt x="619349" y="40861"/>
                  </a:lnTo>
                  <a:lnTo>
                    <a:pt x="661729" y="62618"/>
                  </a:lnTo>
                  <a:lnTo>
                    <a:pt x="700370" y="88401"/>
                  </a:lnTo>
                  <a:lnTo>
                    <a:pt x="734939" y="117916"/>
                  </a:lnTo>
                  <a:lnTo>
                    <a:pt x="765104" y="150869"/>
                  </a:lnTo>
                  <a:lnTo>
                    <a:pt x="790530" y="186964"/>
                  </a:lnTo>
                  <a:lnTo>
                    <a:pt x="810886" y="225906"/>
                  </a:lnTo>
                  <a:lnTo>
                    <a:pt x="825838" y="267401"/>
                  </a:lnTo>
                  <a:lnTo>
                    <a:pt x="835054" y="311154"/>
                  </a:lnTo>
                  <a:lnTo>
                    <a:pt x="838199" y="356870"/>
                  </a:lnTo>
                  <a:lnTo>
                    <a:pt x="835054" y="402857"/>
                  </a:lnTo>
                  <a:lnTo>
                    <a:pt x="825838" y="446839"/>
                  </a:lnTo>
                  <a:lnTo>
                    <a:pt x="810886" y="488525"/>
                  </a:lnTo>
                  <a:lnTo>
                    <a:pt x="790530" y="527624"/>
                  </a:lnTo>
                  <a:lnTo>
                    <a:pt x="765104" y="563844"/>
                  </a:lnTo>
                  <a:lnTo>
                    <a:pt x="734939" y="596894"/>
                  </a:lnTo>
                  <a:lnTo>
                    <a:pt x="700370" y="626483"/>
                  </a:lnTo>
                  <a:lnTo>
                    <a:pt x="661729" y="652319"/>
                  </a:lnTo>
                  <a:lnTo>
                    <a:pt x="619349" y="674111"/>
                  </a:lnTo>
                  <a:lnTo>
                    <a:pt x="573563" y="691567"/>
                  </a:lnTo>
                  <a:lnTo>
                    <a:pt x="524704" y="704396"/>
                  </a:lnTo>
                  <a:lnTo>
                    <a:pt x="473105" y="712308"/>
                  </a:lnTo>
                  <a:lnTo>
                    <a:pt x="419100" y="715010"/>
                  </a:lnTo>
                  <a:lnTo>
                    <a:pt x="365343" y="712308"/>
                  </a:lnTo>
                  <a:lnTo>
                    <a:pt x="313914" y="704396"/>
                  </a:lnTo>
                  <a:lnTo>
                    <a:pt x="265156" y="691567"/>
                  </a:lnTo>
                  <a:lnTo>
                    <a:pt x="219412" y="674111"/>
                  </a:lnTo>
                  <a:lnTo>
                    <a:pt x="177025" y="652319"/>
                  </a:lnTo>
                  <a:lnTo>
                    <a:pt x="138339" y="626483"/>
                  </a:lnTo>
                  <a:lnTo>
                    <a:pt x="103697" y="596894"/>
                  </a:lnTo>
                  <a:lnTo>
                    <a:pt x="73442" y="563844"/>
                  </a:lnTo>
                  <a:lnTo>
                    <a:pt x="47918" y="527624"/>
                  </a:lnTo>
                  <a:lnTo>
                    <a:pt x="27469" y="488525"/>
                  </a:lnTo>
                  <a:lnTo>
                    <a:pt x="12437" y="446839"/>
                  </a:lnTo>
                  <a:lnTo>
                    <a:pt x="3166" y="402857"/>
                  </a:lnTo>
                  <a:lnTo>
                    <a:pt x="0" y="356870"/>
                  </a:lnTo>
                  <a:lnTo>
                    <a:pt x="3166" y="311154"/>
                  </a:lnTo>
                  <a:lnTo>
                    <a:pt x="12437" y="267401"/>
                  </a:lnTo>
                  <a:lnTo>
                    <a:pt x="27469" y="225906"/>
                  </a:lnTo>
                  <a:lnTo>
                    <a:pt x="47918" y="186964"/>
                  </a:lnTo>
                  <a:lnTo>
                    <a:pt x="73442" y="150869"/>
                  </a:lnTo>
                  <a:lnTo>
                    <a:pt x="103697" y="117916"/>
                  </a:lnTo>
                  <a:lnTo>
                    <a:pt x="138339" y="88401"/>
                  </a:lnTo>
                  <a:lnTo>
                    <a:pt x="177025" y="62618"/>
                  </a:lnTo>
                  <a:lnTo>
                    <a:pt x="219412" y="40861"/>
                  </a:lnTo>
                  <a:lnTo>
                    <a:pt x="265156" y="23427"/>
                  </a:lnTo>
                  <a:lnTo>
                    <a:pt x="313914" y="10608"/>
                  </a:lnTo>
                  <a:lnTo>
                    <a:pt x="365343" y="2701"/>
                  </a:lnTo>
                  <a:lnTo>
                    <a:pt x="419100" y="0"/>
                  </a:lnTo>
                  <a:close/>
                </a:path>
                <a:path w="839469" h="716279">
                  <a:moveTo>
                    <a:pt x="0" y="0"/>
                  </a:moveTo>
                  <a:lnTo>
                    <a:pt x="0" y="0"/>
                  </a:lnTo>
                </a:path>
                <a:path w="839469" h="716279">
                  <a:moveTo>
                    <a:pt x="839470" y="716280"/>
                  </a:moveTo>
                  <a:lnTo>
                    <a:pt x="839470" y="716280"/>
                  </a:lnTo>
                </a:path>
              </a:pathLst>
            </a:custGeom>
            <a:ln w="1904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2005329" y="3928109"/>
            <a:ext cx="2029460" cy="2247900"/>
            <a:chOff x="2005329" y="3928109"/>
            <a:chExt cx="2029460" cy="2247900"/>
          </a:xfrm>
        </p:grpSpPr>
        <p:sp>
          <p:nvSpPr>
            <p:cNvPr id="8" name="object 8"/>
            <p:cNvSpPr/>
            <p:nvPr/>
          </p:nvSpPr>
          <p:spPr>
            <a:xfrm>
              <a:off x="2005329" y="3928109"/>
              <a:ext cx="2029460" cy="22479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980689" y="4109719"/>
              <a:ext cx="839469" cy="459740"/>
            </a:xfrm>
            <a:custGeom>
              <a:avLst/>
              <a:gdLst/>
              <a:ahLst/>
              <a:cxnLst/>
              <a:rect l="l" t="t" r="r" b="b"/>
              <a:pathLst>
                <a:path w="839470" h="459739">
                  <a:moveTo>
                    <a:pt x="419100" y="0"/>
                  </a:moveTo>
                  <a:lnTo>
                    <a:pt x="482390" y="2434"/>
                  </a:lnTo>
                  <a:lnTo>
                    <a:pt x="542342" y="9522"/>
                  </a:lnTo>
                  <a:lnTo>
                    <a:pt x="598390" y="20944"/>
                  </a:lnTo>
                  <a:lnTo>
                    <a:pt x="649967" y="36380"/>
                  </a:lnTo>
                  <a:lnTo>
                    <a:pt x="696505" y="55508"/>
                  </a:lnTo>
                  <a:lnTo>
                    <a:pt x="737439" y="78009"/>
                  </a:lnTo>
                  <a:lnTo>
                    <a:pt x="772201" y="103560"/>
                  </a:lnTo>
                  <a:lnTo>
                    <a:pt x="800225" y="131843"/>
                  </a:lnTo>
                  <a:lnTo>
                    <a:pt x="833791" y="195318"/>
                  </a:lnTo>
                  <a:lnTo>
                    <a:pt x="838200" y="229869"/>
                  </a:lnTo>
                  <a:lnTo>
                    <a:pt x="833791" y="264391"/>
                  </a:lnTo>
                  <a:lnTo>
                    <a:pt x="800225" y="327664"/>
                  </a:lnTo>
                  <a:lnTo>
                    <a:pt x="772201" y="355797"/>
                  </a:lnTo>
                  <a:lnTo>
                    <a:pt x="737439" y="381182"/>
                  </a:lnTo>
                  <a:lnTo>
                    <a:pt x="696505" y="403509"/>
                  </a:lnTo>
                  <a:lnTo>
                    <a:pt x="649967" y="422471"/>
                  </a:lnTo>
                  <a:lnTo>
                    <a:pt x="598390" y="437756"/>
                  </a:lnTo>
                  <a:lnTo>
                    <a:pt x="542342" y="449058"/>
                  </a:lnTo>
                  <a:lnTo>
                    <a:pt x="482390" y="456065"/>
                  </a:lnTo>
                  <a:lnTo>
                    <a:pt x="419100" y="458469"/>
                  </a:lnTo>
                  <a:lnTo>
                    <a:pt x="355809" y="456065"/>
                  </a:lnTo>
                  <a:lnTo>
                    <a:pt x="295857" y="449058"/>
                  </a:lnTo>
                  <a:lnTo>
                    <a:pt x="239809" y="437756"/>
                  </a:lnTo>
                  <a:lnTo>
                    <a:pt x="188232" y="422471"/>
                  </a:lnTo>
                  <a:lnTo>
                    <a:pt x="141694" y="403509"/>
                  </a:lnTo>
                  <a:lnTo>
                    <a:pt x="100760" y="381182"/>
                  </a:lnTo>
                  <a:lnTo>
                    <a:pt x="65998" y="355797"/>
                  </a:lnTo>
                  <a:lnTo>
                    <a:pt x="37974" y="327664"/>
                  </a:lnTo>
                  <a:lnTo>
                    <a:pt x="4408" y="264391"/>
                  </a:lnTo>
                  <a:lnTo>
                    <a:pt x="0" y="229869"/>
                  </a:lnTo>
                  <a:lnTo>
                    <a:pt x="4408" y="195318"/>
                  </a:lnTo>
                  <a:lnTo>
                    <a:pt x="37974" y="131843"/>
                  </a:lnTo>
                  <a:lnTo>
                    <a:pt x="65998" y="103560"/>
                  </a:lnTo>
                  <a:lnTo>
                    <a:pt x="100760" y="78009"/>
                  </a:lnTo>
                  <a:lnTo>
                    <a:pt x="141694" y="55508"/>
                  </a:lnTo>
                  <a:lnTo>
                    <a:pt x="188232" y="36380"/>
                  </a:lnTo>
                  <a:lnTo>
                    <a:pt x="239809" y="20944"/>
                  </a:lnTo>
                  <a:lnTo>
                    <a:pt x="295857" y="9522"/>
                  </a:lnTo>
                  <a:lnTo>
                    <a:pt x="355809" y="2434"/>
                  </a:lnTo>
                  <a:lnTo>
                    <a:pt x="419100" y="0"/>
                  </a:lnTo>
                  <a:close/>
                </a:path>
                <a:path w="839470" h="459739">
                  <a:moveTo>
                    <a:pt x="0" y="0"/>
                  </a:moveTo>
                  <a:lnTo>
                    <a:pt x="0" y="0"/>
                  </a:lnTo>
                </a:path>
                <a:path w="839470" h="459739">
                  <a:moveTo>
                    <a:pt x="839470" y="459739"/>
                  </a:moveTo>
                  <a:lnTo>
                    <a:pt x="839470" y="459739"/>
                  </a:lnTo>
                </a:path>
              </a:pathLst>
            </a:custGeom>
            <a:ln w="19048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841500" y="3365500"/>
            <a:ext cx="1174750" cy="459740"/>
          </a:xfrm>
          <a:prstGeom prst="rect">
            <a:avLst/>
          </a:prstGeom>
          <a:ln w="9344">
            <a:solidFill>
              <a:srgbClr val="FF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70"/>
              </a:spcBef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triazole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17340" y="4142740"/>
            <a:ext cx="12268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imidazole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8630" y="548640"/>
            <a:ext cx="8135620" cy="6151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69" y="34290"/>
            <a:ext cx="420370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155" dirty="0"/>
              <a:t>Benzodiazepines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01320" y="1087120"/>
            <a:ext cx="8069580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 benzodiazepines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have been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developed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through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chemical 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substitutions at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two major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positions on the benzodiazepine  structure</a:t>
            </a:r>
            <a:endParaRPr sz="2400">
              <a:latin typeface="Times New Roman"/>
              <a:cs typeface="Times New Roman"/>
            </a:endParaRPr>
          </a:p>
          <a:p>
            <a:pPr marL="12700" marR="262255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Therefore, all benzodiazpines are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simply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variations on the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same 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core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chemical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structure.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19700" y="3500120"/>
            <a:ext cx="3395979" cy="31546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32230" y="3500120"/>
            <a:ext cx="3483610" cy="31546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0580" y="577850"/>
            <a:ext cx="264414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20" dirty="0">
                <a:solidFill>
                  <a:srgbClr val="FFFFFF"/>
                </a:solidFill>
                <a:latin typeface="Trebuchet MS"/>
                <a:cs typeface="Trebuchet MS"/>
              </a:rPr>
              <a:t>Benzodiazepine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00201" y="4686300"/>
            <a:ext cx="20167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b.flutoprazepam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16821" y="4686300"/>
            <a:ext cx="16700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c.</a:t>
            </a:r>
            <a:r>
              <a:rPr sz="2400" spc="-8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nitrazepam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6130" y="4686300"/>
            <a:ext cx="178816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a.	diazepam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d.</a:t>
            </a:r>
            <a:r>
              <a:rPr sz="2400" spc="-8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clonazepam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3558947" y="2059939"/>
          <a:ext cx="4926965" cy="22993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14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66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47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5EBFF"/>
                      </a:solidFill>
                      <a:prstDash val="solid"/>
                    </a:lnL>
                    <a:lnT w="9525">
                      <a:solidFill>
                        <a:srgbClr val="D5EB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93345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400" spc="-1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R1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46990" marB="0">
                    <a:lnT w="9525">
                      <a:solidFill>
                        <a:srgbClr val="D5EB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400" spc="-5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R2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46990" marB="0">
                    <a:lnT w="9525">
                      <a:solidFill>
                        <a:srgbClr val="D5EB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400" spc="-5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R3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46990" marB="0">
                    <a:lnT w="9525">
                      <a:solidFill>
                        <a:srgbClr val="D5EB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7973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400" spc="-1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R4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46990" marB="0">
                    <a:lnR w="9525">
                      <a:solidFill>
                        <a:srgbClr val="D5EBFF"/>
                      </a:solidFill>
                      <a:prstDash val="solid"/>
                    </a:lnR>
                    <a:lnT w="9525">
                      <a:solidFill>
                        <a:srgbClr val="D5EB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39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240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63830" marB="0">
                    <a:lnL w="9525">
                      <a:solidFill>
                        <a:srgbClr val="D5EB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59055" algn="ctr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2400" spc="-1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CH3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63830" marB="0"/>
                </a:tc>
                <a:tc>
                  <a:txBody>
                    <a:bodyPr/>
                    <a:lstStyle/>
                    <a:p>
                      <a:pPr marL="321945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240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63830" marB="0"/>
                </a:tc>
                <a:tc>
                  <a:txBody>
                    <a:bodyPr/>
                    <a:lstStyle/>
                    <a:p>
                      <a:pPr marL="78740" algn="ctr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240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6383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2400" spc="-1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Cl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63830" marB="0">
                    <a:lnR w="9525">
                      <a:solidFill>
                        <a:srgbClr val="D5EBFF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89535">
                        <a:lnSpc>
                          <a:spcPts val="2730"/>
                        </a:lnSpc>
                      </a:pPr>
                      <a:r>
                        <a:rPr sz="240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5EB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26034" algn="ctr">
                        <a:lnSpc>
                          <a:spcPts val="2730"/>
                        </a:lnSpc>
                      </a:pPr>
                      <a:r>
                        <a:rPr sz="2400" spc="-1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CH3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8455">
                        <a:lnSpc>
                          <a:spcPts val="2730"/>
                        </a:lnSpc>
                      </a:pPr>
                      <a:r>
                        <a:rPr sz="240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1594" algn="ctr">
                        <a:lnSpc>
                          <a:spcPts val="2730"/>
                        </a:lnSpc>
                      </a:pPr>
                      <a:r>
                        <a:rPr sz="240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ts val="2730"/>
                        </a:lnSpc>
                      </a:pPr>
                      <a:r>
                        <a:rPr sz="2400" spc="-5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Cl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D5EBFF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59">
                <a:tc>
                  <a:txBody>
                    <a:bodyPr/>
                    <a:lstStyle/>
                    <a:p>
                      <a:pPr marL="89535">
                        <a:lnSpc>
                          <a:spcPts val="2730"/>
                        </a:lnSpc>
                      </a:pPr>
                      <a:r>
                        <a:rPr sz="240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5EB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108585" algn="ctr">
                        <a:lnSpc>
                          <a:spcPts val="2730"/>
                        </a:lnSpc>
                      </a:pPr>
                      <a:r>
                        <a:rPr sz="240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6710">
                        <a:lnSpc>
                          <a:spcPts val="2730"/>
                        </a:lnSpc>
                      </a:pPr>
                      <a:r>
                        <a:rPr sz="240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8270" algn="ctr">
                        <a:lnSpc>
                          <a:spcPts val="2730"/>
                        </a:lnSpc>
                      </a:pPr>
                      <a:r>
                        <a:rPr sz="240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8455">
                        <a:lnSpc>
                          <a:spcPts val="2730"/>
                        </a:lnSpc>
                      </a:pPr>
                      <a:r>
                        <a:rPr sz="2400" spc="-5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NO2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D5EBFF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940">
                <a:tc>
                  <a:txBody>
                    <a:bodyPr/>
                    <a:lstStyle/>
                    <a:p>
                      <a:pPr marL="89535">
                        <a:lnSpc>
                          <a:spcPts val="2730"/>
                        </a:lnSpc>
                      </a:pPr>
                      <a:r>
                        <a:rPr sz="240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5EBFF"/>
                      </a:solidFill>
                      <a:prstDash val="solid"/>
                    </a:lnL>
                    <a:lnB w="9525">
                      <a:solidFill>
                        <a:srgbClr val="D5EB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4930" algn="ctr">
                        <a:lnSpc>
                          <a:spcPts val="2730"/>
                        </a:lnSpc>
                      </a:pPr>
                      <a:r>
                        <a:rPr sz="240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D5EB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5760">
                        <a:lnSpc>
                          <a:spcPts val="2730"/>
                        </a:lnSpc>
                      </a:pPr>
                      <a:r>
                        <a:rPr sz="240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H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D5EB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8325">
                        <a:lnSpc>
                          <a:spcPts val="2730"/>
                        </a:lnSpc>
                      </a:pPr>
                      <a:r>
                        <a:rPr sz="2400" spc="-10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Cl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D5EB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6710">
                        <a:lnSpc>
                          <a:spcPts val="2730"/>
                        </a:lnSpc>
                      </a:pPr>
                      <a:r>
                        <a:rPr sz="2400" spc="-5" dirty="0">
                          <a:solidFill>
                            <a:srgbClr val="FFFF00"/>
                          </a:solidFill>
                          <a:latin typeface="Times New Roman"/>
                          <a:cs typeface="Times New Roman"/>
                        </a:rPr>
                        <a:t>NO2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D5EBFF"/>
                      </a:solidFill>
                      <a:prstDash val="solid"/>
                    </a:lnR>
                    <a:lnB w="9525">
                      <a:solidFill>
                        <a:srgbClr val="D5EB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684530" y="1844039"/>
            <a:ext cx="2332990" cy="2410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155825" algn="l"/>
                <a:tab pos="2738755" algn="l"/>
                <a:tab pos="4492625" algn="l"/>
                <a:tab pos="4687570" algn="l"/>
                <a:tab pos="5270500" algn="l"/>
                <a:tab pos="6245225" algn="l"/>
              </a:tabLst>
            </a:pPr>
            <a:r>
              <a:rPr spc="-495" dirty="0"/>
              <a:t>M</a:t>
            </a:r>
            <a:r>
              <a:rPr spc="-340" dirty="0"/>
              <a:t>o</a:t>
            </a:r>
            <a:r>
              <a:rPr spc="635" dirty="0"/>
              <a:t>d</a:t>
            </a:r>
            <a:r>
              <a:rPr spc="240" dirty="0"/>
              <a:t>i</a:t>
            </a:r>
            <a:r>
              <a:rPr spc="445" dirty="0"/>
              <a:t>fi</a:t>
            </a:r>
            <a:r>
              <a:rPr spc="890" dirty="0"/>
              <a:t>c</a:t>
            </a:r>
            <a:r>
              <a:rPr spc="650" dirty="0"/>
              <a:t>at</a:t>
            </a:r>
            <a:r>
              <a:rPr spc="330" dirty="0"/>
              <a:t>i</a:t>
            </a:r>
            <a:r>
              <a:rPr spc="-25" dirty="0"/>
              <a:t>o</a:t>
            </a:r>
            <a:r>
              <a:rPr spc="-35" dirty="0"/>
              <a:t>n</a:t>
            </a:r>
            <a:r>
              <a:rPr spc="760" dirty="0"/>
              <a:t>:</a:t>
            </a:r>
            <a:r>
              <a:rPr dirty="0"/>
              <a:t>	</a:t>
            </a:r>
            <a:r>
              <a:rPr spc="630" dirty="0"/>
              <a:t>(t</a:t>
            </a:r>
            <a:r>
              <a:rPr spc="680" dirty="0"/>
              <a:t>r</a:t>
            </a:r>
            <a:r>
              <a:rPr spc="250" dirty="0"/>
              <a:t>i</a:t>
            </a:r>
            <a:r>
              <a:rPr spc="625" dirty="0"/>
              <a:t>a</a:t>
            </a:r>
            <a:r>
              <a:rPr spc="420" dirty="0"/>
              <a:t>zo</a:t>
            </a:r>
            <a:r>
              <a:rPr spc="165" dirty="0"/>
              <a:t>l</a:t>
            </a:r>
            <a:r>
              <a:rPr spc="-20" dirty="0"/>
              <a:t>e</a:t>
            </a:r>
            <a:r>
              <a:rPr dirty="0"/>
              <a:t>	</a:t>
            </a:r>
            <a:r>
              <a:rPr spc="-35" dirty="0"/>
              <a:t>o</a:t>
            </a:r>
            <a:r>
              <a:rPr spc="605" dirty="0"/>
              <a:t>r</a:t>
            </a:r>
            <a:r>
              <a:rPr dirty="0"/>
              <a:t>	</a:t>
            </a:r>
            <a:r>
              <a:rPr spc="20" dirty="0"/>
              <a:t>i</a:t>
            </a:r>
            <a:r>
              <a:rPr spc="80" dirty="0"/>
              <a:t>m</a:t>
            </a:r>
            <a:r>
              <a:rPr spc="250" dirty="0"/>
              <a:t>id</a:t>
            </a:r>
            <a:r>
              <a:rPr spc="350" dirty="0"/>
              <a:t>a</a:t>
            </a:r>
            <a:r>
              <a:rPr spc="50" dirty="0"/>
              <a:t>z</a:t>
            </a:r>
            <a:r>
              <a:rPr spc="45" dirty="0"/>
              <a:t>o</a:t>
            </a:r>
            <a:r>
              <a:rPr spc="445" dirty="0"/>
              <a:t>le)  </a:t>
            </a:r>
            <a:r>
              <a:rPr spc="175" dirty="0"/>
              <a:t>estazolam,	</a:t>
            </a:r>
            <a:r>
              <a:rPr spc="215" dirty="0"/>
              <a:t>alprazolam,	</a:t>
            </a:r>
            <a:r>
              <a:rPr spc="305" dirty="0"/>
              <a:t>trizolam	</a:t>
            </a:r>
            <a:r>
              <a:rPr spc="-25" dirty="0"/>
              <a:t>and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2440" y="1031240"/>
            <a:ext cx="17792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25" dirty="0">
                <a:solidFill>
                  <a:srgbClr val="C0EDFF"/>
                </a:solidFill>
                <a:latin typeface="Arial"/>
                <a:cs typeface="Arial"/>
              </a:rPr>
              <a:t>midazolam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70150" y="1590039"/>
            <a:ext cx="182880" cy="165100"/>
          </a:xfrm>
          <a:custGeom>
            <a:avLst/>
            <a:gdLst/>
            <a:ahLst/>
            <a:cxnLst/>
            <a:rect l="l" t="t" r="r" b="b"/>
            <a:pathLst>
              <a:path w="182880" h="165100">
                <a:moveTo>
                  <a:pt x="0" y="0"/>
                </a:moveTo>
                <a:lnTo>
                  <a:pt x="182880" y="1651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3700" y="1516380"/>
            <a:ext cx="2359660" cy="2537460"/>
          </a:xfrm>
          <a:custGeom>
            <a:avLst/>
            <a:gdLst/>
            <a:ahLst/>
            <a:cxnLst/>
            <a:rect l="l" t="t" r="r" b="b"/>
            <a:pathLst>
              <a:path w="2359660" h="2537460">
                <a:moveTo>
                  <a:pt x="368300" y="1153160"/>
                </a:moveTo>
                <a:lnTo>
                  <a:pt x="368300" y="774700"/>
                </a:lnTo>
              </a:path>
              <a:path w="2359660" h="2537460">
                <a:moveTo>
                  <a:pt x="426719" y="1130300"/>
                </a:moveTo>
                <a:lnTo>
                  <a:pt x="426719" y="800100"/>
                </a:lnTo>
              </a:path>
              <a:path w="2359660" h="2537460">
                <a:moveTo>
                  <a:pt x="791210" y="1346200"/>
                </a:moveTo>
                <a:lnTo>
                  <a:pt x="370840" y="1158240"/>
                </a:lnTo>
              </a:path>
              <a:path w="2359660" h="2537460">
                <a:moveTo>
                  <a:pt x="1211580" y="1158240"/>
                </a:moveTo>
                <a:lnTo>
                  <a:pt x="791210" y="1346200"/>
                </a:lnTo>
              </a:path>
              <a:path w="2359660" h="2537460">
                <a:moveTo>
                  <a:pt x="1155700" y="1130300"/>
                </a:moveTo>
                <a:lnTo>
                  <a:pt x="791210" y="1292860"/>
                </a:lnTo>
              </a:path>
              <a:path w="2359660" h="2537460">
                <a:moveTo>
                  <a:pt x="1214120" y="777240"/>
                </a:moveTo>
                <a:lnTo>
                  <a:pt x="1214120" y="1153160"/>
                </a:lnTo>
              </a:path>
              <a:path w="2359660" h="2537460">
                <a:moveTo>
                  <a:pt x="791210" y="584200"/>
                </a:moveTo>
                <a:lnTo>
                  <a:pt x="1211580" y="772160"/>
                </a:lnTo>
              </a:path>
              <a:path w="2359660" h="2537460">
                <a:moveTo>
                  <a:pt x="791210" y="637540"/>
                </a:moveTo>
                <a:lnTo>
                  <a:pt x="1155700" y="800100"/>
                </a:lnTo>
              </a:path>
              <a:path w="2359660" h="2537460">
                <a:moveTo>
                  <a:pt x="368300" y="774700"/>
                </a:moveTo>
                <a:lnTo>
                  <a:pt x="791210" y="584200"/>
                </a:lnTo>
              </a:path>
              <a:path w="2359660" h="2537460">
                <a:moveTo>
                  <a:pt x="1217930" y="1158240"/>
                </a:moveTo>
                <a:lnTo>
                  <a:pt x="1592580" y="1391920"/>
                </a:lnTo>
              </a:path>
              <a:path w="2359660" h="2537460">
                <a:moveTo>
                  <a:pt x="1601470" y="1391920"/>
                </a:moveTo>
                <a:lnTo>
                  <a:pt x="1998980" y="1320800"/>
                </a:lnTo>
              </a:path>
              <a:path w="2359660" h="2537460">
                <a:moveTo>
                  <a:pt x="1986280" y="1277620"/>
                </a:moveTo>
                <a:lnTo>
                  <a:pt x="1611630" y="1343660"/>
                </a:lnTo>
              </a:path>
              <a:path w="2359660" h="2537460">
                <a:moveTo>
                  <a:pt x="2284730" y="965200"/>
                </a:moveTo>
                <a:lnTo>
                  <a:pt x="2115820" y="1236980"/>
                </a:lnTo>
              </a:path>
              <a:path w="2359660" h="2537460">
                <a:moveTo>
                  <a:pt x="2073910" y="624840"/>
                </a:moveTo>
                <a:lnTo>
                  <a:pt x="2284730" y="965200"/>
                </a:lnTo>
              </a:path>
              <a:path w="2359660" h="2537460">
                <a:moveTo>
                  <a:pt x="2067560" y="622300"/>
                </a:moveTo>
                <a:lnTo>
                  <a:pt x="1692910" y="553720"/>
                </a:lnTo>
              </a:path>
              <a:path w="2359660" h="2537460">
                <a:moveTo>
                  <a:pt x="1520189" y="584200"/>
                </a:moveTo>
                <a:lnTo>
                  <a:pt x="1217930" y="772160"/>
                </a:lnTo>
              </a:path>
              <a:path w="2359660" h="2537460">
                <a:moveTo>
                  <a:pt x="364490" y="1158240"/>
                </a:moveTo>
                <a:lnTo>
                  <a:pt x="0" y="1320800"/>
                </a:lnTo>
              </a:path>
              <a:path w="2359660" h="2537460">
                <a:moveTo>
                  <a:pt x="1595120" y="1770380"/>
                </a:moveTo>
                <a:lnTo>
                  <a:pt x="1595120" y="1397000"/>
                </a:lnTo>
              </a:path>
              <a:path w="2359660" h="2537460">
                <a:moveTo>
                  <a:pt x="1172210" y="1965960"/>
                </a:moveTo>
                <a:lnTo>
                  <a:pt x="1592580" y="1775460"/>
                </a:lnTo>
              </a:path>
              <a:path w="2359660" h="2537460">
                <a:moveTo>
                  <a:pt x="1230630" y="1991360"/>
                </a:moveTo>
                <a:lnTo>
                  <a:pt x="1595120" y="1826260"/>
                </a:lnTo>
              </a:path>
              <a:path w="2359660" h="2537460">
                <a:moveTo>
                  <a:pt x="1172210" y="2346960"/>
                </a:moveTo>
                <a:lnTo>
                  <a:pt x="1172210" y="1965960"/>
                </a:lnTo>
              </a:path>
              <a:path w="2359660" h="2537460">
                <a:moveTo>
                  <a:pt x="1595120" y="2537460"/>
                </a:moveTo>
                <a:lnTo>
                  <a:pt x="1172210" y="2346960"/>
                </a:lnTo>
              </a:path>
              <a:path w="2359660" h="2537460">
                <a:moveTo>
                  <a:pt x="1595120" y="2484120"/>
                </a:moveTo>
                <a:lnTo>
                  <a:pt x="1230630" y="2319020"/>
                </a:lnTo>
              </a:path>
              <a:path w="2359660" h="2537460">
                <a:moveTo>
                  <a:pt x="2018030" y="2346960"/>
                </a:moveTo>
                <a:lnTo>
                  <a:pt x="1595120" y="2537460"/>
                </a:lnTo>
              </a:path>
              <a:path w="2359660" h="2537460">
                <a:moveTo>
                  <a:pt x="2018030" y="1968500"/>
                </a:moveTo>
                <a:lnTo>
                  <a:pt x="2018030" y="2346960"/>
                </a:lnTo>
              </a:path>
              <a:path w="2359660" h="2537460">
                <a:moveTo>
                  <a:pt x="1959610" y="1991360"/>
                </a:moveTo>
                <a:lnTo>
                  <a:pt x="1959610" y="2319020"/>
                </a:lnTo>
              </a:path>
              <a:path w="2359660" h="2537460">
                <a:moveTo>
                  <a:pt x="1598930" y="1775460"/>
                </a:moveTo>
                <a:lnTo>
                  <a:pt x="2015489" y="1963420"/>
                </a:lnTo>
              </a:path>
              <a:path w="2359660" h="2537460">
                <a:moveTo>
                  <a:pt x="2359660" y="1811020"/>
                </a:moveTo>
                <a:lnTo>
                  <a:pt x="2021839" y="1963420"/>
                </a:lnTo>
              </a:path>
              <a:path w="2359660" h="2537460">
                <a:moveTo>
                  <a:pt x="2269490" y="363220"/>
                </a:moveTo>
                <a:lnTo>
                  <a:pt x="2073910" y="617220"/>
                </a:lnTo>
              </a:path>
              <a:path w="2359660" h="2537460">
                <a:moveTo>
                  <a:pt x="2219960" y="340360"/>
                </a:moveTo>
                <a:lnTo>
                  <a:pt x="2044700" y="568960"/>
                </a:lnTo>
              </a:path>
              <a:path w="2359660" h="2537460">
                <a:moveTo>
                  <a:pt x="1555750" y="154940"/>
                </a:moveTo>
                <a:lnTo>
                  <a:pt x="1920239" y="35560"/>
                </a:lnTo>
              </a:path>
              <a:path w="2359660" h="2537460">
                <a:moveTo>
                  <a:pt x="1614170" y="185420"/>
                </a:moveTo>
                <a:lnTo>
                  <a:pt x="1943100" y="76200"/>
                </a:lnTo>
              </a:path>
              <a:path w="2359660" h="2537460">
                <a:moveTo>
                  <a:pt x="1588770" y="467360"/>
                </a:moveTo>
                <a:lnTo>
                  <a:pt x="1553210" y="162560"/>
                </a:lnTo>
              </a:path>
              <a:path w="2359660" h="2537460">
                <a:moveTo>
                  <a:pt x="1205230" y="0"/>
                </a:moveTo>
                <a:lnTo>
                  <a:pt x="1549400" y="1549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399029" y="2730500"/>
            <a:ext cx="14351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200" dirty="0">
                <a:latin typeface="Arial"/>
                <a:cs typeface="Arial"/>
              </a:rPr>
              <a:t>N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24050" y="1958340"/>
            <a:ext cx="14351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200" dirty="0">
                <a:latin typeface="Arial"/>
                <a:cs typeface="Arial"/>
              </a:rPr>
              <a:t>N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70100" y="2877820"/>
            <a:ext cx="1930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spc="70" dirty="0">
                <a:latin typeface="Arial"/>
                <a:cs typeface="Arial"/>
              </a:rPr>
              <a:t>(</a:t>
            </a:r>
            <a:r>
              <a:rPr sz="800" i="1" spc="145" dirty="0">
                <a:latin typeface="Arial"/>
                <a:cs typeface="Arial"/>
              </a:rPr>
              <a:t>Z</a:t>
            </a:r>
            <a:r>
              <a:rPr sz="800" i="1" spc="70" dirty="0">
                <a:latin typeface="Arial"/>
                <a:cs typeface="Arial"/>
              </a:rPr>
              <a:t>)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5420" y="2768600"/>
            <a:ext cx="18034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130" dirty="0">
                <a:latin typeface="Arial"/>
                <a:cs typeface="Arial"/>
              </a:rPr>
              <a:t>Cl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41929" y="3195320"/>
            <a:ext cx="26225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000" spc="160" dirty="0">
                <a:latin typeface="Arial"/>
                <a:cs typeface="Arial"/>
              </a:rPr>
              <a:t>R</a:t>
            </a:r>
            <a:r>
              <a:rPr sz="1125" spc="240" baseline="-14814" dirty="0">
                <a:latin typeface="Arial"/>
                <a:cs typeface="Arial"/>
              </a:rPr>
              <a:t>2</a:t>
            </a:r>
            <a:endParaRPr sz="1125" baseline="-14814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50489" y="1717040"/>
            <a:ext cx="14351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200" dirty="0">
                <a:latin typeface="Arial"/>
                <a:cs typeface="Arial"/>
              </a:rPr>
              <a:t>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30450" y="1430020"/>
            <a:ext cx="14351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200" dirty="0">
                <a:latin typeface="Arial"/>
                <a:cs typeface="Arial"/>
              </a:rPr>
              <a:t>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44930" y="1389379"/>
            <a:ext cx="26352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000" spc="165" dirty="0">
                <a:latin typeface="Arial"/>
                <a:cs typeface="Arial"/>
              </a:rPr>
              <a:t>R</a:t>
            </a:r>
            <a:r>
              <a:rPr sz="1125" spc="247" baseline="-14814" dirty="0">
                <a:latin typeface="Arial"/>
                <a:cs typeface="Arial"/>
              </a:rPr>
              <a:t>1</a:t>
            </a:r>
            <a:endParaRPr sz="1125" baseline="-14814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00050" y="4283709"/>
            <a:ext cx="2434590" cy="2534920"/>
          </a:xfrm>
          <a:custGeom>
            <a:avLst/>
            <a:gdLst/>
            <a:ahLst/>
            <a:cxnLst/>
            <a:rect l="l" t="t" r="r" b="b"/>
            <a:pathLst>
              <a:path w="2434590" h="2534920">
                <a:moveTo>
                  <a:pt x="378459" y="1150620"/>
                </a:moveTo>
                <a:lnTo>
                  <a:pt x="378459" y="772159"/>
                </a:lnTo>
              </a:path>
              <a:path w="2434590" h="2534920">
                <a:moveTo>
                  <a:pt x="438150" y="1127759"/>
                </a:moveTo>
                <a:lnTo>
                  <a:pt x="438150" y="797559"/>
                </a:lnTo>
              </a:path>
              <a:path w="2434590" h="2534920">
                <a:moveTo>
                  <a:pt x="814069" y="1343659"/>
                </a:moveTo>
                <a:lnTo>
                  <a:pt x="382270" y="1155699"/>
                </a:lnTo>
              </a:path>
              <a:path w="2434590" h="2534920">
                <a:moveTo>
                  <a:pt x="1245870" y="1155699"/>
                </a:moveTo>
                <a:lnTo>
                  <a:pt x="814069" y="1343659"/>
                </a:lnTo>
              </a:path>
              <a:path w="2434590" h="2534920">
                <a:moveTo>
                  <a:pt x="1188720" y="1127759"/>
                </a:moveTo>
                <a:lnTo>
                  <a:pt x="814069" y="1290320"/>
                </a:lnTo>
              </a:path>
              <a:path w="2434590" h="2534920">
                <a:moveTo>
                  <a:pt x="1248410" y="774700"/>
                </a:moveTo>
                <a:lnTo>
                  <a:pt x="1248410" y="1150620"/>
                </a:lnTo>
              </a:path>
              <a:path w="2434590" h="2534920">
                <a:moveTo>
                  <a:pt x="814069" y="581659"/>
                </a:moveTo>
                <a:lnTo>
                  <a:pt x="1245870" y="769619"/>
                </a:lnTo>
              </a:path>
              <a:path w="2434590" h="2534920">
                <a:moveTo>
                  <a:pt x="814069" y="635000"/>
                </a:moveTo>
                <a:lnTo>
                  <a:pt x="1188720" y="797559"/>
                </a:lnTo>
              </a:path>
              <a:path w="2434590" h="2534920">
                <a:moveTo>
                  <a:pt x="378459" y="772159"/>
                </a:moveTo>
                <a:lnTo>
                  <a:pt x="814069" y="581659"/>
                </a:lnTo>
              </a:path>
              <a:path w="2434590" h="2534920">
                <a:moveTo>
                  <a:pt x="1252220" y="1155699"/>
                </a:moveTo>
                <a:lnTo>
                  <a:pt x="1637030" y="1389380"/>
                </a:lnTo>
              </a:path>
              <a:path w="2434590" h="2534920">
                <a:moveTo>
                  <a:pt x="1647189" y="1389380"/>
                </a:moveTo>
                <a:lnTo>
                  <a:pt x="2056130" y="1318259"/>
                </a:lnTo>
              </a:path>
              <a:path w="2434590" h="2534920">
                <a:moveTo>
                  <a:pt x="2042160" y="1275080"/>
                </a:moveTo>
                <a:lnTo>
                  <a:pt x="1657350" y="1341120"/>
                </a:lnTo>
              </a:path>
              <a:path w="2434590" h="2534920">
                <a:moveTo>
                  <a:pt x="2350770" y="962659"/>
                </a:moveTo>
                <a:lnTo>
                  <a:pt x="2176780" y="1234439"/>
                </a:lnTo>
              </a:path>
              <a:path w="2434590" h="2534920">
                <a:moveTo>
                  <a:pt x="2132330" y="622300"/>
                </a:moveTo>
                <a:lnTo>
                  <a:pt x="2350770" y="962659"/>
                </a:lnTo>
              </a:path>
              <a:path w="2434590" h="2534920">
                <a:moveTo>
                  <a:pt x="2125980" y="619759"/>
                </a:moveTo>
                <a:lnTo>
                  <a:pt x="1741170" y="551179"/>
                </a:lnTo>
              </a:path>
              <a:path w="2434590" h="2534920">
                <a:moveTo>
                  <a:pt x="1563370" y="581659"/>
                </a:moveTo>
                <a:lnTo>
                  <a:pt x="1252220" y="769619"/>
                </a:lnTo>
              </a:path>
              <a:path w="2434590" h="2534920">
                <a:moveTo>
                  <a:pt x="374650" y="1155699"/>
                </a:moveTo>
                <a:lnTo>
                  <a:pt x="0" y="1318259"/>
                </a:lnTo>
              </a:path>
              <a:path w="2434590" h="2534920">
                <a:moveTo>
                  <a:pt x="1640839" y="1767839"/>
                </a:moveTo>
                <a:lnTo>
                  <a:pt x="1640839" y="1394459"/>
                </a:lnTo>
              </a:path>
              <a:path w="2434590" h="2534920">
                <a:moveTo>
                  <a:pt x="1205230" y="1963420"/>
                </a:moveTo>
                <a:lnTo>
                  <a:pt x="1637030" y="1772920"/>
                </a:lnTo>
              </a:path>
              <a:path w="2434590" h="2534920">
                <a:moveTo>
                  <a:pt x="1266189" y="1988820"/>
                </a:moveTo>
                <a:lnTo>
                  <a:pt x="1640839" y="1823720"/>
                </a:lnTo>
              </a:path>
              <a:path w="2434590" h="2534920">
                <a:moveTo>
                  <a:pt x="1205230" y="2344420"/>
                </a:moveTo>
                <a:lnTo>
                  <a:pt x="1205230" y="1963420"/>
                </a:lnTo>
              </a:path>
              <a:path w="2434590" h="2534920">
                <a:moveTo>
                  <a:pt x="1640839" y="2534920"/>
                </a:moveTo>
                <a:lnTo>
                  <a:pt x="1205230" y="2344420"/>
                </a:lnTo>
              </a:path>
              <a:path w="2434590" h="2534920">
                <a:moveTo>
                  <a:pt x="1640839" y="2481579"/>
                </a:moveTo>
                <a:lnTo>
                  <a:pt x="1266189" y="2316479"/>
                </a:lnTo>
              </a:path>
              <a:path w="2434590" h="2534920">
                <a:moveTo>
                  <a:pt x="2076450" y="2344420"/>
                </a:moveTo>
                <a:lnTo>
                  <a:pt x="1640839" y="2534920"/>
                </a:lnTo>
              </a:path>
              <a:path w="2434590" h="2534920">
                <a:moveTo>
                  <a:pt x="2076450" y="1965959"/>
                </a:moveTo>
                <a:lnTo>
                  <a:pt x="2076450" y="2344420"/>
                </a:lnTo>
              </a:path>
              <a:path w="2434590" h="2534920">
                <a:moveTo>
                  <a:pt x="2015489" y="1988820"/>
                </a:moveTo>
                <a:lnTo>
                  <a:pt x="2015489" y="2316479"/>
                </a:lnTo>
              </a:path>
              <a:path w="2434590" h="2534920">
                <a:moveTo>
                  <a:pt x="1643380" y="1772920"/>
                </a:moveTo>
                <a:lnTo>
                  <a:pt x="2072639" y="1960879"/>
                </a:lnTo>
              </a:path>
              <a:path w="2434590" h="2534920">
                <a:moveTo>
                  <a:pt x="2434590" y="1805939"/>
                </a:moveTo>
                <a:lnTo>
                  <a:pt x="2078989" y="1960879"/>
                </a:lnTo>
              </a:path>
              <a:path w="2434590" h="2534920">
                <a:moveTo>
                  <a:pt x="2387600" y="292100"/>
                </a:moveTo>
                <a:lnTo>
                  <a:pt x="2132330" y="614679"/>
                </a:lnTo>
              </a:path>
              <a:path w="2434590" h="2534920">
                <a:moveTo>
                  <a:pt x="2313940" y="297179"/>
                </a:moveTo>
                <a:lnTo>
                  <a:pt x="2103120" y="566419"/>
                </a:lnTo>
              </a:path>
              <a:path w="2434590" h="2534920">
                <a:moveTo>
                  <a:pt x="2136140" y="71119"/>
                </a:moveTo>
                <a:lnTo>
                  <a:pt x="2387600" y="292100"/>
                </a:lnTo>
              </a:path>
              <a:path w="2434590" h="2534920">
                <a:moveTo>
                  <a:pt x="1600200" y="152400"/>
                </a:moveTo>
                <a:lnTo>
                  <a:pt x="1974850" y="33019"/>
                </a:lnTo>
              </a:path>
              <a:path w="2434590" h="2534920">
                <a:moveTo>
                  <a:pt x="1661160" y="182879"/>
                </a:moveTo>
                <a:lnTo>
                  <a:pt x="1998980" y="73659"/>
                </a:lnTo>
              </a:path>
              <a:path w="2434590" h="2534920">
                <a:moveTo>
                  <a:pt x="1633220" y="464819"/>
                </a:moveTo>
                <a:lnTo>
                  <a:pt x="1596389" y="160019"/>
                </a:lnTo>
              </a:path>
              <a:path w="2434590" h="2534920">
                <a:moveTo>
                  <a:pt x="1242060" y="0"/>
                </a:moveTo>
                <a:lnTo>
                  <a:pt x="1593850" y="15240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463800" y="5495290"/>
            <a:ext cx="14668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22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974850" y="4723129"/>
            <a:ext cx="14668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22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122170" y="5642609"/>
            <a:ext cx="2038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i="1" spc="70" dirty="0">
                <a:solidFill>
                  <a:srgbClr val="FF0000"/>
                </a:solidFill>
                <a:latin typeface="Arial"/>
                <a:cs typeface="Arial"/>
              </a:rPr>
              <a:t>(</a:t>
            </a:r>
            <a:r>
              <a:rPr sz="800" i="1" spc="125" dirty="0">
                <a:solidFill>
                  <a:srgbClr val="FF0000"/>
                </a:solidFill>
                <a:latin typeface="Arial"/>
                <a:cs typeface="Arial"/>
              </a:rPr>
              <a:t>E)</a:t>
            </a:r>
            <a:endParaRPr sz="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86689" y="5533390"/>
            <a:ext cx="18351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220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sz="1000" spc="70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851150" y="5960109"/>
            <a:ext cx="12763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190" dirty="0">
                <a:solidFill>
                  <a:srgbClr val="FF0000"/>
                </a:solidFill>
                <a:latin typeface="Arial"/>
                <a:cs typeface="Arial"/>
              </a:rPr>
              <a:t>F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392679" y="4194809"/>
            <a:ext cx="14668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22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266189" y="4154170"/>
            <a:ext cx="38798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000" spc="190" dirty="0">
                <a:solidFill>
                  <a:srgbClr val="FF0000"/>
                </a:solidFill>
                <a:latin typeface="Arial"/>
                <a:cs typeface="Arial"/>
              </a:rPr>
              <a:t>H</a:t>
            </a:r>
            <a:r>
              <a:rPr sz="1125" spc="284" baseline="-14814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r>
              <a:rPr sz="1000" spc="190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432809" y="1772920"/>
            <a:ext cx="4572000" cy="3171190"/>
          </a:xfrm>
          <a:custGeom>
            <a:avLst/>
            <a:gdLst/>
            <a:ahLst/>
            <a:cxnLst/>
            <a:rect l="l" t="t" r="r" b="b"/>
            <a:pathLst>
              <a:path w="4572000" h="3171190">
                <a:moveTo>
                  <a:pt x="2286000" y="3171190"/>
                </a:moveTo>
                <a:lnTo>
                  <a:pt x="0" y="3171190"/>
                </a:lnTo>
                <a:lnTo>
                  <a:pt x="0" y="0"/>
                </a:lnTo>
                <a:lnTo>
                  <a:pt x="4571999" y="0"/>
                </a:lnTo>
                <a:lnTo>
                  <a:pt x="4571999" y="3171190"/>
                </a:lnTo>
                <a:lnTo>
                  <a:pt x="2286000" y="3171190"/>
                </a:lnTo>
                <a:close/>
              </a:path>
            </a:pathLst>
          </a:custGeom>
          <a:ln w="38097">
            <a:solidFill>
              <a:srgbClr val="FF6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521709" y="2172970"/>
            <a:ext cx="12338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estazolam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656579" y="1807209"/>
            <a:ext cx="3670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755" marR="5080" indent="-72390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solidFill>
                  <a:srgbClr val="FFFF00"/>
                </a:solidFill>
                <a:latin typeface="Times New Roman"/>
                <a:cs typeface="Times New Roman"/>
              </a:rPr>
              <a:t>R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1  H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153757" y="1807209"/>
            <a:ext cx="39941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R2</a:t>
            </a:r>
            <a:endParaRPr sz="2400">
              <a:latin typeface="Times New Roman"/>
              <a:cs typeface="Times New Roman"/>
            </a:endParaRPr>
          </a:p>
          <a:p>
            <a:pPr marL="165735">
              <a:lnSpc>
                <a:spcPct val="100000"/>
              </a:lnSpc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H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521709" y="2904490"/>
            <a:ext cx="13696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alp</a:t>
            </a:r>
            <a:r>
              <a:rPr sz="2400" spc="5" dirty="0">
                <a:solidFill>
                  <a:srgbClr val="FFFF00"/>
                </a:solidFill>
                <a:latin typeface="Times New Roman"/>
                <a:cs typeface="Times New Roman"/>
              </a:rPr>
              <a:t>r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a</a:t>
            </a: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z</a:t>
            </a:r>
            <a:r>
              <a:rPr sz="2400" spc="5" dirty="0">
                <a:solidFill>
                  <a:srgbClr val="FFFF00"/>
                </a:solidFill>
                <a:latin typeface="Times New Roman"/>
                <a:cs typeface="Times New Roman"/>
              </a:rPr>
              <a:t>o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lam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687824" y="2904490"/>
            <a:ext cx="5765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CH</a:t>
            </a:r>
            <a:r>
              <a:rPr sz="2100" baseline="-23809" dirty="0">
                <a:solidFill>
                  <a:srgbClr val="FFFF00"/>
                </a:solidFill>
                <a:latin typeface="Times New Roman"/>
                <a:cs typeface="Times New Roman"/>
              </a:rPr>
              <a:t>3</a:t>
            </a:r>
            <a:endParaRPr sz="2100" baseline="-23809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216140" y="2904490"/>
            <a:ext cx="2330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H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521709" y="3686809"/>
            <a:ext cx="1031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spc="10" dirty="0">
                <a:solidFill>
                  <a:srgbClr val="FFFF00"/>
                </a:solidFill>
                <a:latin typeface="Times New Roman"/>
                <a:cs typeface="Times New Roman"/>
              </a:rPr>
              <a:t>t</a:t>
            </a: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rizolam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731608" y="3686809"/>
            <a:ext cx="5746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CH</a:t>
            </a:r>
            <a:r>
              <a:rPr sz="2100" spc="-7" baseline="-23809" dirty="0">
                <a:solidFill>
                  <a:srgbClr val="FFFF00"/>
                </a:solidFill>
                <a:latin typeface="Times New Roman"/>
                <a:cs typeface="Times New Roman"/>
              </a:rPr>
              <a:t>3</a:t>
            </a:r>
            <a:endParaRPr sz="2100" baseline="-23809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183119" y="3686809"/>
            <a:ext cx="3003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Cl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521709" y="4467859"/>
            <a:ext cx="1403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Midazolam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722776" y="4467859"/>
            <a:ext cx="5746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00"/>
                </a:solidFill>
                <a:latin typeface="Times New Roman"/>
                <a:cs typeface="Times New Roman"/>
              </a:rPr>
              <a:t>CH</a:t>
            </a:r>
            <a:r>
              <a:rPr sz="2100" spc="-7" baseline="-23809" dirty="0">
                <a:solidFill>
                  <a:srgbClr val="FFFF00"/>
                </a:solidFill>
                <a:latin typeface="Times New Roman"/>
                <a:cs typeface="Times New Roman"/>
              </a:rPr>
              <a:t>3</a:t>
            </a:r>
            <a:endParaRPr sz="2100" baseline="-23809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174230" y="4467859"/>
            <a:ext cx="1822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00"/>
                </a:solidFill>
                <a:latin typeface="Times New Roman"/>
                <a:cs typeface="Times New Roman"/>
              </a:rPr>
              <a:t>F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2440" y="510540"/>
            <a:ext cx="6537959" cy="246253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3829"/>
              </a:lnSpc>
              <a:spcBef>
                <a:spcPts val="235"/>
              </a:spcBef>
            </a:pP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The duration of </a:t>
            </a: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action for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an </a:t>
            </a: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individual 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benzodiazepine depends on </a:t>
            </a: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two</a:t>
            </a:r>
            <a:r>
              <a:rPr sz="3200" spc="-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factors: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200">
              <a:latin typeface="Times New Roman"/>
              <a:cs typeface="Times New Roman"/>
            </a:endParaRPr>
          </a:p>
          <a:p>
            <a:pPr marL="927100" indent="-914400">
              <a:lnSpc>
                <a:spcPct val="100000"/>
              </a:lnSpc>
              <a:buAutoNum type="arabicPlain"/>
              <a:tabLst>
                <a:tab pos="926465" algn="l"/>
                <a:tab pos="927100" algn="l"/>
              </a:tabLst>
            </a:pP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the half-life</a:t>
            </a:r>
            <a:r>
              <a:rPr sz="3200" spc="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and</a:t>
            </a:r>
            <a:endParaRPr sz="3200">
              <a:latin typeface="Times New Roman"/>
              <a:cs typeface="Times New Roman"/>
            </a:endParaRPr>
          </a:p>
          <a:p>
            <a:pPr marL="927100" indent="-914400">
              <a:lnSpc>
                <a:spcPct val="100000"/>
              </a:lnSpc>
              <a:buAutoNum type="arabicPlain"/>
              <a:tabLst>
                <a:tab pos="926465" algn="l"/>
                <a:tab pos="927100" algn="l"/>
              </a:tabLst>
            </a:pP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the metabolic</a:t>
            </a:r>
            <a:r>
              <a:rPr sz="3200" spc="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00"/>
                </a:solidFill>
                <a:latin typeface="Times New Roman"/>
                <a:cs typeface="Times New Roman"/>
              </a:rPr>
              <a:t>fate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14350" y="1052830"/>
            <a:ext cx="8115300" cy="54571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72440" y="222250"/>
            <a:ext cx="345694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Mechanism of</a:t>
            </a:r>
            <a:r>
              <a:rPr sz="3200" spc="-9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action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626870"/>
            <a:ext cx="8425180" cy="3086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8340" y="726440"/>
            <a:ext cx="50520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Chemical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synthesis of</a:t>
            </a:r>
            <a:r>
              <a:rPr sz="3200" spc="-4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Librium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726440"/>
            <a:ext cx="528129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Chemical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synthesis of</a:t>
            </a:r>
            <a:r>
              <a:rPr sz="3200" spc="-4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diazepam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68630" y="1277619"/>
            <a:ext cx="8008620" cy="38061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1320" y="1014729"/>
            <a:ext cx="8301990" cy="4413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Structure- activity</a:t>
            </a:r>
            <a:r>
              <a:rPr sz="3200" spc="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relationship:</a:t>
            </a:r>
            <a:endParaRPr sz="3200">
              <a:latin typeface="Times New Roman"/>
              <a:cs typeface="Times New Roman"/>
            </a:endParaRPr>
          </a:p>
          <a:p>
            <a:pPr marL="355600" marR="59499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The electron attractive substituents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on </a:t>
            </a: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ring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A  enforce </a:t>
            </a: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the</a:t>
            </a:r>
            <a:r>
              <a:rPr sz="3200" spc="2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activity</a:t>
            </a:r>
            <a:endParaRPr sz="3200">
              <a:latin typeface="Times New Roman"/>
              <a:cs typeface="Times New Roman"/>
            </a:endParaRPr>
          </a:p>
          <a:p>
            <a:pPr marL="522605">
              <a:lnSpc>
                <a:spcPts val="3829"/>
              </a:lnSpc>
            </a:pP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NO2&gt;Br&gt;CF3&gt;Cl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Ring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B </a:t>
            </a: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is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necessary </a:t>
            </a: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for</a:t>
            </a:r>
            <a:r>
              <a:rPr sz="3200" spc="2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activity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  <a:tab pos="6367145" algn="l"/>
                <a:tab pos="7792720" algn="l"/>
              </a:tabLst>
            </a:pP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The electron attractive substituents with </a:t>
            </a:r>
            <a:r>
              <a:rPr sz="3200" spc="-10" dirty="0">
                <a:solidFill>
                  <a:srgbClr val="FFFF00"/>
                </a:solidFill>
                <a:latin typeface="Times New Roman"/>
                <a:cs typeface="Times New Roman"/>
              </a:rPr>
              <a:t>small  </a:t>
            </a:r>
            <a:r>
              <a:rPr sz="3200" spc="5" dirty="0">
                <a:solidFill>
                  <a:srgbClr val="FFFF00"/>
                </a:solidFill>
                <a:latin typeface="Times New Roman"/>
                <a:cs typeface="Times New Roman"/>
              </a:rPr>
              <a:t>vo</a:t>
            </a:r>
            <a:r>
              <a:rPr sz="3200" spc="-10" dirty="0">
                <a:solidFill>
                  <a:srgbClr val="FFFF00"/>
                </a:solidFill>
                <a:latin typeface="Times New Roman"/>
                <a:cs typeface="Times New Roman"/>
              </a:rPr>
              <a:t>l</a:t>
            </a:r>
            <a:r>
              <a:rPr sz="3200" spc="5" dirty="0">
                <a:solidFill>
                  <a:srgbClr val="FFFF00"/>
                </a:solidFill>
                <a:latin typeface="Times New Roman"/>
                <a:cs typeface="Times New Roman"/>
              </a:rPr>
              <a:t>u</a:t>
            </a:r>
            <a:r>
              <a:rPr sz="3200" spc="-20" dirty="0">
                <a:solidFill>
                  <a:srgbClr val="FFFF00"/>
                </a:solidFill>
                <a:latin typeface="Times New Roman"/>
                <a:cs typeface="Times New Roman"/>
              </a:rPr>
              <a:t>m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e</a:t>
            </a:r>
            <a:r>
              <a:rPr sz="3200" spc="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on</a:t>
            </a:r>
            <a:r>
              <a:rPr sz="3200" spc="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b</a:t>
            </a:r>
            <a:r>
              <a:rPr sz="3200" spc="5" dirty="0">
                <a:solidFill>
                  <a:srgbClr val="FFFF00"/>
                </a:solidFill>
                <a:latin typeface="Times New Roman"/>
                <a:cs typeface="Times New Roman"/>
              </a:rPr>
              <a:t>enze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ne</a:t>
            </a:r>
            <a:r>
              <a:rPr sz="3200" spc="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ri</a:t>
            </a:r>
            <a:r>
              <a:rPr sz="3200" spc="5" dirty="0">
                <a:solidFill>
                  <a:srgbClr val="FFFF00"/>
                </a:solidFill>
                <a:latin typeface="Times New Roman"/>
                <a:cs typeface="Times New Roman"/>
              </a:rPr>
              <a:t>n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g</a:t>
            </a:r>
            <a:r>
              <a:rPr sz="3200" spc="5" dirty="0">
                <a:solidFill>
                  <a:srgbClr val="FFFF00"/>
                </a:solidFill>
                <a:latin typeface="Times New Roman"/>
                <a:cs typeface="Times New Roman"/>
              </a:rPr>
              <a:t> o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f</a:t>
            </a:r>
            <a:r>
              <a:rPr sz="3200" spc="-10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C-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5 </a:t>
            </a:r>
            <a:r>
              <a:rPr sz="3200" spc="5" dirty="0">
                <a:solidFill>
                  <a:srgbClr val="FFFF00"/>
                </a:solidFill>
                <a:latin typeface="Times New Roman"/>
                <a:cs typeface="Times New Roman"/>
              </a:rPr>
              <a:t>w</a:t>
            </a: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il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l	</a:t>
            </a:r>
            <a:r>
              <a:rPr sz="3200" spc="5" dirty="0">
                <a:solidFill>
                  <a:srgbClr val="FFFF00"/>
                </a:solidFill>
                <a:latin typeface="Times New Roman"/>
                <a:cs typeface="Times New Roman"/>
              </a:rPr>
              <a:t>en</a:t>
            </a:r>
            <a:r>
              <a:rPr sz="3200" spc="-10" dirty="0">
                <a:solidFill>
                  <a:srgbClr val="FFFF00"/>
                </a:solidFill>
                <a:latin typeface="Times New Roman"/>
                <a:cs typeface="Times New Roman"/>
              </a:rPr>
              <a:t>f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or</a:t>
            </a:r>
            <a:r>
              <a:rPr sz="3200" spc="5" dirty="0">
                <a:solidFill>
                  <a:srgbClr val="FFFF00"/>
                </a:solidFill>
                <a:latin typeface="Times New Roman"/>
                <a:cs typeface="Times New Roman"/>
              </a:rPr>
              <a:t>c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e	</a:t>
            </a:r>
            <a:r>
              <a:rPr sz="3200" spc="-10" dirty="0">
                <a:solidFill>
                  <a:srgbClr val="FFFF00"/>
                </a:solidFill>
                <a:latin typeface="Times New Roman"/>
                <a:cs typeface="Times New Roman"/>
              </a:rPr>
              <a:t>t</a:t>
            </a:r>
            <a:r>
              <a:rPr sz="3200" spc="5" dirty="0">
                <a:solidFill>
                  <a:srgbClr val="FFFF00"/>
                </a:solidFill>
                <a:latin typeface="Times New Roman"/>
                <a:cs typeface="Times New Roman"/>
              </a:rPr>
              <a:t>h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e  </a:t>
            </a: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activity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The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hydrolysis of </a:t>
            </a:r>
            <a:r>
              <a:rPr sz="3200" spc="-5" dirty="0">
                <a:solidFill>
                  <a:srgbClr val="FFFF00"/>
                </a:solidFill>
                <a:latin typeface="Times New Roman"/>
                <a:cs typeface="Times New Roman"/>
              </a:rPr>
              <a:t>amide </a:t>
            </a:r>
            <a:r>
              <a:rPr sz="3200" dirty="0">
                <a:solidFill>
                  <a:srgbClr val="FFFF00"/>
                </a:solidFill>
                <a:latin typeface="Times New Roman"/>
                <a:cs typeface="Times New Roman"/>
              </a:rPr>
              <a:t>and</a:t>
            </a:r>
            <a:r>
              <a:rPr sz="3200" spc="15" dirty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00"/>
                </a:solidFill>
                <a:latin typeface="Times New Roman"/>
                <a:cs typeface="Times New Roman"/>
              </a:rPr>
              <a:t>imine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389</Words>
  <Application>Microsoft Office PowerPoint</Application>
  <PresentationFormat>On-screen Show (4:3)</PresentationFormat>
  <Paragraphs>99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OpenSymbol</vt:lpstr>
      <vt:lpstr>Times New Roman</vt:lpstr>
      <vt:lpstr>Trebuchet MS</vt:lpstr>
      <vt:lpstr>Office Theme</vt:lpstr>
      <vt:lpstr>Benzodiazepines</vt:lpstr>
      <vt:lpstr>Benzodiazepines</vt:lpstr>
      <vt:lpstr>Benzodiazepine</vt:lpstr>
      <vt:lpstr>Modification: (triazole or imidazole)  estazolam, alprazolam, trizolam and</vt:lpstr>
      <vt:lpstr>PowerPoint Presentation</vt:lpstr>
      <vt:lpstr>Mechanism of action</vt:lpstr>
      <vt:lpstr>Chemical synthesis of Librium</vt:lpstr>
      <vt:lpstr>Chemical synthesis of diazepam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Benzodiazepines</dc:title>
  <dc:creator>admin5</dc:creator>
  <cp:lastModifiedBy>admin5</cp:lastModifiedBy>
  <cp:revision>1</cp:revision>
  <dcterms:created xsi:type="dcterms:W3CDTF">2020-03-02T05:07:04Z</dcterms:created>
  <dcterms:modified xsi:type="dcterms:W3CDTF">2021-02-04T07:35:04Z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2014-09-10T00:00:00Z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2020-03-02T00:00:00Z</vt:filetime>
  </property>
</Properties>
</file>