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92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57344" y="2628976"/>
            <a:ext cx="2877311" cy="697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8070" y="812164"/>
            <a:ext cx="497649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34795" marR="5080" indent="-1522730">
              <a:lnSpc>
                <a:spcPct val="150000"/>
              </a:lnSpc>
              <a:spcBef>
                <a:spcPts val="100"/>
              </a:spcBef>
            </a:pPr>
            <a:r>
              <a:rPr sz="5400" dirty="0"/>
              <a:t>Phar</a:t>
            </a:r>
            <a:r>
              <a:rPr sz="5400" spc="10" dirty="0"/>
              <a:t>m</a:t>
            </a:r>
            <a:r>
              <a:rPr sz="5400" spc="-5" dirty="0"/>
              <a:t>a</a:t>
            </a:r>
            <a:r>
              <a:rPr sz="5400" spc="-35" dirty="0"/>
              <a:t>c</a:t>
            </a:r>
            <a:r>
              <a:rPr sz="5400" dirty="0"/>
              <a:t>eutical  </a:t>
            </a:r>
            <a:r>
              <a:rPr sz="5400" spc="-10" dirty="0"/>
              <a:t>Ethics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7190" y="135407"/>
            <a:ext cx="11787505" cy="6427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 algn="just">
              <a:lnSpc>
                <a:spcPct val="150000"/>
              </a:lnSpc>
              <a:spcBef>
                <a:spcPts val="100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latin typeface="Cambria"/>
                <a:cs typeface="Cambria"/>
              </a:rPr>
              <a:t>In </a:t>
            </a:r>
            <a:r>
              <a:rPr sz="2800" spc="-5" dirty="0">
                <a:latin typeface="Cambria"/>
                <a:cs typeface="Cambria"/>
              </a:rPr>
              <a:t>case of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obvious </a:t>
            </a:r>
            <a:r>
              <a:rPr sz="2800" spc="-10" dirty="0">
                <a:latin typeface="Cambria"/>
                <a:cs typeface="Cambria"/>
              </a:rPr>
              <a:t>error </a:t>
            </a:r>
            <a:r>
              <a:rPr sz="2800" spc="-5" dirty="0">
                <a:latin typeface="Cambria"/>
                <a:cs typeface="Cambria"/>
              </a:rPr>
              <a:t>in it due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omission, </a:t>
            </a:r>
            <a:r>
              <a:rPr sz="2800" spc="-10" dirty="0">
                <a:latin typeface="Cambria"/>
                <a:cs typeface="Cambria"/>
              </a:rPr>
              <a:t>incompatibility </a:t>
            </a:r>
            <a:r>
              <a:rPr sz="2800" spc="-5" dirty="0">
                <a:latin typeface="Cambria"/>
                <a:cs typeface="Cambria"/>
              </a:rPr>
              <a:t>or  </a:t>
            </a:r>
            <a:r>
              <a:rPr sz="2800" spc="-15" dirty="0">
                <a:latin typeface="Cambria"/>
                <a:cs typeface="Cambria"/>
              </a:rPr>
              <a:t>overdosage, </a:t>
            </a:r>
            <a:r>
              <a:rPr sz="2800" spc="-10" dirty="0">
                <a:latin typeface="Cambria"/>
                <a:cs typeface="Cambria"/>
              </a:rPr>
              <a:t>the prescription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20" dirty="0">
                <a:latin typeface="Cambria"/>
                <a:cs typeface="Cambria"/>
              </a:rPr>
              <a:t>referred </a:t>
            </a:r>
            <a:r>
              <a:rPr sz="2800" spc="-5" dirty="0">
                <a:latin typeface="Cambria"/>
                <a:cs typeface="Cambria"/>
              </a:rPr>
              <a:t>back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prescriber </a:t>
            </a:r>
            <a:r>
              <a:rPr sz="2800" spc="-10" dirty="0">
                <a:latin typeface="Cambria"/>
                <a:cs typeface="Cambria"/>
              </a:rPr>
              <a:t>for  </a:t>
            </a:r>
            <a:r>
              <a:rPr sz="2800" spc="-5" dirty="0">
                <a:latin typeface="Cambria"/>
                <a:cs typeface="Cambria"/>
              </a:rPr>
              <a:t>correction or </a:t>
            </a:r>
            <a:r>
              <a:rPr sz="2800" spc="-25" dirty="0">
                <a:latin typeface="Cambria"/>
                <a:cs typeface="Cambria"/>
              </a:rPr>
              <a:t>approval </a:t>
            </a:r>
            <a:r>
              <a:rPr sz="2800" spc="-5" dirty="0">
                <a:latin typeface="Cambria"/>
                <a:cs typeface="Cambria"/>
              </a:rPr>
              <a:t>of the change</a:t>
            </a:r>
            <a:r>
              <a:rPr sz="2800" spc="6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suggested.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While such an act </a:t>
            </a:r>
            <a:r>
              <a:rPr sz="2800" spc="5" dirty="0">
                <a:latin typeface="Cambria"/>
                <a:cs typeface="Cambria"/>
              </a:rPr>
              <a:t>is </a:t>
            </a:r>
            <a:r>
              <a:rPr sz="2800" spc="-20" dirty="0">
                <a:latin typeface="Cambria"/>
                <a:cs typeface="Cambria"/>
              </a:rPr>
              <a:t>imperative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best </a:t>
            </a:r>
            <a:r>
              <a:rPr sz="2800" spc="-10" dirty="0">
                <a:latin typeface="Cambria"/>
                <a:cs typeface="Cambria"/>
              </a:rPr>
              <a:t>interest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dirty="0">
                <a:latin typeface="Cambria"/>
                <a:cs typeface="Cambria"/>
              </a:rPr>
              <a:t>the patient,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5" dirty="0">
                <a:latin typeface="Cambria"/>
                <a:cs typeface="Cambria"/>
              </a:rPr>
              <a:t>no  </a:t>
            </a:r>
            <a:r>
              <a:rPr sz="2800" spc="-5" dirty="0">
                <a:latin typeface="Cambria"/>
                <a:cs typeface="Cambria"/>
              </a:rPr>
              <a:t>case should it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5" dirty="0">
                <a:latin typeface="Cambria"/>
                <a:cs typeface="Cambria"/>
              </a:rPr>
              <a:t>done in a </a:t>
            </a:r>
            <a:r>
              <a:rPr sz="2800" spc="-45" dirty="0">
                <a:latin typeface="Cambria"/>
                <a:cs typeface="Cambria"/>
              </a:rPr>
              <a:t>manner, </a:t>
            </a:r>
            <a:r>
              <a:rPr sz="2800" spc="-10" dirty="0">
                <a:latin typeface="Cambria"/>
                <a:cs typeface="Cambria"/>
              </a:rPr>
              <a:t>which </a:t>
            </a:r>
            <a:r>
              <a:rPr sz="2800" spc="-25" dirty="0">
                <a:latin typeface="Cambria"/>
                <a:cs typeface="Cambria"/>
              </a:rPr>
              <a:t>may </a:t>
            </a:r>
            <a:r>
              <a:rPr sz="2800" spc="-5" dirty="0">
                <a:latin typeface="Cambria"/>
                <a:cs typeface="Cambria"/>
              </a:rPr>
              <a:t>hamper </a:t>
            </a:r>
            <a:r>
              <a:rPr sz="2800" spc="-10" dirty="0">
                <a:latin typeface="Cambria"/>
                <a:cs typeface="Cambria"/>
              </a:rPr>
              <a:t>the reputation </a:t>
            </a:r>
            <a:r>
              <a:rPr sz="2800" spc="-5" dirty="0">
                <a:latin typeface="Cambria"/>
                <a:cs typeface="Cambria"/>
              </a:rPr>
              <a:t>of  </a:t>
            </a:r>
            <a:r>
              <a:rPr sz="2800" spc="-10" dirty="0">
                <a:latin typeface="Cambria"/>
                <a:cs typeface="Cambria"/>
              </a:rPr>
              <a:t>the prescriber</a:t>
            </a:r>
            <a:r>
              <a:rPr sz="2800" spc="2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concerned.</a:t>
            </a:r>
            <a:endParaRPr sz="2800">
              <a:latin typeface="Cambria"/>
              <a:cs typeface="Cambria"/>
            </a:endParaRPr>
          </a:p>
          <a:p>
            <a:pPr marL="469900" marR="6985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matter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refilling </a:t>
            </a:r>
            <a:r>
              <a:rPr sz="2800" spc="-5" dirty="0">
                <a:latin typeface="Cambria"/>
                <a:cs typeface="Cambria"/>
              </a:rPr>
              <a:t>prescriptions a pharmacist should </a:t>
            </a:r>
            <a:r>
              <a:rPr sz="2800" spc="-10" dirty="0">
                <a:latin typeface="Cambria"/>
                <a:cs typeface="Cambria"/>
              </a:rPr>
              <a:t>solely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5" dirty="0">
                <a:latin typeface="Cambria"/>
                <a:cs typeface="Cambria"/>
              </a:rPr>
              <a:t>guided </a:t>
            </a:r>
            <a:r>
              <a:rPr sz="2800" spc="-40" dirty="0">
                <a:latin typeface="Cambria"/>
                <a:cs typeface="Cambria"/>
              </a:rPr>
              <a:t>by 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instructions </a:t>
            </a:r>
            <a:r>
              <a:rPr sz="2800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 prescriber </a:t>
            </a:r>
            <a:r>
              <a:rPr sz="2800" spc="-5" dirty="0">
                <a:latin typeface="Cambria"/>
                <a:cs typeface="Cambria"/>
              </a:rPr>
              <a:t>aid </a:t>
            </a:r>
            <a:r>
              <a:rPr sz="2800" dirty="0">
                <a:latin typeface="Cambria"/>
                <a:cs typeface="Cambria"/>
              </a:rPr>
              <a:t>he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spc="-15" dirty="0">
                <a:latin typeface="Cambria"/>
                <a:cs typeface="Cambria"/>
              </a:rPr>
              <a:t>advise </a:t>
            </a:r>
            <a:r>
              <a:rPr sz="2800" spc="-5" dirty="0">
                <a:latin typeface="Cambria"/>
                <a:cs typeface="Cambria"/>
              </a:rPr>
              <a:t>patients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use  </a:t>
            </a:r>
            <a:r>
              <a:rPr sz="2800" spc="-10" dirty="0">
                <a:latin typeface="Cambria"/>
                <a:cs typeface="Cambria"/>
              </a:rPr>
              <a:t>medicines </a:t>
            </a:r>
            <a:r>
              <a:rPr sz="2800" spc="-5" dirty="0">
                <a:latin typeface="Cambria"/>
                <a:cs typeface="Cambria"/>
              </a:rPr>
              <a:t>or </a:t>
            </a:r>
            <a:r>
              <a:rPr sz="2800" spc="-10" dirty="0">
                <a:latin typeface="Cambria"/>
                <a:cs typeface="Cambria"/>
              </a:rPr>
              <a:t>remedies strictly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accordance with the </a:t>
            </a:r>
            <a:r>
              <a:rPr sz="2800" spc="-5" dirty="0">
                <a:latin typeface="Cambria"/>
                <a:cs typeface="Cambria"/>
              </a:rPr>
              <a:t>intention of </a:t>
            </a:r>
            <a:r>
              <a:rPr sz="2800" spc="-10" dirty="0">
                <a:latin typeface="Cambria"/>
                <a:cs typeface="Cambria"/>
              </a:rPr>
              <a:t>the  </a:t>
            </a:r>
            <a:r>
              <a:rPr sz="2800" spc="-15" dirty="0">
                <a:latin typeface="Cambria"/>
                <a:cs typeface="Cambria"/>
              </a:rPr>
              <a:t>physician </a:t>
            </a:r>
            <a:r>
              <a:rPr sz="2800" spc="-5" dirty="0">
                <a:latin typeface="Cambria"/>
                <a:cs typeface="Cambria"/>
              </a:rPr>
              <a:t>as </a:t>
            </a:r>
            <a:r>
              <a:rPr sz="2800" spc="-10" dirty="0">
                <a:latin typeface="Cambria"/>
                <a:cs typeface="Cambria"/>
              </a:rPr>
              <a:t>noted </a:t>
            </a:r>
            <a:r>
              <a:rPr sz="2800" spc="-5" dirty="0">
                <a:latin typeface="Cambria"/>
                <a:cs typeface="Cambria"/>
              </a:rPr>
              <a:t>on the</a:t>
            </a:r>
            <a:r>
              <a:rPr sz="2800" spc="1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prescription.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6529" y="135407"/>
            <a:ext cx="11440160" cy="642747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4. Handling of</a:t>
            </a:r>
            <a:r>
              <a:rPr sz="2800" b="1" spc="52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Drugs:</a:t>
            </a:r>
            <a:endParaRPr sz="2800">
              <a:latin typeface="Cambria"/>
              <a:cs typeface="Cambria"/>
            </a:endParaRPr>
          </a:p>
          <a:p>
            <a:pPr marL="469900" marR="6985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All possible </a:t>
            </a:r>
            <a:r>
              <a:rPr sz="2800" spc="-15" dirty="0">
                <a:latin typeface="Cambria"/>
                <a:cs typeface="Cambria"/>
              </a:rPr>
              <a:t>care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5" dirty="0">
                <a:latin typeface="Cambria"/>
                <a:cs typeface="Cambria"/>
              </a:rPr>
              <a:t>taken to </a:t>
            </a:r>
            <a:r>
              <a:rPr sz="2800" spc="-5" dirty="0">
                <a:latin typeface="Cambria"/>
                <a:cs typeface="Cambria"/>
              </a:rPr>
              <a:t>dispense a </a:t>
            </a:r>
            <a:r>
              <a:rPr sz="2800" spc="-10" dirty="0">
                <a:latin typeface="Cambria"/>
                <a:cs typeface="Cambria"/>
              </a:rPr>
              <a:t>prescription </a:t>
            </a:r>
            <a:r>
              <a:rPr sz="2800" spc="-15" dirty="0">
                <a:latin typeface="Cambria"/>
                <a:cs typeface="Cambria"/>
              </a:rPr>
              <a:t>correctly </a:t>
            </a:r>
            <a:r>
              <a:rPr sz="2800" spc="-25" dirty="0">
                <a:latin typeface="Cambria"/>
                <a:cs typeface="Cambria"/>
              </a:rPr>
              <a:t>by  </a:t>
            </a:r>
            <a:r>
              <a:rPr sz="2800" spc="-10" dirty="0">
                <a:latin typeface="Cambria"/>
                <a:cs typeface="Cambria"/>
              </a:rPr>
              <a:t>weighing </a:t>
            </a:r>
            <a:r>
              <a:rPr sz="2800" spc="-5" dirty="0">
                <a:latin typeface="Cambria"/>
                <a:cs typeface="Cambria"/>
              </a:rPr>
              <a:t>and </a:t>
            </a:r>
            <a:r>
              <a:rPr sz="2800" spc="-10" dirty="0">
                <a:latin typeface="Cambria"/>
                <a:cs typeface="Cambria"/>
              </a:rPr>
              <a:t>measuring </a:t>
            </a:r>
            <a:r>
              <a:rPr sz="2800" spc="-5" dirty="0">
                <a:latin typeface="Cambria"/>
                <a:cs typeface="Cambria"/>
              </a:rPr>
              <a:t>all </a:t>
            </a:r>
            <a:r>
              <a:rPr sz="2800" spc="-10" dirty="0">
                <a:latin typeface="Cambria"/>
                <a:cs typeface="Cambria"/>
              </a:rPr>
              <a:t>ingredients </a:t>
            </a:r>
            <a:r>
              <a:rPr sz="2800" spc="-5" dirty="0">
                <a:latin typeface="Cambria"/>
                <a:cs typeface="Cambria"/>
              </a:rPr>
              <a:t>in correct </a:t>
            </a:r>
            <a:r>
              <a:rPr sz="2800" spc="-10" dirty="0">
                <a:latin typeface="Cambria"/>
                <a:cs typeface="Cambria"/>
              </a:rPr>
              <a:t>proportions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dirty="0">
                <a:latin typeface="Cambria"/>
                <a:cs typeface="Cambria"/>
              </a:rPr>
              <a:t>the  </a:t>
            </a:r>
            <a:r>
              <a:rPr sz="2800" spc="-5" dirty="0">
                <a:latin typeface="Cambria"/>
                <a:cs typeface="Cambria"/>
              </a:rPr>
              <a:t>help of scale </a:t>
            </a:r>
            <a:r>
              <a:rPr sz="2800" spc="-10" dirty="0">
                <a:latin typeface="Cambria"/>
                <a:cs typeface="Cambria"/>
              </a:rPr>
              <a:t>and measures: </a:t>
            </a:r>
            <a:r>
              <a:rPr sz="2800" spc="-5" dirty="0">
                <a:latin typeface="Cambria"/>
                <a:cs typeface="Cambria"/>
              </a:rPr>
              <a:t>visual estimations </a:t>
            </a:r>
            <a:r>
              <a:rPr sz="2800" spc="-10" dirty="0">
                <a:latin typeface="Cambria"/>
                <a:cs typeface="Cambria"/>
              </a:rPr>
              <a:t>must </a:t>
            </a:r>
            <a:r>
              <a:rPr sz="2800" dirty="0">
                <a:latin typeface="Cambria"/>
                <a:cs typeface="Cambria"/>
              </a:rPr>
              <a:t>be</a:t>
            </a:r>
            <a:r>
              <a:rPr sz="2800" spc="35" dirty="0">
                <a:latin typeface="Cambria"/>
                <a:cs typeface="Cambria"/>
              </a:rPr>
              <a:t> </a:t>
            </a:r>
            <a:r>
              <a:rPr sz="2800" spc="-20" dirty="0">
                <a:latin typeface="Cambria"/>
                <a:cs typeface="Cambria"/>
              </a:rPr>
              <a:t>avoided.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40" dirty="0">
                <a:latin typeface="Cambria"/>
                <a:cs typeface="Cambria"/>
              </a:rPr>
              <a:t>Always</a:t>
            </a:r>
            <a:r>
              <a:rPr sz="2800" spc="5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use </a:t>
            </a:r>
            <a:r>
              <a:rPr sz="2800" spc="-10" dirty="0">
                <a:latin typeface="Cambria"/>
                <a:cs typeface="Cambria"/>
              </a:rPr>
              <a:t>drugs and medicinal </a:t>
            </a:r>
            <a:r>
              <a:rPr sz="2800" spc="-15" dirty="0">
                <a:latin typeface="Cambria"/>
                <a:cs typeface="Cambria"/>
              </a:rPr>
              <a:t>preparations 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standard </a:t>
            </a:r>
            <a:r>
              <a:rPr sz="2800" spc="-5" dirty="0">
                <a:latin typeface="Cambria"/>
                <a:cs typeface="Cambria"/>
              </a:rPr>
              <a:t>quality  </a:t>
            </a:r>
            <a:r>
              <a:rPr sz="2800" spc="-20" dirty="0">
                <a:latin typeface="Cambria"/>
                <a:cs typeface="Cambria"/>
              </a:rPr>
              <a:t>available. </a:t>
            </a:r>
            <a:r>
              <a:rPr sz="2800" spc="-5" dirty="0">
                <a:latin typeface="Cambria"/>
                <a:cs typeface="Cambria"/>
              </a:rPr>
              <a:t>He </a:t>
            </a:r>
            <a:r>
              <a:rPr sz="2800" dirty="0">
                <a:latin typeface="Cambria"/>
                <a:cs typeface="Cambria"/>
              </a:rPr>
              <a:t>should </a:t>
            </a:r>
            <a:r>
              <a:rPr sz="2800" spc="-20" dirty="0">
                <a:latin typeface="Cambria"/>
                <a:cs typeface="Cambria"/>
              </a:rPr>
              <a:t>never </a:t>
            </a:r>
            <a:r>
              <a:rPr sz="2800" spc="-5" dirty="0">
                <a:latin typeface="Cambria"/>
                <a:cs typeface="Cambria"/>
              </a:rPr>
              <a:t>fill his prescriptions </a:t>
            </a:r>
            <a:r>
              <a:rPr sz="2800" spc="-10" dirty="0">
                <a:latin typeface="Cambria"/>
                <a:cs typeface="Cambria"/>
              </a:rPr>
              <a:t>with </a:t>
            </a:r>
            <a:r>
              <a:rPr sz="2800" spc="-5" dirty="0">
                <a:latin typeface="Cambria"/>
                <a:cs typeface="Cambria"/>
              </a:rPr>
              <a:t>spurious, </a:t>
            </a:r>
            <a:r>
              <a:rPr sz="2800" dirty="0">
                <a:latin typeface="Cambria"/>
                <a:cs typeface="Cambria"/>
              </a:rPr>
              <a:t>sub-  </a:t>
            </a:r>
            <a:r>
              <a:rPr sz="2800" spc="-10" dirty="0">
                <a:latin typeface="Cambria"/>
                <a:cs typeface="Cambria"/>
              </a:rPr>
              <a:t>standard and </a:t>
            </a:r>
            <a:r>
              <a:rPr sz="2800" spc="-5" dirty="0">
                <a:latin typeface="Cambria"/>
                <a:cs typeface="Cambria"/>
              </a:rPr>
              <a:t>unethical </a:t>
            </a:r>
            <a:r>
              <a:rPr sz="2800" spc="-10" dirty="0">
                <a:latin typeface="Cambria"/>
                <a:cs typeface="Cambria"/>
              </a:rPr>
              <a:t>preparations.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A </a:t>
            </a:r>
            <a:r>
              <a:rPr sz="2800" dirty="0">
                <a:latin typeface="Cambria"/>
                <a:cs typeface="Cambria"/>
              </a:rPr>
              <a:t>Pharmacist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20" dirty="0">
                <a:latin typeface="Cambria"/>
                <a:cs typeface="Cambria"/>
              </a:rPr>
              <a:t>very </a:t>
            </a:r>
            <a:r>
              <a:rPr sz="2800" spc="-5" dirty="0">
                <a:latin typeface="Cambria"/>
                <a:cs typeface="Cambria"/>
              </a:rPr>
              <a:t>Judicious in dealing </a:t>
            </a:r>
            <a:r>
              <a:rPr sz="2800" spc="-10" dirty="0">
                <a:latin typeface="Cambria"/>
                <a:cs typeface="Cambria"/>
              </a:rPr>
              <a:t>with </a:t>
            </a:r>
            <a:r>
              <a:rPr sz="2800" spc="-5" dirty="0">
                <a:latin typeface="Cambria"/>
                <a:cs typeface="Cambria"/>
              </a:rPr>
              <a:t>drugs </a:t>
            </a:r>
            <a:r>
              <a:rPr sz="2800" spc="-10" dirty="0">
                <a:latin typeface="Cambria"/>
                <a:cs typeface="Cambria"/>
              </a:rPr>
              <a:t>and  medicinal </a:t>
            </a:r>
            <a:r>
              <a:rPr sz="2800" spc="-15" dirty="0">
                <a:latin typeface="Cambria"/>
                <a:cs typeface="Cambria"/>
              </a:rPr>
              <a:t>preparations  </a:t>
            </a:r>
            <a:r>
              <a:rPr sz="2800" spc="-10" dirty="0">
                <a:latin typeface="Cambria"/>
                <a:cs typeface="Cambria"/>
              </a:rPr>
              <a:t>used </a:t>
            </a:r>
            <a:r>
              <a:rPr sz="2800" spc="-15" dirty="0">
                <a:latin typeface="Cambria"/>
                <a:cs typeface="Cambria"/>
              </a:rPr>
              <a:t>for  </a:t>
            </a:r>
            <a:r>
              <a:rPr sz="2800" spc="-10" dirty="0">
                <a:latin typeface="Cambria"/>
                <a:cs typeface="Cambria"/>
              </a:rPr>
              <a:t>addiction </a:t>
            </a:r>
            <a:r>
              <a:rPr sz="2800" spc="-5" dirty="0">
                <a:latin typeface="Cambria"/>
                <a:cs typeface="Cambria"/>
              </a:rPr>
              <a:t>or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dirty="0">
                <a:latin typeface="Cambria"/>
                <a:cs typeface="Cambria"/>
              </a:rPr>
              <a:t>other </a:t>
            </a:r>
            <a:r>
              <a:rPr sz="2800" spc="-20" dirty="0">
                <a:latin typeface="Cambria"/>
                <a:cs typeface="Cambria"/>
              </a:rPr>
              <a:t>abusive  </a:t>
            </a:r>
            <a:r>
              <a:rPr sz="2800" spc="-5" dirty="0">
                <a:latin typeface="Cambria"/>
                <a:cs typeface="Cambria"/>
              </a:rPr>
              <a:t>purposes.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498" y="135407"/>
            <a:ext cx="11187430" cy="642747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5. </a:t>
            </a:r>
            <a:r>
              <a:rPr sz="2800" b="1" spc="-10" dirty="0">
                <a:latin typeface="Cambria"/>
                <a:cs typeface="Cambria"/>
              </a:rPr>
              <a:t>Apprentice</a:t>
            </a:r>
            <a:r>
              <a:rPr sz="2800" b="1" spc="-9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Pharmacists: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While </a:t>
            </a:r>
            <a:r>
              <a:rPr sz="2800" spc="-10" dirty="0">
                <a:latin typeface="Cambria"/>
                <a:cs typeface="Cambria"/>
              </a:rPr>
              <a:t>in-charge </a:t>
            </a:r>
            <a:r>
              <a:rPr sz="2800" spc="-5" dirty="0">
                <a:latin typeface="Cambria"/>
                <a:cs typeface="Cambria"/>
              </a:rPr>
              <a:t>of a </a:t>
            </a:r>
            <a:r>
              <a:rPr sz="2800" spc="-30" dirty="0">
                <a:latin typeface="Cambria"/>
                <a:cs typeface="Cambria"/>
              </a:rPr>
              <a:t>dispensary, </a:t>
            </a:r>
            <a:r>
              <a:rPr sz="2800" spc="-10" dirty="0">
                <a:latin typeface="Cambria"/>
                <a:cs typeface="Cambria"/>
              </a:rPr>
              <a:t>drugstore </a:t>
            </a:r>
            <a:r>
              <a:rPr sz="2800" spc="-5" dirty="0">
                <a:latin typeface="Cambria"/>
                <a:cs typeface="Cambria"/>
              </a:rPr>
              <a:t>or hospital pharmacy  </a:t>
            </a:r>
            <a:r>
              <a:rPr sz="2800" spc="-20" dirty="0">
                <a:latin typeface="Cambria"/>
                <a:cs typeface="Cambria"/>
              </a:rPr>
              <a:t>where </a:t>
            </a:r>
            <a:r>
              <a:rPr sz="2800" spc="-10" dirty="0">
                <a:latin typeface="Cambria"/>
                <a:cs typeface="Cambria"/>
              </a:rPr>
              <a:t>apprentice </a:t>
            </a:r>
            <a:r>
              <a:rPr sz="2800" spc="-5" dirty="0">
                <a:latin typeface="Cambria"/>
                <a:cs typeface="Cambria"/>
              </a:rPr>
              <a:t>pharmacists </a:t>
            </a:r>
            <a:r>
              <a:rPr sz="2800" spc="-20" dirty="0">
                <a:latin typeface="Cambria"/>
                <a:cs typeface="Cambria"/>
              </a:rPr>
              <a:t>are </a:t>
            </a:r>
            <a:r>
              <a:rPr sz="2800" spc="-10" dirty="0">
                <a:latin typeface="Cambria"/>
                <a:cs typeface="Cambria"/>
              </a:rPr>
              <a:t>admitted </a:t>
            </a:r>
            <a:r>
              <a:rPr sz="2800" spc="-20" dirty="0">
                <a:latin typeface="Cambria"/>
                <a:cs typeface="Cambria"/>
              </a:rPr>
              <a:t>for </a:t>
            </a:r>
            <a:r>
              <a:rPr sz="2800" spc="-10" dirty="0">
                <a:latin typeface="Cambria"/>
                <a:cs typeface="Cambria"/>
              </a:rPr>
              <a:t>practical </a:t>
            </a:r>
            <a:r>
              <a:rPr sz="2800" spc="-15" dirty="0">
                <a:latin typeface="Cambria"/>
                <a:cs typeface="Cambria"/>
              </a:rPr>
              <a:t>training, </a:t>
            </a:r>
            <a:r>
              <a:rPr sz="2800" spc="-5" dirty="0">
                <a:latin typeface="Cambria"/>
                <a:cs typeface="Cambria"/>
              </a:rPr>
              <a:t>a  pharmacist should see that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15" dirty="0">
                <a:latin typeface="Cambria"/>
                <a:cs typeface="Cambria"/>
              </a:rPr>
              <a:t>trainees </a:t>
            </a:r>
            <a:r>
              <a:rPr sz="2800" spc="-20" dirty="0">
                <a:latin typeface="Cambria"/>
                <a:cs typeface="Cambria"/>
              </a:rPr>
              <a:t>are </a:t>
            </a:r>
            <a:r>
              <a:rPr sz="2800" spc="-30" dirty="0">
                <a:latin typeface="Cambria"/>
                <a:cs typeface="Cambria"/>
              </a:rPr>
              <a:t>given </a:t>
            </a:r>
            <a:r>
              <a:rPr sz="2800" spc="-5" dirty="0">
                <a:latin typeface="Cambria"/>
                <a:cs typeface="Cambria"/>
              </a:rPr>
              <a:t>full facilities </a:t>
            </a:r>
            <a:r>
              <a:rPr sz="2800" spc="-15" dirty="0">
                <a:latin typeface="Cambria"/>
                <a:cs typeface="Cambria"/>
              </a:rPr>
              <a:t>for </a:t>
            </a:r>
            <a:r>
              <a:rPr sz="2800" spc="-5" dirty="0">
                <a:latin typeface="Cambria"/>
                <a:cs typeface="Cambria"/>
              </a:rPr>
              <a:t>their  </a:t>
            </a:r>
            <a:r>
              <a:rPr sz="2800" spc="-20" dirty="0">
                <a:latin typeface="Cambria"/>
                <a:cs typeface="Cambria"/>
              </a:rPr>
              <a:t>work </a:t>
            </a:r>
            <a:r>
              <a:rPr sz="2800" spc="-5" dirty="0">
                <a:latin typeface="Cambria"/>
                <a:cs typeface="Cambria"/>
              </a:rPr>
              <a:t>so that on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completion of </a:t>
            </a:r>
            <a:r>
              <a:rPr sz="2800" spc="-10" dirty="0">
                <a:latin typeface="Cambria"/>
                <a:cs typeface="Cambria"/>
              </a:rPr>
              <a:t>their </a:t>
            </a:r>
            <a:r>
              <a:rPr sz="2800" spc="-15" dirty="0">
                <a:latin typeface="Cambria"/>
                <a:cs typeface="Cambria"/>
              </a:rPr>
              <a:t>training </a:t>
            </a:r>
            <a:r>
              <a:rPr sz="2800" spc="-10" dirty="0">
                <a:latin typeface="Cambria"/>
                <a:cs typeface="Cambria"/>
              </a:rPr>
              <a:t>they </a:t>
            </a:r>
            <a:r>
              <a:rPr sz="2800" spc="-35" dirty="0">
                <a:latin typeface="Cambria"/>
                <a:cs typeface="Cambria"/>
              </a:rPr>
              <a:t>have </a:t>
            </a:r>
            <a:r>
              <a:rPr sz="2800" spc="-10" dirty="0">
                <a:latin typeface="Cambria"/>
                <a:cs typeface="Cambria"/>
              </a:rPr>
              <a:t>acquired  </a:t>
            </a:r>
            <a:r>
              <a:rPr sz="2800" spc="-5" dirty="0">
                <a:latin typeface="Cambria"/>
                <a:cs typeface="Cambria"/>
              </a:rPr>
              <a:t>sufficient </a:t>
            </a:r>
            <a:r>
              <a:rPr sz="2800" spc="-10" dirty="0">
                <a:latin typeface="Cambria"/>
                <a:cs typeface="Cambria"/>
              </a:rPr>
              <a:t>technique and </a:t>
            </a:r>
            <a:r>
              <a:rPr sz="2800" spc="-5" dirty="0">
                <a:latin typeface="Cambria"/>
                <a:cs typeface="Cambria"/>
              </a:rPr>
              <a:t>skill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20" dirty="0">
                <a:latin typeface="Cambria"/>
                <a:cs typeface="Cambria"/>
              </a:rPr>
              <a:t>make themselves </a:t>
            </a:r>
            <a:r>
              <a:rPr sz="2800" spc="-5" dirty="0">
                <a:latin typeface="Cambria"/>
                <a:cs typeface="Cambria"/>
              </a:rPr>
              <a:t>dependable  pharmacists.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No certificate or </a:t>
            </a:r>
            <a:r>
              <a:rPr sz="2800" spc="-10" dirty="0">
                <a:latin typeface="Cambria"/>
                <a:cs typeface="Cambria"/>
              </a:rPr>
              <a:t>credentials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5" dirty="0">
                <a:latin typeface="Cambria"/>
                <a:cs typeface="Cambria"/>
              </a:rPr>
              <a:t>granted </a:t>
            </a:r>
            <a:r>
              <a:rPr sz="2800" spc="-10" dirty="0">
                <a:latin typeface="Cambria"/>
                <a:cs typeface="Cambria"/>
              </a:rPr>
              <a:t>unless the </a:t>
            </a:r>
            <a:r>
              <a:rPr sz="2800" spc="-25" dirty="0">
                <a:latin typeface="Cambria"/>
                <a:cs typeface="Cambria"/>
              </a:rPr>
              <a:t>above  </a:t>
            </a:r>
            <a:r>
              <a:rPr sz="2800" spc="-5" dirty="0">
                <a:latin typeface="Cambria"/>
                <a:cs typeface="Cambria"/>
              </a:rPr>
              <a:t>criterion </a:t>
            </a:r>
            <a:r>
              <a:rPr sz="2800" spc="5" dirty="0">
                <a:latin typeface="Cambria"/>
                <a:cs typeface="Cambria"/>
              </a:rPr>
              <a:t>is </a:t>
            </a:r>
            <a:r>
              <a:rPr sz="2800" spc="-5" dirty="0">
                <a:latin typeface="Cambria"/>
                <a:cs typeface="Cambria"/>
              </a:rPr>
              <a:t>attained </a:t>
            </a:r>
            <a:r>
              <a:rPr sz="2800" spc="-10" dirty="0">
                <a:latin typeface="Cambria"/>
                <a:cs typeface="Cambria"/>
              </a:rPr>
              <a:t>and the recipient </a:t>
            </a:r>
            <a:r>
              <a:rPr sz="2800" spc="-5" dirty="0">
                <a:latin typeface="Cambria"/>
                <a:cs typeface="Cambria"/>
              </a:rPr>
              <a:t>has </a:t>
            </a:r>
            <a:r>
              <a:rPr sz="2800" spc="-30" dirty="0">
                <a:latin typeface="Cambria"/>
                <a:cs typeface="Cambria"/>
              </a:rPr>
              <a:t>proved </a:t>
            </a:r>
            <a:r>
              <a:rPr sz="2800" spc="-5" dirty="0">
                <a:latin typeface="Cambria"/>
                <a:cs typeface="Cambria"/>
              </a:rPr>
              <a:t>himself </a:t>
            </a:r>
            <a:r>
              <a:rPr sz="2800" spc="-20" dirty="0">
                <a:latin typeface="Cambria"/>
                <a:cs typeface="Cambria"/>
              </a:rPr>
              <a:t>worthy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dirty="0">
                <a:latin typeface="Cambria"/>
                <a:cs typeface="Cambria"/>
              </a:rPr>
              <a:t>the  </a:t>
            </a:r>
            <a:r>
              <a:rPr sz="2800" spc="-5" dirty="0">
                <a:latin typeface="Cambria"/>
                <a:cs typeface="Cambria"/>
              </a:rPr>
              <a:t>same.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0517" y="2369642"/>
            <a:ext cx="84918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dirty="0">
                <a:latin typeface="Cambria"/>
                <a:cs typeface="Cambria"/>
              </a:rPr>
              <a:t>Pharmacists in </a:t>
            </a:r>
            <a:r>
              <a:rPr b="0" spc="-10" dirty="0">
                <a:latin typeface="Cambria"/>
                <a:cs typeface="Cambria"/>
              </a:rPr>
              <a:t>Relation </a:t>
            </a:r>
            <a:r>
              <a:rPr b="0" spc="-20" dirty="0">
                <a:latin typeface="Cambria"/>
                <a:cs typeface="Cambria"/>
              </a:rPr>
              <a:t>to </a:t>
            </a:r>
            <a:r>
              <a:rPr b="0" dirty="0">
                <a:latin typeface="Cambria"/>
                <a:cs typeface="Cambria"/>
              </a:rPr>
              <a:t>his</a:t>
            </a:r>
            <a:r>
              <a:rPr b="0" spc="-40" dirty="0">
                <a:latin typeface="Cambria"/>
                <a:cs typeface="Cambria"/>
              </a:rPr>
              <a:t> </a:t>
            </a:r>
            <a:r>
              <a:rPr b="0" spc="-20" dirty="0">
                <a:latin typeface="Cambria"/>
                <a:cs typeface="Cambria"/>
              </a:rPr>
              <a:t>trade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7047" y="113670"/>
            <a:ext cx="11567160" cy="4506595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75"/>
              </a:spcBef>
            </a:pPr>
            <a:r>
              <a:rPr sz="2800" b="1" spc="-5" dirty="0">
                <a:latin typeface="Cambria"/>
                <a:cs typeface="Cambria"/>
              </a:rPr>
              <a:t>1. Price</a:t>
            </a:r>
            <a:r>
              <a:rPr sz="2800" b="1" spc="-110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Structure: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Arial"/>
              <a:buChar char="•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Prices </a:t>
            </a:r>
            <a:r>
              <a:rPr sz="2800" spc="-10" dirty="0">
                <a:latin typeface="Cambria"/>
                <a:cs typeface="Cambria"/>
              </a:rPr>
              <a:t>charged from </a:t>
            </a:r>
            <a:r>
              <a:rPr sz="2800" spc="-5" dirty="0">
                <a:latin typeface="Cambria"/>
                <a:cs typeface="Cambria"/>
              </a:rPr>
              <a:t>customers </a:t>
            </a:r>
            <a:r>
              <a:rPr sz="2800" dirty="0">
                <a:latin typeface="Cambria"/>
                <a:cs typeface="Cambria"/>
              </a:rPr>
              <a:t>should </a:t>
            </a:r>
            <a:r>
              <a:rPr sz="2800" spc="-5" dirty="0">
                <a:latin typeface="Cambria"/>
                <a:cs typeface="Cambria"/>
              </a:rPr>
              <a:t>be </a:t>
            </a:r>
            <a:r>
              <a:rPr sz="2800" spc="-15" dirty="0">
                <a:latin typeface="Cambria"/>
                <a:cs typeface="Cambria"/>
              </a:rPr>
              <a:t>fair </a:t>
            </a:r>
            <a:r>
              <a:rPr sz="2800" spc="-5" dirty="0">
                <a:latin typeface="Cambria"/>
                <a:cs typeface="Cambria"/>
              </a:rPr>
              <a:t>and in </a:t>
            </a:r>
            <a:r>
              <a:rPr sz="2800" spc="-15" dirty="0">
                <a:latin typeface="Cambria"/>
                <a:cs typeface="Cambria"/>
              </a:rPr>
              <a:t>keeping </a:t>
            </a:r>
            <a:r>
              <a:rPr sz="2800" spc="-5" dirty="0">
                <a:latin typeface="Cambria"/>
                <a:cs typeface="Cambria"/>
              </a:rPr>
              <a:t>with </a:t>
            </a:r>
            <a:r>
              <a:rPr sz="2800" spc="-10" dirty="0">
                <a:latin typeface="Cambria"/>
                <a:cs typeface="Cambria"/>
              </a:rPr>
              <a:t>the  </a:t>
            </a:r>
            <a:r>
              <a:rPr sz="2800" dirty="0">
                <a:latin typeface="Cambria"/>
                <a:cs typeface="Cambria"/>
              </a:rPr>
              <a:t>quality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quantity of commodity supplied </a:t>
            </a:r>
            <a:r>
              <a:rPr sz="2800" spc="-10" dirty="0">
                <a:latin typeface="Cambria"/>
                <a:cs typeface="Cambria"/>
              </a:rPr>
              <a:t>and the </a:t>
            </a:r>
            <a:r>
              <a:rPr sz="2800" spc="-5" dirty="0">
                <a:latin typeface="Cambria"/>
                <a:cs typeface="Cambria"/>
              </a:rPr>
              <a:t>labor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skill  </a:t>
            </a:r>
            <a:r>
              <a:rPr sz="2800" spc="-15" dirty="0">
                <a:latin typeface="Cambria"/>
                <a:cs typeface="Cambria"/>
              </a:rPr>
              <a:t>required</a:t>
            </a:r>
            <a:r>
              <a:rPr sz="2800" spc="585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making </a:t>
            </a:r>
            <a:r>
              <a:rPr sz="2800" spc="-5" dirty="0">
                <a:latin typeface="Cambria"/>
                <a:cs typeface="Cambria"/>
              </a:rPr>
              <a:t>it </a:t>
            </a:r>
            <a:r>
              <a:rPr sz="2800" spc="-25" dirty="0">
                <a:latin typeface="Cambria"/>
                <a:cs typeface="Cambria"/>
              </a:rPr>
              <a:t>ready </a:t>
            </a:r>
            <a:r>
              <a:rPr sz="2800" spc="-15" dirty="0">
                <a:latin typeface="Cambria"/>
                <a:cs typeface="Cambria"/>
              </a:rPr>
              <a:t>for  </a:t>
            </a:r>
            <a:r>
              <a:rPr sz="2800" spc="-5" dirty="0">
                <a:latin typeface="Cambria"/>
                <a:cs typeface="Cambria"/>
              </a:rPr>
              <a:t>use, so as </a:t>
            </a:r>
            <a:r>
              <a:rPr sz="2800" spc="-20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ensure </a:t>
            </a:r>
            <a:r>
              <a:rPr sz="2800" spc="-5" dirty="0">
                <a:latin typeface="Cambria"/>
                <a:cs typeface="Cambria"/>
              </a:rPr>
              <a:t>an </a:t>
            </a:r>
            <a:r>
              <a:rPr sz="2800" spc="-10" dirty="0">
                <a:latin typeface="Cambria"/>
                <a:cs typeface="Cambria"/>
              </a:rPr>
              <a:t>adequate  </a:t>
            </a:r>
            <a:r>
              <a:rPr sz="2800" spc="-15" dirty="0">
                <a:latin typeface="Cambria"/>
                <a:cs typeface="Cambria"/>
              </a:rPr>
              <a:t>remuneration to </a:t>
            </a:r>
            <a:r>
              <a:rPr sz="280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pharmacist </a:t>
            </a:r>
            <a:r>
              <a:rPr sz="2800" spc="-10" dirty="0">
                <a:latin typeface="Cambria"/>
                <a:cs typeface="Cambria"/>
              </a:rPr>
              <a:t>taking into consideration </a:t>
            </a:r>
            <a:r>
              <a:rPr sz="2800" spc="-5" dirty="0">
                <a:latin typeface="Cambria"/>
                <a:cs typeface="Cambria"/>
              </a:rPr>
              <a:t>his </a:t>
            </a:r>
            <a:r>
              <a:rPr sz="2800" spc="-10" dirty="0">
                <a:latin typeface="Cambria"/>
                <a:cs typeface="Cambria"/>
              </a:rPr>
              <a:t>knowledge,  </a:t>
            </a:r>
            <a:r>
              <a:rPr sz="2800" spc="-5" dirty="0">
                <a:latin typeface="Cambria"/>
                <a:cs typeface="Cambria"/>
              </a:rPr>
              <a:t>skill, </a:t>
            </a:r>
            <a:r>
              <a:rPr sz="2800" spc="-10" dirty="0">
                <a:latin typeface="Cambria"/>
                <a:cs typeface="Cambria"/>
              </a:rPr>
              <a:t>the time </a:t>
            </a:r>
            <a:r>
              <a:rPr sz="2800" spc="-5" dirty="0">
                <a:latin typeface="Cambria"/>
                <a:cs typeface="Cambria"/>
              </a:rPr>
              <a:t>consumed </a:t>
            </a:r>
            <a:r>
              <a:rPr sz="2800" spc="-10" dirty="0">
                <a:latin typeface="Cambria"/>
                <a:cs typeface="Cambria"/>
              </a:rPr>
              <a:t>and the </a:t>
            </a:r>
            <a:r>
              <a:rPr sz="2800" spc="-15" dirty="0">
                <a:latin typeface="Cambria"/>
                <a:cs typeface="Cambria"/>
              </a:rPr>
              <a:t>great </a:t>
            </a:r>
            <a:r>
              <a:rPr sz="2800" spc="-5" dirty="0">
                <a:latin typeface="Cambria"/>
                <a:cs typeface="Cambria"/>
              </a:rPr>
              <a:t>responsibility </a:t>
            </a:r>
            <a:r>
              <a:rPr sz="2800" spc="-25" dirty="0">
                <a:latin typeface="Cambria"/>
                <a:cs typeface="Cambria"/>
              </a:rPr>
              <a:t>involved, </a:t>
            </a:r>
            <a:r>
              <a:rPr sz="2800" spc="-5" dirty="0">
                <a:latin typeface="Cambria"/>
                <a:cs typeface="Cambria"/>
              </a:rPr>
              <a:t>but at </a:t>
            </a:r>
            <a:r>
              <a:rPr sz="2800" spc="-10" dirty="0">
                <a:latin typeface="Cambria"/>
                <a:cs typeface="Cambria"/>
              </a:rPr>
              <a:t>the  </a:t>
            </a:r>
            <a:r>
              <a:rPr sz="2800" spc="-5" dirty="0">
                <a:latin typeface="Cambria"/>
                <a:cs typeface="Cambria"/>
              </a:rPr>
              <a:t>same </a:t>
            </a:r>
            <a:r>
              <a:rPr sz="2800" spc="-10" dirty="0">
                <a:latin typeface="Cambria"/>
                <a:cs typeface="Cambria"/>
              </a:rPr>
              <a:t>time without </a:t>
            </a:r>
            <a:r>
              <a:rPr sz="2800" spc="-20" dirty="0">
                <a:latin typeface="Cambria"/>
                <a:cs typeface="Cambria"/>
              </a:rPr>
              <a:t>unduly </a:t>
            </a:r>
            <a:r>
              <a:rPr sz="2800" spc="-5" dirty="0">
                <a:latin typeface="Cambria"/>
                <a:cs typeface="Cambria"/>
              </a:rPr>
              <a:t>taxing </a:t>
            </a:r>
            <a:r>
              <a:rPr sz="2800" spc="-10" dirty="0">
                <a:latin typeface="Cambria"/>
                <a:cs typeface="Cambria"/>
              </a:rPr>
              <a:t>the</a:t>
            </a:r>
            <a:r>
              <a:rPr sz="2800" spc="60" dirty="0">
                <a:latin typeface="Cambria"/>
                <a:cs typeface="Cambria"/>
              </a:rPr>
              <a:t> </a:t>
            </a:r>
            <a:r>
              <a:rPr sz="2800" spc="-35" dirty="0">
                <a:latin typeface="Cambria"/>
                <a:cs typeface="Cambria"/>
              </a:rPr>
              <a:t>purchaser.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4467" y="135407"/>
            <a:ext cx="11525250" cy="642747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2. </a:t>
            </a:r>
            <a:r>
              <a:rPr sz="2800" b="1" spc="-40" dirty="0">
                <a:latin typeface="Cambria"/>
                <a:cs typeface="Cambria"/>
              </a:rPr>
              <a:t>Fair </a:t>
            </a:r>
            <a:r>
              <a:rPr sz="2800" b="1" spc="-35" dirty="0">
                <a:latin typeface="Cambria"/>
                <a:cs typeface="Cambria"/>
              </a:rPr>
              <a:t>Trade</a:t>
            </a:r>
            <a:r>
              <a:rPr sz="2800" b="1" spc="-20" dirty="0">
                <a:latin typeface="Cambria"/>
                <a:cs typeface="Cambria"/>
              </a:rPr>
              <a:t> </a:t>
            </a:r>
            <a:r>
              <a:rPr sz="2800" b="1" spc="-15" dirty="0">
                <a:latin typeface="Cambria"/>
                <a:cs typeface="Cambria"/>
              </a:rPr>
              <a:t>Practices: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No </a:t>
            </a:r>
            <a:r>
              <a:rPr sz="2800" spc="-10" dirty="0">
                <a:latin typeface="Cambria"/>
                <a:cs typeface="Cambria"/>
              </a:rPr>
              <a:t>attempt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0" dirty="0">
                <a:latin typeface="Cambria"/>
                <a:cs typeface="Cambria"/>
              </a:rPr>
              <a:t>made </a:t>
            </a:r>
            <a:r>
              <a:rPr sz="2800" spc="-15" dirty="0">
                <a:latin typeface="Cambria"/>
                <a:cs typeface="Cambria"/>
              </a:rPr>
              <a:t>to  </a:t>
            </a:r>
            <a:r>
              <a:rPr sz="2800" spc="-10" dirty="0">
                <a:latin typeface="Cambria"/>
                <a:cs typeface="Cambria"/>
              </a:rPr>
              <a:t>capture the </a:t>
            </a:r>
            <a:r>
              <a:rPr sz="2800" spc="-5" dirty="0">
                <a:latin typeface="Cambria"/>
                <a:cs typeface="Cambria"/>
              </a:rPr>
              <a:t>business of a </a:t>
            </a:r>
            <a:r>
              <a:rPr sz="2800" spc="-10" dirty="0">
                <a:latin typeface="Cambria"/>
                <a:cs typeface="Cambria"/>
              </a:rPr>
              <a:t>fellow  </a:t>
            </a:r>
            <a:r>
              <a:rPr sz="2800" spc="-5" dirty="0">
                <a:latin typeface="Cambria"/>
                <a:cs typeface="Cambria"/>
              </a:rPr>
              <a:t>pharmacist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5" dirty="0">
                <a:latin typeface="Cambria"/>
                <a:cs typeface="Cambria"/>
              </a:rPr>
              <a:t>cut-throat competition, that is,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5" dirty="0">
                <a:latin typeface="Cambria"/>
                <a:cs typeface="Cambria"/>
              </a:rPr>
              <a:t>offering </a:t>
            </a:r>
            <a:r>
              <a:rPr sz="2800" spc="-20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sort of  </a:t>
            </a:r>
            <a:r>
              <a:rPr sz="2800" spc="-10" dirty="0">
                <a:latin typeface="Cambria"/>
                <a:cs typeface="Cambria"/>
              </a:rPr>
              <a:t>prizes </a:t>
            </a:r>
            <a:r>
              <a:rPr sz="2800" spc="-5" dirty="0">
                <a:latin typeface="Cambria"/>
                <a:cs typeface="Cambria"/>
              </a:rPr>
              <a:t>or gifts or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15" dirty="0">
                <a:latin typeface="Cambria"/>
                <a:cs typeface="Cambria"/>
              </a:rPr>
              <a:t>knowingly </a:t>
            </a:r>
            <a:r>
              <a:rPr sz="2800" spc="-5" dirty="0">
                <a:latin typeface="Cambria"/>
                <a:cs typeface="Cambria"/>
              </a:rPr>
              <a:t>charging </a:t>
            </a:r>
            <a:r>
              <a:rPr sz="2800" spc="-15" dirty="0">
                <a:latin typeface="Cambria"/>
                <a:cs typeface="Cambria"/>
              </a:rPr>
              <a:t>lower </a:t>
            </a:r>
            <a:r>
              <a:rPr sz="2800" spc="-5" dirty="0">
                <a:latin typeface="Cambria"/>
                <a:cs typeface="Cambria"/>
              </a:rPr>
              <a:t>prices </a:t>
            </a:r>
            <a:r>
              <a:rPr sz="2800" spc="-15" dirty="0">
                <a:latin typeface="Cambria"/>
                <a:cs typeface="Cambria"/>
              </a:rPr>
              <a:t>for </a:t>
            </a:r>
            <a:r>
              <a:rPr sz="2800" spc="-5" dirty="0">
                <a:latin typeface="Cambria"/>
                <a:cs typeface="Cambria"/>
              </a:rPr>
              <a:t>medical  commodities than those </a:t>
            </a:r>
            <a:r>
              <a:rPr sz="2800" spc="-10" dirty="0">
                <a:latin typeface="Cambria"/>
                <a:cs typeface="Cambria"/>
              </a:rPr>
              <a:t>charged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10" dirty="0">
                <a:latin typeface="Cambria"/>
                <a:cs typeface="Cambria"/>
              </a:rPr>
              <a:t>fellow</a:t>
            </a:r>
            <a:r>
              <a:rPr sz="2800" spc="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pharmacist.</a:t>
            </a:r>
            <a:endParaRPr sz="2800">
              <a:latin typeface="Cambria"/>
              <a:cs typeface="Cambria"/>
            </a:endParaRPr>
          </a:p>
          <a:p>
            <a:pPr marL="469900" marR="635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latin typeface="Cambria"/>
                <a:cs typeface="Cambria"/>
              </a:rPr>
              <a:t>In </a:t>
            </a:r>
            <a:r>
              <a:rPr sz="2800" spc="-5" dirty="0">
                <a:latin typeface="Cambria"/>
                <a:cs typeface="Cambria"/>
              </a:rPr>
              <a:t>case </a:t>
            </a:r>
            <a:r>
              <a:rPr sz="2800" spc="-30" dirty="0">
                <a:latin typeface="Cambria"/>
                <a:cs typeface="Cambria"/>
              </a:rPr>
              <a:t>any </a:t>
            </a:r>
            <a:r>
              <a:rPr sz="2800" spc="-10" dirty="0">
                <a:latin typeface="Cambria"/>
                <a:cs typeface="Cambria"/>
              </a:rPr>
              <a:t>order </a:t>
            </a:r>
            <a:r>
              <a:rPr sz="2800" spc="-5" dirty="0">
                <a:latin typeface="Cambria"/>
                <a:cs typeface="Cambria"/>
              </a:rPr>
              <a:t>or prescription </a:t>
            </a:r>
            <a:r>
              <a:rPr sz="2800" spc="-15" dirty="0">
                <a:latin typeface="Cambria"/>
                <a:cs typeface="Cambria"/>
              </a:rPr>
              <a:t>genuinely </a:t>
            </a:r>
            <a:r>
              <a:rPr sz="2800" spc="-5" dirty="0">
                <a:latin typeface="Cambria"/>
                <a:cs typeface="Cambria"/>
              </a:rPr>
              <a:t>intended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5" dirty="0">
                <a:latin typeface="Cambria"/>
                <a:cs typeface="Cambria"/>
              </a:rPr>
              <a:t>served </a:t>
            </a:r>
            <a:r>
              <a:rPr sz="2800" spc="-40" dirty="0">
                <a:latin typeface="Cambria"/>
                <a:cs typeface="Cambria"/>
              </a:rPr>
              <a:t>by  </a:t>
            </a:r>
            <a:r>
              <a:rPr sz="2800" spc="-5" dirty="0">
                <a:latin typeface="Cambria"/>
                <a:cs typeface="Cambria"/>
              </a:rPr>
              <a:t>some </a:t>
            </a:r>
            <a:r>
              <a:rPr sz="2800" spc="-10" dirty="0">
                <a:latin typeface="Cambria"/>
                <a:cs typeface="Cambria"/>
              </a:rPr>
              <a:t>dispensary </a:t>
            </a:r>
            <a:r>
              <a:rPr sz="2800" spc="-5" dirty="0">
                <a:latin typeface="Cambria"/>
                <a:cs typeface="Cambria"/>
              </a:rPr>
              <a:t>is </a:t>
            </a:r>
            <a:r>
              <a:rPr sz="2800" spc="-10" dirty="0">
                <a:latin typeface="Cambria"/>
                <a:cs typeface="Cambria"/>
              </a:rPr>
              <a:t>brought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15" dirty="0">
                <a:latin typeface="Cambria"/>
                <a:cs typeface="Cambria"/>
              </a:rPr>
              <a:t>mistake to </a:t>
            </a:r>
            <a:r>
              <a:rPr sz="2800" spc="-40" dirty="0">
                <a:latin typeface="Cambria"/>
                <a:cs typeface="Cambria"/>
              </a:rPr>
              <a:t>another, </a:t>
            </a:r>
            <a:r>
              <a:rPr sz="2800" spc="-10" dirty="0">
                <a:latin typeface="Cambria"/>
                <a:cs typeface="Cambria"/>
              </a:rPr>
              <a:t>the latter </a:t>
            </a:r>
            <a:r>
              <a:rPr sz="2800" spc="-5" dirty="0">
                <a:latin typeface="Cambria"/>
                <a:cs typeface="Cambria"/>
              </a:rPr>
              <a:t>should  </a:t>
            </a:r>
            <a:r>
              <a:rPr sz="2800" spc="-10" dirty="0">
                <a:latin typeface="Cambria"/>
                <a:cs typeface="Cambria"/>
              </a:rPr>
              <a:t>refuse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accept it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spc="-10" dirty="0">
                <a:latin typeface="Cambria"/>
                <a:cs typeface="Cambria"/>
              </a:rPr>
              <a:t>direct the </a:t>
            </a:r>
            <a:r>
              <a:rPr sz="2800" spc="-5" dirty="0">
                <a:latin typeface="Cambria"/>
                <a:cs typeface="Cambria"/>
              </a:rPr>
              <a:t>customer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the right</a:t>
            </a:r>
            <a:r>
              <a:rPr sz="2800" spc="13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place.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Labels, </a:t>
            </a:r>
            <a:r>
              <a:rPr sz="2800" spc="-15" dirty="0">
                <a:latin typeface="Cambria"/>
                <a:cs typeface="Cambria"/>
              </a:rPr>
              <a:t>trademarks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dirty="0">
                <a:latin typeface="Cambria"/>
                <a:cs typeface="Cambria"/>
              </a:rPr>
              <a:t>other </a:t>
            </a:r>
            <a:r>
              <a:rPr sz="2800" spc="-5" dirty="0">
                <a:latin typeface="Cambria"/>
                <a:cs typeface="Cambria"/>
              </a:rPr>
              <a:t>signs </a:t>
            </a:r>
            <a:r>
              <a:rPr sz="2800" spc="-10" dirty="0">
                <a:latin typeface="Cambria"/>
                <a:cs typeface="Cambria"/>
              </a:rPr>
              <a:t>and symbols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contemporaries  </a:t>
            </a:r>
            <a:r>
              <a:rPr sz="2800" spc="-5" dirty="0">
                <a:latin typeface="Cambria"/>
                <a:cs typeface="Cambria"/>
              </a:rPr>
              <a:t>should not be imitated or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copied.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4467" y="135407"/>
            <a:ext cx="11523980" cy="322643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3. </a:t>
            </a:r>
            <a:r>
              <a:rPr sz="2800" b="1" spc="-10" dirty="0">
                <a:latin typeface="Cambria"/>
                <a:cs typeface="Cambria"/>
              </a:rPr>
              <a:t>Purchase </a:t>
            </a:r>
            <a:r>
              <a:rPr sz="2800" b="1" dirty="0">
                <a:latin typeface="Cambria"/>
                <a:cs typeface="Cambria"/>
              </a:rPr>
              <a:t>of</a:t>
            </a:r>
            <a:r>
              <a:rPr sz="2800" b="1" spc="39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Drugs: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Drugs should </a:t>
            </a:r>
            <a:r>
              <a:rPr sz="2800" spc="-35" dirty="0">
                <a:latin typeface="Cambria"/>
                <a:cs typeface="Cambria"/>
              </a:rPr>
              <a:t>always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0" dirty="0">
                <a:latin typeface="Cambria"/>
                <a:cs typeface="Cambria"/>
              </a:rPr>
              <a:t>purchased </a:t>
            </a:r>
            <a:r>
              <a:rPr sz="2800" spc="-15" dirty="0">
                <a:latin typeface="Cambria"/>
                <a:cs typeface="Cambria"/>
              </a:rPr>
              <a:t>from </a:t>
            </a:r>
            <a:r>
              <a:rPr sz="2800" spc="-5" dirty="0">
                <a:latin typeface="Cambria"/>
                <a:cs typeface="Cambria"/>
              </a:rPr>
              <a:t>genuine </a:t>
            </a:r>
            <a:r>
              <a:rPr sz="2800" spc="-10" dirty="0">
                <a:latin typeface="Cambria"/>
                <a:cs typeface="Cambria"/>
              </a:rPr>
              <a:t>and reputable sources  </a:t>
            </a:r>
            <a:r>
              <a:rPr sz="2800" spc="-5" dirty="0">
                <a:latin typeface="Cambria"/>
                <a:cs typeface="Cambria"/>
              </a:rPr>
              <a:t>and a pharmacist should </a:t>
            </a:r>
            <a:r>
              <a:rPr sz="2800" spc="-35" dirty="0">
                <a:latin typeface="Cambria"/>
                <a:cs typeface="Cambria"/>
              </a:rPr>
              <a:t>always </a:t>
            </a:r>
            <a:r>
              <a:rPr sz="2800" spc="-5" dirty="0">
                <a:latin typeface="Cambria"/>
                <a:cs typeface="Cambria"/>
              </a:rPr>
              <a:t>be on his </a:t>
            </a:r>
            <a:r>
              <a:rPr sz="2800" spc="-10" dirty="0">
                <a:latin typeface="Cambria"/>
                <a:cs typeface="Cambria"/>
              </a:rPr>
              <a:t>guard </a:t>
            </a:r>
            <a:r>
              <a:rPr sz="2800" spc="-5" dirty="0">
                <a:latin typeface="Cambria"/>
                <a:cs typeface="Cambria"/>
              </a:rPr>
              <a:t>not </a:t>
            </a:r>
            <a:r>
              <a:rPr sz="2800" spc="-10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aid or </a:t>
            </a:r>
            <a:r>
              <a:rPr sz="2800" spc="5" dirty="0">
                <a:latin typeface="Cambria"/>
                <a:cs typeface="Cambria"/>
              </a:rPr>
              <a:t>abet,  </a:t>
            </a:r>
            <a:r>
              <a:rPr sz="2800" spc="-15" dirty="0">
                <a:latin typeface="Cambria"/>
                <a:cs typeface="Cambria"/>
              </a:rPr>
              <a:t>directly </a:t>
            </a:r>
            <a:r>
              <a:rPr sz="2800" spc="5" dirty="0">
                <a:latin typeface="Cambria"/>
                <a:cs typeface="Cambria"/>
              </a:rPr>
              <a:t>or </a:t>
            </a:r>
            <a:r>
              <a:rPr sz="2800" spc="-10" dirty="0">
                <a:latin typeface="Cambria"/>
                <a:cs typeface="Cambria"/>
              </a:rPr>
              <a:t>indirectly the manufacture, </a:t>
            </a:r>
            <a:r>
              <a:rPr sz="2800" spc="-5" dirty="0">
                <a:latin typeface="Cambria"/>
                <a:cs typeface="Cambria"/>
              </a:rPr>
              <a:t>possession, distribution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sale  of spurious or sub- </a:t>
            </a:r>
            <a:r>
              <a:rPr sz="2800" spc="-10" dirty="0">
                <a:latin typeface="Cambria"/>
                <a:cs typeface="Cambria"/>
              </a:rPr>
              <a:t>standard</a:t>
            </a:r>
            <a:r>
              <a:rPr sz="280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drugs.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477" y="126771"/>
            <a:ext cx="11611610" cy="514794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4. </a:t>
            </a:r>
            <a:r>
              <a:rPr sz="2800" b="1" spc="-20" dirty="0">
                <a:latin typeface="Cambria"/>
                <a:cs typeface="Cambria"/>
              </a:rPr>
              <a:t>Hawking </a:t>
            </a:r>
            <a:r>
              <a:rPr sz="2800" b="1" spc="-5" dirty="0">
                <a:latin typeface="Cambria"/>
                <a:cs typeface="Cambria"/>
              </a:rPr>
              <a:t>of</a:t>
            </a:r>
            <a:r>
              <a:rPr sz="2800" b="1" spc="-7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Drugs:</a:t>
            </a:r>
            <a:endParaRPr sz="2800">
              <a:latin typeface="Cambria"/>
              <a:cs typeface="Cambria"/>
            </a:endParaRPr>
          </a:p>
          <a:p>
            <a:pPr marL="469900" marR="9525" indent="-457200" algn="just">
              <a:lnSpc>
                <a:spcPct val="15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15" dirty="0">
                <a:latin typeface="Cambria"/>
                <a:cs typeface="Cambria"/>
              </a:rPr>
              <a:t>Hawking </a:t>
            </a:r>
            <a:r>
              <a:rPr sz="2800" spc="-5" dirty="0">
                <a:latin typeface="Cambria"/>
                <a:cs typeface="Cambria"/>
              </a:rPr>
              <a:t>of drugs </a:t>
            </a:r>
            <a:r>
              <a:rPr sz="2800" spc="-10" dirty="0">
                <a:latin typeface="Cambria"/>
                <a:cs typeface="Cambria"/>
              </a:rPr>
              <a:t>and medicinal </a:t>
            </a:r>
            <a:r>
              <a:rPr sz="2800" spc="-5" dirty="0">
                <a:latin typeface="Cambria"/>
                <a:cs typeface="Cambria"/>
              </a:rPr>
              <a:t>should not </a:t>
            </a:r>
            <a:r>
              <a:rPr sz="2800" spc="5" dirty="0">
                <a:latin typeface="Cambria"/>
                <a:cs typeface="Cambria"/>
              </a:rPr>
              <a:t>be </a:t>
            </a:r>
            <a:r>
              <a:rPr sz="2800" spc="-10" dirty="0">
                <a:latin typeface="Cambria"/>
                <a:cs typeface="Cambria"/>
              </a:rPr>
              <a:t>encouraged </a:t>
            </a:r>
            <a:r>
              <a:rPr sz="2800" spc="-5" dirty="0">
                <a:latin typeface="Cambria"/>
                <a:cs typeface="Cambria"/>
              </a:rPr>
              <a:t>nor </a:t>
            </a:r>
            <a:r>
              <a:rPr sz="2800" dirty="0">
                <a:latin typeface="Cambria"/>
                <a:cs typeface="Cambria"/>
              </a:rPr>
              <a:t>should 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attempt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0" dirty="0">
                <a:latin typeface="Cambria"/>
                <a:cs typeface="Cambria"/>
              </a:rPr>
              <a:t>made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solicit </a:t>
            </a:r>
            <a:r>
              <a:rPr sz="2800" spc="-10" dirty="0">
                <a:latin typeface="Cambria"/>
                <a:cs typeface="Cambria"/>
              </a:rPr>
              <a:t>orders </a:t>
            </a:r>
            <a:r>
              <a:rPr sz="2800" spc="-15" dirty="0">
                <a:latin typeface="Cambria"/>
                <a:cs typeface="Cambria"/>
              </a:rPr>
              <a:t>for </a:t>
            </a:r>
            <a:r>
              <a:rPr sz="2800" spc="-5" dirty="0">
                <a:latin typeface="Cambria"/>
                <a:cs typeface="Cambria"/>
              </a:rPr>
              <a:t>such substances </a:t>
            </a:r>
            <a:r>
              <a:rPr sz="2800" spc="-15" dirty="0">
                <a:latin typeface="Cambria"/>
                <a:cs typeface="Cambria"/>
              </a:rPr>
              <a:t>from </a:t>
            </a:r>
            <a:r>
              <a:rPr sz="2800" spc="-5" dirty="0">
                <a:latin typeface="Cambria"/>
                <a:cs typeface="Cambria"/>
              </a:rPr>
              <a:t>door </a:t>
            </a:r>
            <a:r>
              <a:rPr sz="2800" spc="-20" dirty="0">
                <a:latin typeface="Cambria"/>
                <a:cs typeface="Cambria"/>
              </a:rPr>
              <a:t>to  </a:t>
            </a:r>
            <a:r>
              <a:rPr sz="2800" spc="-60" dirty="0">
                <a:latin typeface="Cambria"/>
                <a:cs typeface="Cambria"/>
              </a:rPr>
              <a:t>door.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`Self-service` method of </a:t>
            </a:r>
            <a:r>
              <a:rPr sz="2800" spc="-10" dirty="0">
                <a:latin typeface="Cambria"/>
                <a:cs typeface="Cambria"/>
              </a:rPr>
              <a:t>operating </a:t>
            </a:r>
            <a:r>
              <a:rPr sz="2800" spc="-5" dirty="0">
                <a:latin typeface="Cambria"/>
                <a:cs typeface="Cambria"/>
              </a:rPr>
              <a:t>pharmacies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drug - </a:t>
            </a:r>
            <a:r>
              <a:rPr sz="2800" spc="-15" dirty="0">
                <a:latin typeface="Cambria"/>
                <a:cs typeface="Cambria"/>
              </a:rPr>
              <a:t>stores </a:t>
            </a:r>
            <a:r>
              <a:rPr sz="2800" spc="-5" dirty="0">
                <a:latin typeface="Cambria"/>
                <a:cs typeface="Cambria"/>
              </a:rPr>
              <a:t>should  </a:t>
            </a:r>
            <a:r>
              <a:rPr sz="2800" spc="-10" dirty="0">
                <a:latin typeface="Cambria"/>
                <a:cs typeface="Cambria"/>
              </a:rPr>
              <a:t>not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0" dirty="0">
                <a:latin typeface="Cambria"/>
                <a:cs typeface="Cambria"/>
              </a:rPr>
              <a:t>used </a:t>
            </a:r>
            <a:r>
              <a:rPr sz="2800" spc="-5" dirty="0">
                <a:latin typeface="Cambria"/>
                <a:cs typeface="Cambria"/>
              </a:rPr>
              <a:t>as this </a:t>
            </a:r>
            <a:r>
              <a:rPr sz="2800" spc="-10" dirty="0">
                <a:latin typeface="Cambria"/>
                <a:cs typeface="Cambria"/>
              </a:rPr>
              <a:t>practice </a:t>
            </a:r>
            <a:r>
              <a:rPr sz="2800" spc="-25" dirty="0">
                <a:latin typeface="Cambria"/>
                <a:cs typeface="Cambria"/>
              </a:rPr>
              <a:t>may </a:t>
            </a:r>
            <a:r>
              <a:rPr sz="2800" spc="-10" dirty="0">
                <a:latin typeface="Cambria"/>
                <a:cs typeface="Cambria"/>
              </a:rPr>
              <a:t>lead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distribution of </a:t>
            </a:r>
            <a:r>
              <a:rPr sz="2800" spc="-10" dirty="0">
                <a:latin typeface="Cambria"/>
                <a:cs typeface="Cambria"/>
              </a:rPr>
              <a:t>therapeutic  </a:t>
            </a:r>
            <a:r>
              <a:rPr sz="2800" spc="-5" dirty="0">
                <a:latin typeface="Cambria"/>
                <a:cs typeface="Cambria"/>
              </a:rPr>
              <a:t>substances </a:t>
            </a:r>
            <a:r>
              <a:rPr sz="2800" spc="-10" dirty="0">
                <a:latin typeface="Cambria"/>
                <a:cs typeface="Cambria"/>
              </a:rPr>
              <a:t>without </a:t>
            </a:r>
            <a:r>
              <a:rPr sz="2800" spc="-5" dirty="0">
                <a:latin typeface="Cambria"/>
                <a:cs typeface="Cambria"/>
              </a:rPr>
              <a:t>an </a:t>
            </a:r>
            <a:r>
              <a:rPr sz="2800" spc="-10" dirty="0">
                <a:latin typeface="Cambria"/>
                <a:cs typeface="Cambria"/>
              </a:rPr>
              <a:t>expert </a:t>
            </a:r>
            <a:r>
              <a:rPr sz="2800" spc="-5" dirty="0">
                <a:latin typeface="Cambria"/>
                <a:cs typeface="Cambria"/>
              </a:rPr>
              <a:t>supervision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thus </a:t>
            </a:r>
            <a:r>
              <a:rPr sz="2800" spc="-15" dirty="0">
                <a:latin typeface="Cambria"/>
                <a:cs typeface="Cambria"/>
              </a:rPr>
              <a:t>would </a:t>
            </a:r>
            <a:r>
              <a:rPr sz="2800" spc="-10" dirty="0">
                <a:latin typeface="Cambria"/>
                <a:cs typeface="Cambria"/>
              </a:rPr>
              <a:t>encourage </a:t>
            </a:r>
            <a:r>
              <a:rPr sz="2800" spc="-5" dirty="0">
                <a:latin typeface="Cambria"/>
                <a:cs typeface="Cambria"/>
              </a:rPr>
              <a:t>self-  medication, </a:t>
            </a:r>
            <a:r>
              <a:rPr sz="2800" spc="-10" dirty="0">
                <a:latin typeface="Cambria"/>
                <a:cs typeface="Cambria"/>
              </a:rPr>
              <a:t>which </a:t>
            </a:r>
            <a:r>
              <a:rPr sz="2800" spc="-5" dirty="0">
                <a:latin typeface="Cambria"/>
                <a:cs typeface="Cambria"/>
              </a:rPr>
              <a:t>is </a:t>
            </a:r>
            <a:r>
              <a:rPr sz="2800" spc="-20" dirty="0">
                <a:latin typeface="Cambria"/>
                <a:cs typeface="Cambria"/>
              </a:rPr>
              <a:t>highly</a:t>
            </a:r>
            <a:r>
              <a:rPr sz="2800" spc="1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undesirable.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477" y="170840"/>
            <a:ext cx="11623040" cy="642747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0"/>
              </a:spcBef>
            </a:pPr>
            <a:r>
              <a:rPr sz="2800" b="1" spc="-5" dirty="0">
                <a:latin typeface="Cambria"/>
                <a:cs typeface="Cambria"/>
              </a:rPr>
              <a:t>5. </a:t>
            </a:r>
            <a:r>
              <a:rPr sz="2800" b="1" spc="-25" dirty="0">
                <a:latin typeface="Cambria"/>
                <a:cs typeface="Cambria"/>
              </a:rPr>
              <a:t>Advertising </a:t>
            </a:r>
            <a:r>
              <a:rPr sz="2800" b="1" spc="-5" dirty="0">
                <a:latin typeface="Cambria"/>
                <a:cs typeface="Cambria"/>
              </a:rPr>
              <a:t>and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spc="-20" dirty="0">
                <a:latin typeface="Cambria"/>
                <a:cs typeface="Cambria"/>
              </a:rPr>
              <a:t>Displays: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No </a:t>
            </a:r>
            <a:r>
              <a:rPr sz="2800" spc="-15" dirty="0">
                <a:latin typeface="Cambria"/>
                <a:cs typeface="Cambria"/>
              </a:rPr>
              <a:t>display </a:t>
            </a:r>
            <a:r>
              <a:rPr sz="2800" spc="-10" dirty="0">
                <a:latin typeface="Cambria"/>
                <a:cs typeface="Cambria"/>
              </a:rPr>
              <a:t>material </a:t>
            </a:r>
            <a:r>
              <a:rPr sz="2800" spc="-5" dirty="0">
                <a:latin typeface="Cambria"/>
                <a:cs typeface="Cambria"/>
              </a:rPr>
              <a:t>either on </a:t>
            </a:r>
            <a:r>
              <a:rPr sz="2800" spc="-10" dirty="0">
                <a:latin typeface="Cambria"/>
                <a:cs typeface="Cambria"/>
              </a:rPr>
              <a:t>the premises,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15" dirty="0">
                <a:latin typeface="Cambria"/>
                <a:cs typeface="Cambria"/>
              </a:rPr>
              <a:t>press </a:t>
            </a:r>
            <a:r>
              <a:rPr sz="2800" spc="-5" dirty="0">
                <a:latin typeface="Cambria"/>
                <a:cs typeface="Cambria"/>
              </a:rPr>
              <a:t>or </a:t>
            </a:r>
            <a:r>
              <a:rPr sz="2800" spc="-10" dirty="0">
                <a:latin typeface="Cambria"/>
                <a:cs typeface="Cambria"/>
              </a:rPr>
              <a:t>elsewhere  </a:t>
            </a:r>
            <a:r>
              <a:rPr sz="2800" spc="-5" dirty="0">
                <a:latin typeface="Cambria"/>
                <a:cs typeface="Cambria"/>
              </a:rPr>
              <a:t>should be used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5" dirty="0">
                <a:latin typeface="Cambria"/>
                <a:cs typeface="Cambria"/>
              </a:rPr>
              <a:t>a pharmacist in </a:t>
            </a:r>
            <a:r>
              <a:rPr sz="2800" dirty="0">
                <a:latin typeface="Cambria"/>
                <a:cs typeface="Cambria"/>
              </a:rPr>
              <a:t>connection </a:t>
            </a:r>
            <a:r>
              <a:rPr sz="2800" spc="-5" dirty="0">
                <a:latin typeface="Cambria"/>
                <a:cs typeface="Cambria"/>
              </a:rPr>
              <a:t>with the sale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the public  of </a:t>
            </a:r>
            <a:r>
              <a:rPr sz="2800" spc="-10" dirty="0">
                <a:latin typeface="Cambria"/>
                <a:cs typeface="Cambria"/>
              </a:rPr>
              <a:t>medicines </a:t>
            </a:r>
            <a:r>
              <a:rPr sz="2800" spc="-5" dirty="0">
                <a:latin typeface="Cambria"/>
                <a:cs typeface="Cambria"/>
              </a:rPr>
              <a:t>or medical appliances </a:t>
            </a:r>
            <a:r>
              <a:rPr sz="2800" spc="-10" dirty="0">
                <a:latin typeface="Cambria"/>
                <a:cs typeface="Cambria"/>
              </a:rPr>
              <a:t>which </a:t>
            </a:r>
            <a:r>
              <a:rPr sz="2800" spc="-5" dirty="0">
                <a:latin typeface="Cambria"/>
                <a:cs typeface="Cambria"/>
              </a:rPr>
              <a:t>is undignified in </a:t>
            </a:r>
            <a:r>
              <a:rPr sz="2800" spc="-15" dirty="0">
                <a:latin typeface="Cambria"/>
                <a:cs typeface="Cambria"/>
              </a:rPr>
              <a:t>style </a:t>
            </a:r>
            <a:r>
              <a:rPr sz="2800" spc="5" dirty="0">
                <a:latin typeface="Cambria"/>
                <a:cs typeface="Cambria"/>
              </a:rPr>
              <a:t>or </a:t>
            </a:r>
            <a:r>
              <a:rPr sz="2800" spc="-10" dirty="0">
                <a:latin typeface="Cambria"/>
                <a:cs typeface="Cambria"/>
              </a:rPr>
              <a:t>which  </a:t>
            </a:r>
            <a:r>
              <a:rPr sz="2800" spc="-5" dirty="0">
                <a:latin typeface="Cambria"/>
                <a:cs typeface="Cambria"/>
              </a:rPr>
              <a:t>contains:-</a:t>
            </a:r>
            <a:endParaRPr sz="2800">
              <a:latin typeface="Cambria"/>
              <a:cs typeface="Cambria"/>
            </a:endParaRPr>
          </a:p>
          <a:p>
            <a:pPr marL="527685" indent="-515620" algn="just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528320" algn="l"/>
              </a:tabLst>
            </a:pPr>
            <a:r>
              <a:rPr sz="2800" spc="-30" dirty="0">
                <a:latin typeface="Cambria"/>
                <a:cs typeface="Cambria"/>
              </a:rPr>
              <a:t>Any </a:t>
            </a:r>
            <a:r>
              <a:rPr sz="2800" spc="-10" dirty="0">
                <a:latin typeface="Cambria"/>
                <a:cs typeface="Cambria"/>
              </a:rPr>
              <a:t>offer </a:t>
            </a:r>
            <a:r>
              <a:rPr sz="2800" spc="-5" dirty="0">
                <a:latin typeface="Cambria"/>
                <a:cs typeface="Cambria"/>
              </a:rPr>
              <a:t>about </a:t>
            </a:r>
            <a:r>
              <a:rPr sz="2800" spc="-10" dirty="0">
                <a:latin typeface="Cambria"/>
                <a:cs typeface="Cambria"/>
              </a:rPr>
              <a:t>refund </a:t>
            </a:r>
            <a:r>
              <a:rPr sz="2800" spc="-5" dirty="0">
                <a:latin typeface="Cambria"/>
                <a:cs typeface="Cambria"/>
              </a:rPr>
              <a:t>of</a:t>
            </a:r>
            <a:r>
              <a:rPr sz="2800" spc="60" dirty="0">
                <a:latin typeface="Cambria"/>
                <a:cs typeface="Cambria"/>
              </a:rPr>
              <a:t> </a:t>
            </a:r>
            <a:r>
              <a:rPr sz="2800" spc="-50" dirty="0">
                <a:latin typeface="Cambria"/>
                <a:cs typeface="Cambria"/>
              </a:rPr>
              <a:t>money.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mbria"/>
                <a:cs typeface="Cambria"/>
              </a:rPr>
              <a:t>Misleading, </a:t>
            </a:r>
            <a:r>
              <a:rPr sz="2800" spc="-5" dirty="0">
                <a:latin typeface="Cambria"/>
                <a:cs typeface="Cambria"/>
              </a:rPr>
              <a:t>or </a:t>
            </a:r>
            <a:r>
              <a:rPr sz="2800" spc="-20" dirty="0">
                <a:latin typeface="Cambria"/>
                <a:cs typeface="Cambria"/>
              </a:rPr>
              <a:t>exaggerated </a:t>
            </a:r>
            <a:r>
              <a:rPr sz="2800" spc="-5" dirty="0">
                <a:latin typeface="Cambria"/>
                <a:cs typeface="Cambria"/>
              </a:rPr>
              <a:t>statements or</a:t>
            </a:r>
            <a:r>
              <a:rPr sz="2800" spc="4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claims.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The </a:t>
            </a:r>
            <a:r>
              <a:rPr sz="2800" spc="-25" dirty="0">
                <a:latin typeface="Cambria"/>
                <a:cs typeface="Cambria"/>
              </a:rPr>
              <a:t>word </a:t>
            </a:r>
            <a:r>
              <a:rPr sz="2800" spc="-30" dirty="0">
                <a:latin typeface="Cambria"/>
                <a:cs typeface="Cambria"/>
              </a:rPr>
              <a:t>"Cure"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5" dirty="0">
                <a:latin typeface="Cambria"/>
                <a:cs typeface="Cambria"/>
              </a:rPr>
              <a:t>reference to </a:t>
            </a:r>
            <a:r>
              <a:rPr sz="2800" spc="-5" dirty="0">
                <a:latin typeface="Cambria"/>
                <a:cs typeface="Cambria"/>
              </a:rPr>
              <a:t>an ailment or </a:t>
            </a:r>
            <a:r>
              <a:rPr sz="2800" spc="-10" dirty="0">
                <a:latin typeface="Cambria"/>
                <a:cs typeface="Cambria"/>
              </a:rPr>
              <a:t>symptoms </a:t>
            </a:r>
            <a:r>
              <a:rPr sz="2800" spc="-5" dirty="0">
                <a:latin typeface="Cambria"/>
                <a:cs typeface="Cambria"/>
              </a:rPr>
              <a:t>of</a:t>
            </a:r>
            <a:r>
              <a:rPr sz="2800" spc="105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ill-health.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5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A </a:t>
            </a:r>
            <a:r>
              <a:rPr sz="2800" spc="-15" dirty="0">
                <a:latin typeface="Cambria"/>
                <a:cs typeface="Cambria"/>
              </a:rPr>
              <a:t>guarantee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therapeutic</a:t>
            </a:r>
            <a:r>
              <a:rPr sz="2800" spc="45" dirty="0">
                <a:latin typeface="Cambria"/>
                <a:cs typeface="Cambria"/>
              </a:rPr>
              <a:t> </a:t>
            </a:r>
            <a:r>
              <a:rPr sz="2800" spc="-30" dirty="0">
                <a:latin typeface="Cambria"/>
                <a:cs typeface="Cambria"/>
              </a:rPr>
              <a:t>efficacy.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An appeal </a:t>
            </a:r>
            <a:r>
              <a:rPr sz="2800" spc="-15" dirty="0">
                <a:latin typeface="Cambria"/>
                <a:cs typeface="Cambria"/>
              </a:rPr>
              <a:t>to</a:t>
            </a:r>
            <a:r>
              <a:rPr sz="2800" spc="10" dirty="0">
                <a:latin typeface="Cambria"/>
                <a:cs typeface="Cambria"/>
              </a:rPr>
              <a:t> </a:t>
            </a:r>
            <a:r>
              <a:rPr sz="2800" spc="-65" dirty="0">
                <a:latin typeface="Cambria"/>
                <a:cs typeface="Cambria"/>
              </a:rPr>
              <a:t>fear,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7236" y="2243074"/>
            <a:ext cx="7640955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451100" marR="5080" indent="-2439035">
              <a:lnSpc>
                <a:spcPts val="4750"/>
              </a:lnSpc>
              <a:spcBef>
                <a:spcPts val="705"/>
              </a:spcBef>
              <a:tabLst>
                <a:tab pos="3187700" algn="l"/>
              </a:tabLst>
            </a:pPr>
            <a:r>
              <a:rPr dirty="0"/>
              <a:t>Pharmacist	</a:t>
            </a:r>
            <a:r>
              <a:rPr spc="-5" dirty="0"/>
              <a:t>in </a:t>
            </a:r>
            <a:r>
              <a:rPr spc="-10" dirty="0"/>
              <a:t>Relation </a:t>
            </a:r>
            <a:r>
              <a:rPr spc="-195" dirty="0"/>
              <a:t>To </a:t>
            </a:r>
            <a:r>
              <a:rPr dirty="0"/>
              <a:t>his  </a:t>
            </a:r>
            <a:r>
              <a:rPr spc="-10" dirty="0"/>
              <a:t>Profession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456" y="0"/>
            <a:ext cx="11539855" cy="66109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5080" indent="-515620" algn="just">
              <a:lnSpc>
                <a:spcPct val="150000"/>
              </a:lnSpc>
              <a:spcBef>
                <a:spcPts val="105"/>
              </a:spcBef>
              <a:buAutoNum type="arabicPeriod"/>
              <a:tabLst>
                <a:tab pos="528320" algn="l"/>
              </a:tabLst>
            </a:pPr>
            <a:r>
              <a:rPr sz="3200" b="1" spc="-5" dirty="0">
                <a:latin typeface="Cambria"/>
                <a:cs typeface="Cambria"/>
              </a:rPr>
              <a:t>Ethics: </a:t>
            </a:r>
            <a:r>
              <a:rPr sz="3200" spc="-5" dirty="0">
                <a:latin typeface="Cambria"/>
                <a:cs typeface="Cambria"/>
              </a:rPr>
              <a:t>it means </a:t>
            </a:r>
            <a:r>
              <a:rPr sz="3200" spc="-15" dirty="0">
                <a:latin typeface="Cambria"/>
                <a:cs typeface="Cambria"/>
              </a:rPr>
              <a:t>moral </a:t>
            </a:r>
            <a:r>
              <a:rPr sz="3200" spc="-5" dirty="0">
                <a:latin typeface="Cambria"/>
                <a:cs typeface="Cambria"/>
              </a:rPr>
              <a:t>principles. </a:t>
            </a:r>
            <a:r>
              <a:rPr sz="3200" dirty="0">
                <a:latin typeface="Cambria"/>
                <a:cs typeface="Cambria"/>
              </a:rPr>
              <a:t>It </a:t>
            </a:r>
            <a:r>
              <a:rPr sz="3200" spc="-5" dirty="0">
                <a:latin typeface="Cambria"/>
                <a:cs typeface="Cambria"/>
              </a:rPr>
              <a:t>is </a:t>
            </a:r>
            <a:r>
              <a:rPr sz="3200" dirty="0">
                <a:latin typeface="Cambria"/>
                <a:cs typeface="Cambria"/>
              </a:rPr>
              <a:t>a science of </a:t>
            </a:r>
            <a:r>
              <a:rPr sz="3200" spc="-15" dirty="0">
                <a:latin typeface="Cambria"/>
                <a:cs typeface="Cambria"/>
              </a:rPr>
              <a:t>moral </a:t>
            </a:r>
            <a:r>
              <a:rPr sz="3200" spc="-55" dirty="0">
                <a:latin typeface="Cambria"/>
                <a:cs typeface="Cambria"/>
              </a:rPr>
              <a:t>duty. </a:t>
            </a:r>
            <a:r>
              <a:rPr sz="3200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200" b="1" i="1" spc="-5" dirty="0">
                <a:solidFill>
                  <a:srgbClr val="001F5F"/>
                </a:solidFill>
                <a:latin typeface="Cambria"/>
                <a:cs typeface="Cambria"/>
              </a:rPr>
              <a:t>Or </a:t>
            </a:r>
            <a:r>
              <a:rPr sz="3200" spc="-20" dirty="0">
                <a:latin typeface="Cambria"/>
                <a:cs typeface="Cambria"/>
              </a:rPr>
              <a:t>Rules </a:t>
            </a:r>
            <a:r>
              <a:rPr sz="3200" spc="-25" dirty="0">
                <a:latin typeface="Cambria"/>
                <a:cs typeface="Cambria"/>
              </a:rPr>
              <a:t>by </a:t>
            </a:r>
            <a:r>
              <a:rPr sz="3200" spc="-10" dirty="0">
                <a:latin typeface="Cambria"/>
                <a:cs typeface="Cambria"/>
              </a:rPr>
              <a:t>which </a:t>
            </a:r>
            <a:r>
              <a:rPr sz="3200" dirty="0">
                <a:latin typeface="Cambria"/>
                <a:cs typeface="Cambria"/>
              </a:rPr>
              <a:t>a </a:t>
            </a:r>
            <a:r>
              <a:rPr sz="3200" spc="-10" dirty="0">
                <a:latin typeface="Cambria"/>
                <a:cs typeface="Cambria"/>
              </a:rPr>
              <a:t>profession regulates </a:t>
            </a:r>
            <a:r>
              <a:rPr sz="3200" spc="-5" dirty="0">
                <a:latin typeface="Cambria"/>
                <a:cs typeface="Cambria"/>
              </a:rPr>
              <a:t>actions and </a:t>
            </a:r>
            <a:r>
              <a:rPr sz="3200" dirty="0">
                <a:latin typeface="Cambria"/>
                <a:cs typeface="Cambria"/>
              </a:rPr>
              <a:t>sets  </a:t>
            </a:r>
            <a:r>
              <a:rPr sz="3200" spc="-10" dirty="0">
                <a:latin typeface="Cambria"/>
                <a:cs typeface="Cambria"/>
              </a:rPr>
              <a:t>standard for </a:t>
            </a:r>
            <a:r>
              <a:rPr sz="3200" spc="-5" dirty="0">
                <a:latin typeface="Cambria"/>
                <a:cs typeface="Cambria"/>
              </a:rPr>
              <a:t>all its</a:t>
            </a:r>
            <a:r>
              <a:rPr sz="3200" spc="20" dirty="0">
                <a:latin typeface="Cambria"/>
                <a:cs typeface="Cambria"/>
              </a:rPr>
              <a:t> </a:t>
            </a:r>
            <a:r>
              <a:rPr sz="3200" spc="-5" dirty="0">
                <a:latin typeface="Cambria"/>
                <a:cs typeface="Cambria"/>
              </a:rPr>
              <a:t>members.</a:t>
            </a:r>
            <a:endParaRPr sz="3200">
              <a:latin typeface="Cambria"/>
              <a:cs typeface="Cambria"/>
            </a:endParaRPr>
          </a:p>
          <a:p>
            <a:pPr marL="527685" marR="5715" indent="-515620" algn="just">
              <a:lnSpc>
                <a:spcPct val="150000"/>
              </a:lnSpc>
              <a:buAutoNum type="arabicPeriod"/>
              <a:tabLst>
                <a:tab pos="528320" algn="l"/>
              </a:tabLst>
            </a:pPr>
            <a:r>
              <a:rPr sz="3200" b="1" spc="-5" dirty="0">
                <a:latin typeface="Cambria"/>
                <a:cs typeface="Cambria"/>
              </a:rPr>
              <a:t>Pharmaceutical </a:t>
            </a:r>
            <a:r>
              <a:rPr sz="3200" b="1" dirty="0">
                <a:latin typeface="Cambria"/>
                <a:cs typeface="Cambria"/>
              </a:rPr>
              <a:t>ethics: </a:t>
            </a:r>
            <a:r>
              <a:rPr sz="3200" spc="-5" dirty="0">
                <a:latin typeface="Cambria"/>
                <a:cs typeface="Cambria"/>
              </a:rPr>
              <a:t>the </a:t>
            </a:r>
            <a:r>
              <a:rPr sz="3200" dirty="0">
                <a:latin typeface="Cambria"/>
                <a:cs typeface="Cambria"/>
              </a:rPr>
              <a:t>ethics </a:t>
            </a:r>
            <a:r>
              <a:rPr sz="3200" spc="-5" dirty="0">
                <a:latin typeface="Cambria"/>
                <a:cs typeface="Cambria"/>
              </a:rPr>
              <a:t>in </a:t>
            </a:r>
            <a:r>
              <a:rPr sz="3200" spc="-10" dirty="0">
                <a:latin typeface="Cambria"/>
                <a:cs typeface="Cambria"/>
              </a:rPr>
              <a:t>relation </a:t>
            </a:r>
            <a:r>
              <a:rPr sz="3200" spc="-15" dirty="0">
                <a:latin typeface="Cambria"/>
                <a:cs typeface="Cambria"/>
              </a:rPr>
              <a:t>to</a:t>
            </a:r>
            <a:r>
              <a:rPr sz="3200" spc="670" dirty="0">
                <a:latin typeface="Cambria"/>
                <a:cs typeface="Cambria"/>
              </a:rPr>
              <a:t> </a:t>
            </a:r>
            <a:r>
              <a:rPr sz="3200" spc="-5" dirty="0">
                <a:latin typeface="Cambria"/>
                <a:cs typeface="Cambria"/>
              </a:rPr>
              <a:t>pharmacy  </a:t>
            </a:r>
            <a:r>
              <a:rPr sz="3200" spc="-10" dirty="0">
                <a:latin typeface="Cambria"/>
                <a:cs typeface="Cambria"/>
              </a:rPr>
              <a:t>profession </a:t>
            </a:r>
            <a:r>
              <a:rPr sz="3200" spc="-5" dirty="0">
                <a:latin typeface="Cambria"/>
                <a:cs typeface="Cambria"/>
              </a:rPr>
              <a:t>is </a:t>
            </a:r>
            <a:r>
              <a:rPr sz="3200" dirty="0">
                <a:latin typeface="Cambria"/>
                <a:cs typeface="Cambria"/>
              </a:rPr>
              <a:t>called </a:t>
            </a:r>
            <a:r>
              <a:rPr sz="3200" spc="-5" dirty="0">
                <a:latin typeface="Cambria"/>
                <a:cs typeface="Cambria"/>
              </a:rPr>
              <a:t>pharmaceutical</a:t>
            </a:r>
            <a:r>
              <a:rPr sz="3200" spc="-35" dirty="0">
                <a:latin typeface="Cambria"/>
                <a:cs typeface="Cambria"/>
              </a:rPr>
              <a:t> </a:t>
            </a:r>
            <a:r>
              <a:rPr sz="3200" dirty="0">
                <a:latin typeface="Cambria"/>
                <a:cs typeface="Cambria"/>
              </a:rPr>
              <a:t>ethics.</a:t>
            </a:r>
            <a:endParaRPr sz="3200">
              <a:latin typeface="Cambria"/>
              <a:cs typeface="Cambria"/>
            </a:endParaRPr>
          </a:p>
          <a:p>
            <a:pPr marL="527685" marR="5080" indent="-515620" algn="just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528320" algn="l"/>
              </a:tabLst>
            </a:pPr>
            <a:r>
              <a:rPr sz="3200" b="1" spc="-10" dirty="0">
                <a:latin typeface="Cambria"/>
                <a:cs typeface="Cambria"/>
              </a:rPr>
              <a:t>Morality: </a:t>
            </a:r>
            <a:r>
              <a:rPr sz="3200" spc="-15" dirty="0">
                <a:latin typeface="Cambria"/>
                <a:cs typeface="Cambria"/>
              </a:rPr>
              <a:t>morality  </a:t>
            </a:r>
            <a:r>
              <a:rPr sz="3200" spc="-5" dirty="0">
                <a:latin typeface="Cambria"/>
                <a:cs typeface="Cambria"/>
              </a:rPr>
              <a:t>means good conduct </a:t>
            </a:r>
            <a:r>
              <a:rPr sz="3200" dirty="0">
                <a:latin typeface="Cambria"/>
                <a:cs typeface="Cambria"/>
              </a:rPr>
              <a:t>or </a:t>
            </a:r>
            <a:r>
              <a:rPr sz="3200" spc="-10" dirty="0">
                <a:latin typeface="Cambria"/>
                <a:cs typeface="Cambria"/>
              </a:rPr>
              <a:t>behavior and  </a:t>
            </a:r>
            <a:r>
              <a:rPr sz="3200" dirty="0">
                <a:latin typeface="Cambria"/>
                <a:cs typeface="Cambria"/>
              </a:rPr>
              <a:t>consciousness.</a:t>
            </a:r>
            <a:endParaRPr sz="3200">
              <a:latin typeface="Cambria"/>
              <a:cs typeface="Cambria"/>
            </a:endParaRPr>
          </a:p>
          <a:p>
            <a:pPr marL="527685" marR="9525" indent="-515620" algn="just">
              <a:lnSpc>
                <a:spcPct val="150000"/>
              </a:lnSpc>
              <a:buAutoNum type="arabicPeriod"/>
              <a:tabLst>
                <a:tab pos="528320" algn="l"/>
              </a:tabLst>
            </a:pPr>
            <a:r>
              <a:rPr sz="3200" b="1" spc="-25" dirty="0">
                <a:latin typeface="Cambria"/>
                <a:cs typeface="Cambria"/>
              </a:rPr>
              <a:t>Law: </a:t>
            </a:r>
            <a:r>
              <a:rPr sz="3200" spc="-20" dirty="0">
                <a:latin typeface="Cambria"/>
                <a:cs typeface="Cambria"/>
              </a:rPr>
              <a:t>law </a:t>
            </a:r>
            <a:r>
              <a:rPr sz="3200" spc="-10" dirty="0">
                <a:latin typeface="Cambria"/>
                <a:cs typeface="Cambria"/>
              </a:rPr>
              <a:t>is </a:t>
            </a:r>
            <a:r>
              <a:rPr sz="3200" spc="-5" dirty="0">
                <a:latin typeface="Cambria"/>
                <a:cs typeface="Cambria"/>
              </a:rPr>
              <a:t>defined as, the rules </a:t>
            </a:r>
            <a:r>
              <a:rPr sz="3200" dirty="0">
                <a:latin typeface="Cambria"/>
                <a:cs typeface="Cambria"/>
              </a:rPr>
              <a:t>of </a:t>
            </a:r>
            <a:r>
              <a:rPr sz="3200" spc="-5" dirty="0">
                <a:latin typeface="Cambria"/>
                <a:cs typeface="Cambria"/>
              </a:rPr>
              <a:t>human conduct </a:t>
            </a:r>
            <a:r>
              <a:rPr sz="3200" spc="-10" dirty="0">
                <a:latin typeface="Cambria"/>
                <a:cs typeface="Cambria"/>
              </a:rPr>
              <a:t>binding </a:t>
            </a:r>
            <a:r>
              <a:rPr sz="3200" spc="-30" dirty="0">
                <a:latin typeface="Cambria"/>
                <a:cs typeface="Cambria"/>
              </a:rPr>
              <a:t>to  </a:t>
            </a:r>
            <a:r>
              <a:rPr sz="3200" spc="-5" dirty="0">
                <a:latin typeface="Cambria"/>
                <a:cs typeface="Cambria"/>
              </a:rPr>
              <a:t>all persons in </a:t>
            </a:r>
            <a:r>
              <a:rPr sz="3200" dirty="0">
                <a:latin typeface="Cambria"/>
                <a:cs typeface="Cambria"/>
              </a:rPr>
              <a:t>a </a:t>
            </a:r>
            <a:r>
              <a:rPr sz="3200" spc="-10" dirty="0">
                <a:latin typeface="Cambria"/>
                <a:cs typeface="Cambria"/>
              </a:rPr>
              <a:t>state </a:t>
            </a:r>
            <a:r>
              <a:rPr sz="3200" dirty="0">
                <a:latin typeface="Cambria"/>
                <a:cs typeface="Cambria"/>
              </a:rPr>
              <a:t>or</a:t>
            </a:r>
            <a:r>
              <a:rPr sz="3200" spc="-5" dirty="0">
                <a:latin typeface="Cambria"/>
                <a:cs typeface="Cambria"/>
              </a:rPr>
              <a:t> nation.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9376" y="780059"/>
            <a:ext cx="11347450" cy="450723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mbria"/>
                <a:cs typeface="Cambria"/>
              </a:rPr>
              <a:t>Extend </a:t>
            </a:r>
            <a:r>
              <a:rPr sz="2800" spc="-5" dirty="0">
                <a:latin typeface="Cambria"/>
                <a:cs typeface="Cambria"/>
              </a:rPr>
              <a:t>help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fellow </a:t>
            </a:r>
            <a:r>
              <a:rPr sz="2800" spc="-5" dirty="0">
                <a:latin typeface="Cambria"/>
                <a:cs typeface="Cambria"/>
              </a:rPr>
              <a:t>pharmacist in </a:t>
            </a:r>
            <a:r>
              <a:rPr sz="2800" spc="-10" dirty="0">
                <a:latin typeface="Cambria"/>
                <a:cs typeface="Cambria"/>
              </a:rPr>
              <a:t>emergency</a:t>
            </a:r>
            <a:r>
              <a:rPr sz="2800" spc="55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need.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Should Maintain </a:t>
            </a:r>
            <a:r>
              <a:rPr sz="2800" spc="-15" dirty="0">
                <a:latin typeface="Cambria"/>
                <a:cs typeface="Cambria"/>
              </a:rPr>
              <a:t>Standard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</a:t>
            </a:r>
            <a:r>
              <a:rPr sz="2800" spc="3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profession.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Should try </a:t>
            </a:r>
            <a:r>
              <a:rPr sz="2800" spc="-15" dirty="0">
                <a:latin typeface="Cambria"/>
                <a:cs typeface="Cambria"/>
              </a:rPr>
              <a:t>to weed </a:t>
            </a:r>
            <a:r>
              <a:rPr sz="2800" spc="-5" dirty="0">
                <a:latin typeface="Cambria"/>
                <a:cs typeface="Cambria"/>
              </a:rPr>
              <a:t>out corruption in </a:t>
            </a:r>
            <a:r>
              <a:rPr sz="2800" spc="-10" dirty="0">
                <a:latin typeface="Cambria"/>
                <a:cs typeface="Cambria"/>
              </a:rPr>
              <a:t>profession and</a:t>
            </a:r>
            <a:r>
              <a:rPr sz="2800" spc="85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society</a:t>
            </a:r>
            <a:endParaRPr sz="2800">
              <a:latin typeface="Cambria"/>
              <a:cs typeface="Cambria"/>
            </a:endParaRPr>
          </a:p>
          <a:p>
            <a:pPr marL="527685" marR="5080" indent="-515620">
              <a:lnSpc>
                <a:spcPts val="504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  <a:tab pos="1124585" algn="l"/>
                <a:tab pos="2333625" algn="l"/>
                <a:tab pos="3021330" algn="l"/>
                <a:tab pos="3569970" algn="l"/>
                <a:tab pos="4641215" algn="l"/>
                <a:tab pos="5116830" algn="l"/>
                <a:tab pos="6586220" algn="l"/>
                <a:tab pos="7101205" algn="l"/>
                <a:tab pos="8433435" algn="l"/>
                <a:tab pos="8787130" algn="l"/>
                <a:tab pos="10478770" algn="l"/>
                <a:tab pos="10965180" algn="l"/>
              </a:tabLst>
            </a:pPr>
            <a:r>
              <a:rPr sz="2800" spc="-5" dirty="0">
                <a:latin typeface="Cambria"/>
                <a:cs typeface="Cambria"/>
              </a:rPr>
              <a:t>He	sho</a:t>
            </a:r>
            <a:r>
              <a:rPr sz="2800" dirty="0">
                <a:latin typeface="Cambria"/>
                <a:cs typeface="Cambria"/>
              </a:rPr>
              <a:t>ul</a:t>
            </a:r>
            <a:r>
              <a:rPr sz="2800" spc="-5" dirty="0">
                <a:latin typeface="Cambria"/>
                <a:cs typeface="Cambria"/>
              </a:rPr>
              <a:t>d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10" dirty="0">
                <a:latin typeface="Cambria"/>
                <a:cs typeface="Cambria"/>
              </a:rPr>
              <a:t>no</a:t>
            </a:r>
            <a:r>
              <a:rPr sz="2800" spc="-5" dirty="0">
                <a:latin typeface="Cambria"/>
                <a:cs typeface="Cambria"/>
              </a:rPr>
              <a:t>t</a:t>
            </a:r>
            <a:r>
              <a:rPr sz="2800" dirty="0">
                <a:latin typeface="Cambria"/>
                <a:cs typeface="Cambria"/>
              </a:rPr>
              <a:t>	b</a:t>
            </a:r>
            <a:r>
              <a:rPr sz="2800" spc="-5" dirty="0">
                <a:latin typeface="Cambria"/>
                <a:cs typeface="Cambria"/>
              </a:rPr>
              <a:t>e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10" dirty="0">
                <a:latin typeface="Cambria"/>
                <a:cs typeface="Cambria"/>
              </a:rPr>
              <a:t>af</a:t>
            </a:r>
            <a:r>
              <a:rPr sz="2800" spc="-55" dirty="0">
                <a:latin typeface="Cambria"/>
                <a:cs typeface="Cambria"/>
              </a:rPr>
              <a:t>r</a:t>
            </a:r>
            <a:r>
              <a:rPr sz="2800" spc="-10" dirty="0">
                <a:latin typeface="Cambria"/>
                <a:cs typeface="Cambria"/>
              </a:rPr>
              <a:t>ai</a:t>
            </a:r>
            <a:r>
              <a:rPr sz="2800" spc="-5" dirty="0">
                <a:latin typeface="Cambria"/>
                <a:cs typeface="Cambria"/>
              </a:rPr>
              <a:t>d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5" dirty="0">
                <a:latin typeface="Cambria"/>
                <a:cs typeface="Cambria"/>
              </a:rPr>
              <a:t>of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10" dirty="0">
                <a:latin typeface="Cambria"/>
                <a:cs typeface="Cambria"/>
              </a:rPr>
              <a:t>bringi</a:t>
            </a:r>
            <a:r>
              <a:rPr sz="2800" spc="5" dirty="0">
                <a:latin typeface="Cambria"/>
                <a:cs typeface="Cambria"/>
              </a:rPr>
              <a:t>n</a:t>
            </a:r>
            <a:r>
              <a:rPr sz="2800" spc="-5" dirty="0">
                <a:latin typeface="Cambria"/>
                <a:cs typeface="Cambria"/>
              </a:rPr>
              <a:t>g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5" dirty="0">
                <a:latin typeface="Cambria"/>
                <a:cs typeface="Cambria"/>
              </a:rPr>
              <a:t>or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5" dirty="0">
                <a:latin typeface="Cambria"/>
                <a:cs typeface="Cambria"/>
              </a:rPr>
              <a:t>ca</a:t>
            </a:r>
            <a:r>
              <a:rPr sz="2800" dirty="0">
                <a:latin typeface="Cambria"/>
                <a:cs typeface="Cambria"/>
              </a:rPr>
              <a:t>u</a:t>
            </a:r>
            <a:r>
              <a:rPr sz="2800" spc="-5" dirty="0">
                <a:latin typeface="Cambria"/>
                <a:cs typeface="Cambria"/>
              </a:rPr>
              <a:t>sing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5" dirty="0">
                <a:latin typeface="Cambria"/>
                <a:cs typeface="Cambria"/>
              </a:rPr>
              <a:t>a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10" dirty="0">
                <a:latin typeface="Cambria"/>
                <a:cs typeface="Cambria"/>
              </a:rPr>
              <a:t>misc</a:t>
            </a:r>
            <a:r>
              <a:rPr sz="2800" spc="-45" dirty="0">
                <a:latin typeface="Cambria"/>
                <a:cs typeface="Cambria"/>
              </a:rPr>
              <a:t>r</a:t>
            </a:r>
            <a:r>
              <a:rPr sz="2800" spc="-5" dirty="0">
                <a:latin typeface="Cambria"/>
                <a:cs typeface="Cambria"/>
              </a:rPr>
              <a:t>eant</a:t>
            </a:r>
            <a:r>
              <a:rPr sz="2800" dirty="0">
                <a:latin typeface="Cambria"/>
                <a:cs typeface="Cambria"/>
              </a:rPr>
              <a:t>	</a:t>
            </a:r>
            <a:r>
              <a:rPr sz="2800" spc="-30" dirty="0">
                <a:latin typeface="Cambria"/>
                <a:cs typeface="Cambria"/>
              </a:rPr>
              <a:t>t</a:t>
            </a:r>
            <a:r>
              <a:rPr sz="2800" spc="-5" dirty="0">
                <a:latin typeface="Cambria"/>
                <a:cs typeface="Cambria"/>
              </a:rPr>
              <a:t>o</a:t>
            </a:r>
            <a:r>
              <a:rPr sz="2800" dirty="0">
                <a:latin typeface="Cambria"/>
                <a:cs typeface="Cambria"/>
              </a:rPr>
              <a:t>	be  </a:t>
            </a:r>
            <a:r>
              <a:rPr sz="2800" spc="-15" dirty="0">
                <a:latin typeface="Cambria"/>
                <a:cs typeface="Cambria"/>
              </a:rPr>
              <a:t>brought to </a:t>
            </a:r>
            <a:r>
              <a:rPr sz="2800" spc="-5" dirty="0">
                <a:latin typeface="Cambria"/>
                <a:cs typeface="Cambria"/>
              </a:rPr>
              <a:t>book, </a:t>
            </a:r>
            <a:r>
              <a:rPr sz="2800" spc="-25" dirty="0">
                <a:latin typeface="Cambria"/>
                <a:cs typeface="Cambria"/>
              </a:rPr>
              <a:t>may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5" dirty="0">
                <a:latin typeface="Cambria"/>
                <a:cs typeface="Cambria"/>
              </a:rPr>
              <a:t>a member of his own</a:t>
            </a:r>
            <a:r>
              <a:rPr sz="2800" spc="5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profession.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23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spc="-35" dirty="0">
                <a:latin typeface="Cambria"/>
                <a:cs typeface="Cambria"/>
              </a:rPr>
              <a:t>have </a:t>
            </a:r>
            <a:r>
              <a:rPr sz="2800" spc="-5" dirty="0">
                <a:latin typeface="Cambria"/>
                <a:cs typeface="Cambria"/>
              </a:rPr>
              <a:t>up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date Knowledge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Professional</a:t>
            </a:r>
            <a:r>
              <a:rPr sz="2800" spc="9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matters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spc="-35" dirty="0">
                <a:latin typeface="Cambria"/>
                <a:cs typeface="Cambria"/>
              </a:rPr>
              <a:t>have </a:t>
            </a:r>
            <a:r>
              <a:rPr sz="2800" spc="-15" dirty="0">
                <a:latin typeface="Cambria"/>
                <a:cs typeface="Cambria"/>
              </a:rPr>
              <a:t>fair knowledge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25" dirty="0">
                <a:latin typeface="Cambria"/>
                <a:cs typeface="Cambria"/>
              </a:rPr>
              <a:t>laws </a:t>
            </a:r>
            <a:r>
              <a:rPr sz="2800" spc="-10" dirty="0">
                <a:latin typeface="Cambria"/>
                <a:cs typeface="Cambria"/>
              </a:rPr>
              <a:t>related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his</a:t>
            </a:r>
            <a:r>
              <a:rPr sz="2800" spc="11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profession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5241" y="1549298"/>
            <a:ext cx="9364345" cy="1855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02940" marR="5080" indent="-3190240">
              <a:lnSpc>
                <a:spcPct val="150100"/>
              </a:lnSpc>
              <a:spcBef>
                <a:spcPts val="95"/>
              </a:spcBef>
            </a:pPr>
            <a:r>
              <a:rPr sz="4000" spc="-20" dirty="0"/>
              <a:t>PHARMACIST </a:t>
            </a:r>
            <a:r>
              <a:rPr sz="4000" spc="-5" dirty="0"/>
              <a:t>IN </a:t>
            </a:r>
            <a:r>
              <a:rPr sz="4000" spc="-50" dirty="0"/>
              <a:t>RELATION </a:t>
            </a:r>
            <a:r>
              <a:rPr sz="4000" spc="-60" dirty="0"/>
              <a:t>TO </a:t>
            </a:r>
            <a:r>
              <a:rPr sz="4000" spc="-10" dirty="0"/>
              <a:t>MEDICAL  </a:t>
            </a:r>
            <a:r>
              <a:rPr sz="4000" spc="-15" dirty="0"/>
              <a:t>PROFESSION</a:t>
            </a:r>
            <a:endParaRPr sz="4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037" y="0"/>
            <a:ext cx="11694795" cy="6428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5080" indent="-515620" algn="just">
              <a:lnSpc>
                <a:spcPct val="150000"/>
              </a:lnSpc>
              <a:spcBef>
                <a:spcPts val="105"/>
              </a:spcBef>
              <a:buAutoNum type="arabicPeriod"/>
              <a:tabLst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Limitation of </a:t>
            </a:r>
            <a:r>
              <a:rPr sz="2800" spc="-10" dirty="0">
                <a:latin typeface="Cambria"/>
                <a:cs typeface="Cambria"/>
              </a:rPr>
              <a:t>Professional Activities: </a:t>
            </a:r>
            <a:r>
              <a:rPr sz="2800" spc="-5" dirty="0">
                <a:latin typeface="Cambria"/>
                <a:cs typeface="Cambria"/>
              </a:rPr>
              <a:t>Pharmacist under no circumstances,  </a:t>
            </a:r>
            <a:r>
              <a:rPr sz="2800" spc="-20" dirty="0">
                <a:latin typeface="Cambria"/>
                <a:cs typeface="Cambria"/>
              </a:rPr>
              <a:t>take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medical </a:t>
            </a:r>
            <a:r>
              <a:rPr sz="2800" spc="-10" dirty="0">
                <a:latin typeface="Cambria"/>
                <a:cs typeface="Cambria"/>
              </a:rPr>
              <a:t>practice </a:t>
            </a:r>
            <a:r>
              <a:rPr sz="2800" dirty="0">
                <a:latin typeface="Cambria"/>
                <a:cs typeface="Cambria"/>
              </a:rPr>
              <a:t>i.e. </a:t>
            </a:r>
            <a:r>
              <a:rPr sz="2800" spc="-5" dirty="0">
                <a:latin typeface="Cambria"/>
                <a:cs typeface="Cambria"/>
              </a:rPr>
              <a:t>diagnosing drug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prescribing </a:t>
            </a:r>
            <a:r>
              <a:rPr sz="2800" spc="-10" dirty="0">
                <a:latin typeface="Cambria"/>
                <a:cs typeface="Cambria"/>
              </a:rPr>
              <a:t>medicines.  </a:t>
            </a:r>
            <a:r>
              <a:rPr sz="2800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emergency </a:t>
            </a:r>
            <a:r>
              <a:rPr sz="2800" dirty="0">
                <a:latin typeface="Cambria"/>
                <a:cs typeface="Cambria"/>
              </a:rPr>
              <a:t>he can </a:t>
            </a:r>
            <a:r>
              <a:rPr sz="2800" spc="-35" dirty="0">
                <a:latin typeface="Cambria"/>
                <a:cs typeface="Cambria"/>
              </a:rPr>
              <a:t>give </a:t>
            </a:r>
            <a:r>
              <a:rPr sz="2800" spc="-5" dirty="0">
                <a:latin typeface="Cambria"/>
                <a:cs typeface="Cambria"/>
              </a:rPr>
              <a:t>first aid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5" dirty="0">
                <a:latin typeface="Cambria"/>
                <a:cs typeface="Cambria"/>
              </a:rPr>
              <a:t>person. Should not </a:t>
            </a:r>
            <a:r>
              <a:rPr sz="2800" spc="-10" dirty="0">
                <a:latin typeface="Cambria"/>
                <a:cs typeface="Cambria"/>
              </a:rPr>
              <a:t>recommend  </a:t>
            </a:r>
            <a:r>
              <a:rPr sz="2800" spc="-5" dirty="0">
                <a:latin typeface="Cambria"/>
                <a:cs typeface="Cambria"/>
              </a:rPr>
              <a:t>a medical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spc="-30" dirty="0">
                <a:latin typeface="Cambria"/>
                <a:cs typeface="Cambria"/>
              </a:rPr>
              <a:t>practitioner,</a:t>
            </a:r>
            <a:endParaRPr sz="2800">
              <a:latin typeface="Cambria"/>
              <a:cs typeface="Cambria"/>
            </a:endParaRPr>
          </a:p>
          <a:p>
            <a:pPr marL="527685" marR="5080" indent="-515620" algn="just">
              <a:lnSpc>
                <a:spcPct val="150000"/>
              </a:lnSpc>
              <a:buAutoNum type="arabicPeriod"/>
              <a:tabLst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Clandestine </a:t>
            </a:r>
            <a:r>
              <a:rPr sz="2800" spc="-10" dirty="0">
                <a:latin typeface="Cambria"/>
                <a:cs typeface="Cambria"/>
              </a:rPr>
              <a:t>Arrangement: </a:t>
            </a:r>
            <a:r>
              <a:rPr sz="2800" spc="-5" dirty="0">
                <a:latin typeface="Cambria"/>
                <a:cs typeface="Cambria"/>
              </a:rPr>
              <a:t>No pharmacist should </a:t>
            </a:r>
            <a:r>
              <a:rPr sz="2800" spc="-10" dirty="0">
                <a:latin typeface="Cambria"/>
                <a:cs typeface="Cambria"/>
              </a:rPr>
              <a:t>enter into the </a:t>
            </a:r>
            <a:r>
              <a:rPr sz="2800" spc="-15" dirty="0">
                <a:latin typeface="Cambria"/>
                <a:cs typeface="Cambria"/>
              </a:rPr>
              <a:t>secret  </a:t>
            </a:r>
            <a:r>
              <a:rPr sz="2800" spc="-10" dirty="0">
                <a:latin typeface="Cambria"/>
                <a:cs typeface="Cambria"/>
              </a:rPr>
              <a:t>arrangement </a:t>
            </a:r>
            <a:r>
              <a:rPr sz="2800" spc="-5" dirty="0">
                <a:latin typeface="Cambria"/>
                <a:cs typeface="Cambria"/>
              </a:rPr>
              <a:t>and </a:t>
            </a:r>
            <a:r>
              <a:rPr sz="2800" spc="-10" dirty="0">
                <a:latin typeface="Cambria"/>
                <a:cs typeface="Cambria"/>
              </a:rPr>
              <a:t>contract </a:t>
            </a:r>
            <a:r>
              <a:rPr sz="2800" spc="-5" dirty="0">
                <a:latin typeface="Cambria"/>
                <a:cs typeface="Cambria"/>
              </a:rPr>
              <a:t>with </a:t>
            </a:r>
            <a:r>
              <a:rPr sz="2800" dirty="0">
                <a:latin typeface="Cambria"/>
                <a:cs typeface="Cambria"/>
              </a:rPr>
              <a:t>the </a:t>
            </a:r>
            <a:r>
              <a:rPr sz="2800" spc="-15" dirty="0">
                <a:latin typeface="Cambria"/>
                <a:cs typeface="Cambria"/>
              </a:rPr>
              <a:t>physician to </a:t>
            </a:r>
            <a:r>
              <a:rPr sz="2800" spc="-10" dirty="0">
                <a:latin typeface="Cambria"/>
                <a:cs typeface="Cambria"/>
              </a:rPr>
              <a:t>offer </a:t>
            </a:r>
            <a:r>
              <a:rPr sz="2800" spc="-5" dirty="0">
                <a:latin typeface="Cambria"/>
                <a:cs typeface="Cambria"/>
              </a:rPr>
              <a:t>him </a:t>
            </a:r>
            <a:r>
              <a:rPr sz="2800" spc="-25" dirty="0">
                <a:latin typeface="Cambria"/>
                <a:cs typeface="Cambria"/>
              </a:rPr>
              <a:t>any  </a:t>
            </a:r>
            <a:r>
              <a:rPr sz="2800" spc="-5" dirty="0">
                <a:latin typeface="Cambria"/>
                <a:cs typeface="Cambria"/>
              </a:rPr>
              <a:t>commission or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other</a:t>
            </a:r>
            <a:r>
              <a:rPr sz="2800" spc="35" dirty="0">
                <a:latin typeface="Cambria"/>
                <a:cs typeface="Cambria"/>
              </a:rPr>
              <a:t> </a:t>
            </a:r>
            <a:r>
              <a:rPr sz="2800" spc="-20" dirty="0">
                <a:latin typeface="Cambria"/>
                <a:cs typeface="Cambria"/>
              </a:rPr>
              <a:t>advantage.</a:t>
            </a:r>
            <a:endParaRPr sz="2800">
              <a:latin typeface="Cambria"/>
              <a:cs typeface="Cambria"/>
            </a:endParaRPr>
          </a:p>
          <a:p>
            <a:pPr marL="527685" marR="5080" indent="-515620" algn="just">
              <a:lnSpc>
                <a:spcPct val="150000"/>
              </a:lnSpc>
              <a:buAutoNum type="arabicPeriod"/>
              <a:tabLst>
                <a:tab pos="528320" algn="l"/>
              </a:tabLst>
            </a:pPr>
            <a:r>
              <a:rPr sz="2800" spc="-5" dirty="0">
                <a:latin typeface="Cambria"/>
                <a:cs typeface="Cambria"/>
              </a:rPr>
              <a:t>Liaison </a:t>
            </a:r>
            <a:r>
              <a:rPr sz="2800" spc="-10" dirty="0">
                <a:latin typeface="Cambria"/>
                <a:cs typeface="Cambria"/>
              </a:rPr>
              <a:t>with </a:t>
            </a:r>
            <a:r>
              <a:rPr sz="2800" dirty="0">
                <a:latin typeface="Cambria"/>
                <a:cs typeface="Cambria"/>
              </a:rPr>
              <a:t>Public: </a:t>
            </a:r>
            <a:r>
              <a:rPr sz="2800" spc="-10" dirty="0">
                <a:latin typeface="Cambria"/>
                <a:cs typeface="Cambria"/>
              </a:rPr>
              <a:t>Being </a:t>
            </a:r>
            <a:r>
              <a:rPr sz="2800" spc="-5" dirty="0">
                <a:latin typeface="Cambria"/>
                <a:cs typeface="Cambria"/>
              </a:rPr>
              <a:t>a </a:t>
            </a:r>
            <a:r>
              <a:rPr sz="2800" spc="-10" dirty="0">
                <a:latin typeface="Cambria"/>
                <a:cs typeface="Cambria"/>
              </a:rPr>
              <a:t>liaison between </a:t>
            </a:r>
            <a:r>
              <a:rPr sz="2800" spc="-5" dirty="0">
                <a:latin typeface="Cambria"/>
                <a:cs typeface="Cambria"/>
              </a:rPr>
              <a:t>medical </a:t>
            </a:r>
            <a:r>
              <a:rPr sz="2800" spc="-10" dirty="0">
                <a:latin typeface="Cambria"/>
                <a:cs typeface="Cambria"/>
              </a:rPr>
              <a:t>profession and  </a:t>
            </a:r>
            <a:r>
              <a:rPr sz="2800" spc="-5" dirty="0">
                <a:latin typeface="Cambria"/>
                <a:cs typeface="Cambria"/>
              </a:rPr>
              <a:t>people, a pharmacist </a:t>
            </a:r>
            <a:r>
              <a:rPr sz="2800" spc="-10" dirty="0">
                <a:latin typeface="Cambria"/>
                <a:cs typeface="Cambria"/>
              </a:rPr>
              <a:t>will </a:t>
            </a:r>
            <a:r>
              <a:rPr sz="2800" spc="-35" dirty="0">
                <a:latin typeface="Cambria"/>
                <a:cs typeface="Cambria"/>
              </a:rPr>
              <a:t>always </a:t>
            </a:r>
            <a:r>
              <a:rPr sz="2800" spc="-20" dirty="0">
                <a:latin typeface="Cambria"/>
                <a:cs typeface="Cambria"/>
              </a:rPr>
              <a:t>keep </a:t>
            </a:r>
            <a:r>
              <a:rPr sz="2800" spc="-5" dirty="0">
                <a:latin typeface="Cambria"/>
                <a:cs typeface="Cambria"/>
              </a:rPr>
              <a:t>himself </a:t>
            </a:r>
            <a:r>
              <a:rPr sz="2800" spc="-10" dirty="0">
                <a:latin typeface="Cambria"/>
                <a:cs typeface="Cambria"/>
              </a:rPr>
              <a:t>updated with the modern  </a:t>
            </a:r>
            <a:r>
              <a:rPr sz="2800" spc="-15" dirty="0">
                <a:latin typeface="Cambria"/>
                <a:cs typeface="Cambria"/>
              </a:rPr>
              <a:t>development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pharmacy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10" dirty="0">
                <a:latin typeface="Cambria"/>
                <a:cs typeface="Cambria"/>
              </a:rPr>
              <a:t>regular reading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books, magazines</a:t>
            </a:r>
            <a:r>
              <a:rPr sz="2800" spc="13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etc.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4745" y="2151126"/>
            <a:ext cx="46970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Pharmacist’s</a:t>
            </a:r>
            <a:r>
              <a:rPr spc="-50" dirty="0"/>
              <a:t> </a:t>
            </a:r>
            <a:r>
              <a:rPr spc="-5" dirty="0"/>
              <a:t>Oath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496" y="48214"/>
            <a:ext cx="11661140" cy="6610984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5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spc="-5" dirty="0">
                <a:latin typeface="Times New Roman"/>
                <a:cs typeface="Times New Roman"/>
              </a:rPr>
              <a:t>At</a:t>
            </a:r>
            <a:r>
              <a:rPr sz="2400" i="1" spc="5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this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time,</a:t>
            </a:r>
            <a:r>
              <a:rPr sz="2400" i="1" spc="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</a:t>
            </a:r>
            <a:r>
              <a:rPr sz="2400" i="1" spc="6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vow</a:t>
            </a:r>
            <a:r>
              <a:rPr sz="2400" i="1" spc="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5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devote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my</a:t>
            </a:r>
            <a:r>
              <a:rPr sz="2400" i="1" spc="6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professional</a:t>
            </a:r>
            <a:r>
              <a:rPr sz="2400" i="1" spc="4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life</a:t>
            </a:r>
            <a:r>
              <a:rPr sz="2400" i="1" spc="5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to</a:t>
            </a:r>
            <a:r>
              <a:rPr sz="2400" i="1" spc="6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the</a:t>
            </a:r>
            <a:r>
              <a:rPr sz="2400" i="1" spc="6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service</a:t>
            </a:r>
            <a:r>
              <a:rPr sz="2400" i="1" spc="4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of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all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humankind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through</a:t>
            </a:r>
            <a:r>
              <a:rPr sz="2400" i="1" spc="5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440"/>
              </a:spcBef>
            </a:pPr>
            <a:r>
              <a:rPr sz="2400" i="1" spc="-10" dirty="0">
                <a:latin typeface="Times New Roman"/>
                <a:cs typeface="Times New Roman"/>
              </a:rPr>
              <a:t>profession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pharmacy.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 will consider the </a:t>
            </a:r>
            <a:r>
              <a:rPr sz="2400" i="1" spc="-15" dirty="0">
                <a:latin typeface="Times New Roman"/>
                <a:cs typeface="Times New Roman"/>
              </a:rPr>
              <a:t>welfare </a:t>
            </a:r>
            <a:r>
              <a:rPr sz="2400" i="1" dirty="0">
                <a:latin typeface="Times New Roman"/>
                <a:cs typeface="Times New Roman"/>
              </a:rPr>
              <a:t>of humanity and </a:t>
            </a:r>
            <a:r>
              <a:rPr sz="2400" i="1" spc="-15" dirty="0">
                <a:latin typeface="Times New Roman"/>
                <a:cs typeface="Times New Roman"/>
              </a:rPr>
              <a:t>relief </a:t>
            </a:r>
            <a:r>
              <a:rPr sz="2400" i="1" dirty="0">
                <a:latin typeface="Times New Roman"/>
                <a:cs typeface="Times New Roman"/>
              </a:rPr>
              <a:t>of human suffering </a:t>
            </a:r>
            <a:r>
              <a:rPr sz="2400" i="1" spc="-5" dirty="0">
                <a:latin typeface="Times New Roman"/>
                <a:cs typeface="Times New Roman"/>
              </a:rPr>
              <a:t>my primary</a:t>
            </a:r>
            <a:r>
              <a:rPr sz="2400" i="1" spc="-1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concerns.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will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apply</a:t>
            </a:r>
            <a:r>
              <a:rPr sz="2400" i="1" spc="10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my</a:t>
            </a:r>
            <a:r>
              <a:rPr sz="2400" i="1" spc="114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knowledge,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experience,</a:t>
            </a:r>
            <a:r>
              <a:rPr sz="2400" i="1" spc="114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and</a:t>
            </a:r>
            <a:r>
              <a:rPr sz="2400" i="1" spc="10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skills</a:t>
            </a:r>
            <a:r>
              <a:rPr sz="2400" i="1" spc="1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10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the</a:t>
            </a:r>
            <a:r>
              <a:rPr sz="2400" i="1" spc="114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best</a:t>
            </a:r>
            <a:r>
              <a:rPr sz="2400" i="1" spc="11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of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my</a:t>
            </a:r>
            <a:r>
              <a:rPr sz="2400" i="1" spc="11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ability</a:t>
            </a:r>
            <a:r>
              <a:rPr sz="2400" i="1" spc="1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110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assure</a:t>
            </a:r>
            <a:r>
              <a:rPr sz="2400" i="1" spc="10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optimal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445"/>
              </a:spcBef>
            </a:pPr>
            <a:r>
              <a:rPr sz="2400" i="1" spc="-5" dirty="0">
                <a:latin typeface="Times New Roman"/>
                <a:cs typeface="Times New Roman"/>
              </a:rPr>
              <a:t>drug </a:t>
            </a:r>
            <a:r>
              <a:rPr sz="2400" i="1" dirty="0">
                <a:latin typeface="Times New Roman"/>
                <a:cs typeface="Times New Roman"/>
              </a:rPr>
              <a:t>therapy </a:t>
            </a:r>
            <a:r>
              <a:rPr sz="2400" i="1" spc="-5" dirty="0">
                <a:latin typeface="Times New Roman"/>
                <a:cs typeface="Times New Roman"/>
              </a:rPr>
              <a:t>outcomes for the </a:t>
            </a:r>
            <a:r>
              <a:rPr sz="2400" i="1" dirty="0">
                <a:latin typeface="Times New Roman"/>
                <a:cs typeface="Times New Roman"/>
              </a:rPr>
              <a:t>patients </a:t>
            </a:r>
            <a:r>
              <a:rPr sz="2400" i="1" spc="-5" dirty="0">
                <a:latin typeface="Times New Roman"/>
                <a:cs typeface="Times New Roman"/>
              </a:rPr>
              <a:t>I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serve.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 </a:t>
            </a:r>
            <a:r>
              <a:rPr sz="2400" i="1" spc="-5" dirty="0">
                <a:latin typeface="Times New Roman"/>
                <a:cs typeface="Times New Roman"/>
              </a:rPr>
              <a:t>will keep </a:t>
            </a:r>
            <a:r>
              <a:rPr sz="2400" i="1" spc="-15" dirty="0">
                <a:latin typeface="Times New Roman"/>
                <a:cs typeface="Times New Roman"/>
              </a:rPr>
              <a:t>abreast </a:t>
            </a:r>
            <a:r>
              <a:rPr sz="2400" i="1" dirty="0">
                <a:latin typeface="Times New Roman"/>
                <a:cs typeface="Times New Roman"/>
              </a:rPr>
              <a:t>of </a:t>
            </a:r>
            <a:r>
              <a:rPr sz="2400" i="1" spc="-5" dirty="0">
                <a:latin typeface="Times New Roman"/>
                <a:cs typeface="Times New Roman"/>
              </a:rPr>
              <a:t>developments </a:t>
            </a:r>
            <a:r>
              <a:rPr sz="2400" i="1" dirty="0">
                <a:latin typeface="Times New Roman"/>
                <a:cs typeface="Times New Roman"/>
              </a:rPr>
              <a:t>and </a:t>
            </a:r>
            <a:r>
              <a:rPr sz="2400" i="1" spc="-5" dirty="0">
                <a:latin typeface="Times New Roman"/>
                <a:cs typeface="Times New Roman"/>
              </a:rPr>
              <a:t>maintain </a:t>
            </a:r>
            <a:r>
              <a:rPr sz="2400" i="1" spc="-10" dirty="0">
                <a:latin typeface="Times New Roman"/>
                <a:cs typeface="Times New Roman"/>
              </a:rPr>
              <a:t>professional </a:t>
            </a:r>
            <a:r>
              <a:rPr sz="2400" i="1" dirty="0">
                <a:latin typeface="Times New Roman"/>
                <a:cs typeface="Times New Roman"/>
              </a:rPr>
              <a:t>competency in </a:t>
            </a:r>
            <a:r>
              <a:rPr sz="2400" i="1" spc="-5" dirty="0">
                <a:latin typeface="Times New Roman"/>
                <a:cs typeface="Times New Roman"/>
              </a:rPr>
              <a:t>my </a:t>
            </a:r>
            <a:r>
              <a:rPr sz="2400" i="1" spc="-15" dirty="0">
                <a:latin typeface="Times New Roman"/>
                <a:cs typeface="Times New Roman"/>
              </a:rPr>
              <a:t>profession </a:t>
            </a:r>
            <a:r>
              <a:rPr sz="2400" i="1" spc="57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of</a:t>
            </a:r>
            <a:r>
              <a:rPr sz="2400" i="1" spc="-15" dirty="0">
                <a:latin typeface="Times New Roman"/>
                <a:cs typeface="Times New Roman"/>
              </a:rPr>
              <a:t> pharmacy.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 will maintain the highest principles of </a:t>
            </a:r>
            <a:r>
              <a:rPr sz="2400" i="1" spc="-5" dirty="0">
                <a:latin typeface="Times New Roman"/>
                <a:cs typeface="Times New Roman"/>
              </a:rPr>
              <a:t>moral, </a:t>
            </a:r>
            <a:r>
              <a:rPr sz="2400" i="1" dirty="0">
                <a:latin typeface="Times New Roman"/>
                <a:cs typeface="Times New Roman"/>
              </a:rPr>
              <a:t>ethical, and legal</a:t>
            </a:r>
            <a:r>
              <a:rPr sz="2400" i="1" spc="-1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conduct.</a:t>
            </a:r>
            <a:endParaRPr sz="2400">
              <a:latin typeface="Times New Roman"/>
              <a:cs typeface="Times New Roman"/>
            </a:endParaRPr>
          </a:p>
          <a:p>
            <a:pPr marL="355600" marR="5715" indent="-342900">
              <a:lnSpc>
                <a:spcPct val="15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 </a:t>
            </a:r>
            <a:r>
              <a:rPr sz="2400" i="1" spc="-5" dirty="0">
                <a:latin typeface="Times New Roman"/>
                <a:cs typeface="Times New Roman"/>
              </a:rPr>
              <a:t>will </a:t>
            </a:r>
            <a:r>
              <a:rPr sz="2400" i="1" dirty="0">
                <a:latin typeface="Times New Roman"/>
                <a:cs typeface="Times New Roman"/>
              </a:rPr>
              <a:t>embrace and </a:t>
            </a:r>
            <a:r>
              <a:rPr sz="2400" i="1" spc="-5" dirty="0">
                <a:latin typeface="Times New Roman"/>
                <a:cs typeface="Times New Roman"/>
              </a:rPr>
              <a:t>advocate change </a:t>
            </a:r>
            <a:r>
              <a:rPr sz="2400" i="1" dirty="0">
                <a:latin typeface="Times New Roman"/>
                <a:cs typeface="Times New Roman"/>
              </a:rPr>
              <a:t>in </a:t>
            </a:r>
            <a:r>
              <a:rPr sz="2400" i="1" spc="-5" dirty="0">
                <a:latin typeface="Times New Roman"/>
                <a:cs typeface="Times New Roman"/>
              </a:rPr>
              <a:t>the </a:t>
            </a:r>
            <a:r>
              <a:rPr sz="2400" i="1" spc="-15" dirty="0">
                <a:latin typeface="Times New Roman"/>
                <a:cs typeface="Times New Roman"/>
              </a:rPr>
              <a:t>profession </a:t>
            </a:r>
            <a:r>
              <a:rPr sz="2400" i="1" spc="-10" dirty="0">
                <a:latin typeface="Times New Roman"/>
                <a:cs typeface="Times New Roman"/>
              </a:rPr>
              <a:t>of </a:t>
            </a:r>
            <a:r>
              <a:rPr sz="2400" i="1" spc="-5" dirty="0">
                <a:latin typeface="Times New Roman"/>
                <a:cs typeface="Times New Roman"/>
              </a:rPr>
              <a:t>pharmacy that </a:t>
            </a:r>
            <a:r>
              <a:rPr sz="2400" i="1" spc="-15" dirty="0">
                <a:latin typeface="Times New Roman"/>
                <a:cs typeface="Times New Roman"/>
              </a:rPr>
              <a:t>improves </a:t>
            </a:r>
            <a:r>
              <a:rPr sz="2400" i="1" spc="-5" dirty="0">
                <a:latin typeface="Times New Roman"/>
                <a:cs typeface="Times New Roman"/>
              </a:rPr>
              <a:t>patient </a:t>
            </a:r>
            <a:r>
              <a:rPr sz="2400" i="1" spc="59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care.</a:t>
            </a:r>
            <a:endParaRPr sz="2400">
              <a:latin typeface="Times New Roman"/>
              <a:cs typeface="Times New Roman"/>
            </a:endParaRPr>
          </a:p>
          <a:p>
            <a:pPr marL="355600" marR="5715" indent="-342900">
              <a:lnSpc>
                <a:spcPct val="15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dirty="0">
                <a:latin typeface="Times New Roman"/>
                <a:cs typeface="Times New Roman"/>
              </a:rPr>
              <a:t>I </a:t>
            </a:r>
            <a:r>
              <a:rPr sz="2400" i="1" spc="-5" dirty="0">
                <a:latin typeface="Times New Roman"/>
                <a:cs typeface="Times New Roman"/>
              </a:rPr>
              <a:t>take </a:t>
            </a:r>
            <a:r>
              <a:rPr sz="2400" i="1" dirty="0">
                <a:latin typeface="Times New Roman"/>
                <a:cs typeface="Times New Roman"/>
              </a:rPr>
              <a:t>these vows </a:t>
            </a:r>
            <a:r>
              <a:rPr sz="2400" i="1" spc="-5" dirty="0">
                <a:latin typeface="Times New Roman"/>
                <a:cs typeface="Times New Roman"/>
              </a:rPr>
              <a:t>voluntarily with </a:t>
            </a:r>
            <a:r>
              <a:rPr sz="2400" i="1" dirty="0">
                <a:latin typeface="Times New Roman"/>
                <a:cs typeface="Times New Roman"/>
              </a:rPr>
              <a:t>the full </a:t>
            </a:r>
            <a:r>
              <a:rPr sz="2400" i="1" spc="-15" dirty="0">
                <a:latin typeface="Times New Roman"/>
                <a:cs typeface="Times New Roman"/>
              </a:rPr>
              <a:t>realization </a:t>
            </a:r>
            <a:r>
              <a:rPr sz="2400" i="1" spc="-10" dirty="0">
                <a:latin typeface="Times New Roman"/>
                <a:cs typeface="Times New Roman"/>
              </a:rPr>
              <a:t>of </a:t>
            </a:r>
            <a:r>
              <a:rPr sz="2400" i="1" dirty="0">
                <a:latin typeface="Times New Roman"/>
                <a:cs typeface="Times New Roman"/>
              </a:rPr>
              <a:t>the </a:t>
            </a:r>
            <a:r>
              <a:rPr sz="2400" i="1" spc="-10" dirty="0">
                <a:latin typeface="Times New Roman"/>
                <a:cs typeface="Times New Roman"/>
              </a:rPr>
              <a:t>responsibility </a:t>
            </a:r>
            <a:r>
              <a:rPr sz="2400" i="1" spc="-5" dirty="0">
                <a:latin typeface="Times New Roman"/>
                <a:cs typeface="Times New Roman"/>
              </a:rPr>
              <a:t>with which </a:t>
            </a:r>
            <a:r>
              <a:rPr sz="2400" i="1" dirty="0">
                <a:latin typeface="Times New Roman"/>
                <a:cs typeface="Times New Roman"/>
              </a:rPr>
              <a:t>I </a:t>
            </a:r>
            <a:r>
              <a:rPr sz="2400" i="1" spc="-5" dirty="0">
                <a:latin typeface="Times New Roman"/>
                <a:cs typeface="Times New Roman"/>
              </a:rPr>
              <a:t>am  </a:t>
            </a:r>
            <a:r>
              <a:rPr sz="2400" i="1" dirty="0">
                <a:latin typeface="Times New Roman"/>
                <a:cs typeface="Times New Roman"/>
              </a:rPr>
              <a:t>entrusted by the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public.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</a:t>
            </a:r>
            <a:r>
              <a:rPr spc="-85" dirty="0"/>
              <a:t> </a:t>
            </a:r>
            <a:r>
              <a:rPr spc="-100" dirty="0"/>
              <a:t>You.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584802"/>
              </p:ext>
            </p:extLst>
          </p:nvPr>
        </p:nvGraphicFramePr>
        <p:xfrm>
          <a:off x="381000" y="152400"/>
          <a:ext cx="11353800" cy="66243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7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6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spc="-3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Law</a:t>
                      </a:r>
                      <a:endParaRPr sz="2400" dirty="0">
                        <a:latin typeface="Cambria"/>
                        <a:cs typeface="Cambria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Ethics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949960" marR="187960" indent="-75628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20" dirty="0">
                          <a:latin typeface="Cambria"/>
                          <a:cs typeface="Cambria"/>
                        </a:rPr>
                        <a:t>Rules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of human conduct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binding to all 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persons in a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state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or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nation.</a:t>
                      </a:r>
                      <a:endParaRPr sz="2400" dirty="0">
                        <a:latin typeface="Cambria"/>
                        <a:cs typeface="Cambria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 marR="19812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20" dirty="0">
                          <a:latin typeface="Cambria"/>
                          <a:cs typeface="Cambria"/>
                        </a:rPr>
                        <a:t>Rules by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which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a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profession regulates 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actions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and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sets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standard for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all its  members.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4152">
                <a:tc>
                  <a:txBody>
                    <a:bodyPr/>
                    <a:lstStyle/>
                    <a:p>
                      <a:pPr marL="474345" marR="4679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Cambria"/>
                          <a:cs typeface="Cambria"/>
                        </a:rPr>
                        <a:t>If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law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is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broken,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a violator </a:t>
                      </a:r>
                      <a:r>
                        <a:rPr sz="2400" spc="-25" dirty="0">
                          <a:latin typeface="Cambria"/>
                          <a:cs typeface="Cambria"/>
                        </a:rPr>
                        <a:t>may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be 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subjected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to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punishment, a fine or  imprisonment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210" marR="278130" indent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Cambria"/>
                          <a:cs typeface="Cambria"/>
                        </a:rPr>
                        <a:t>If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rules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are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broken,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the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professional 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body </a:t>
                      </a:r>
                      <a:r>
                        <a:rPr sz="2400" spc="-25" dirty="0">
                          <a:latin typeface="Cambria"/>
                          <a:cs typeface="Cambria"/>
                        </a:rPr>
                        <a:t>may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subject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the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violator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to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loss  professional privileges.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Cambria"/>
                          <a:cs typeface="Cambria"/>
                        </a:rPr>
                        <a:t>Standards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of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Law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Cambria"/>
                          <a:cs typeface="Cambria"/>
                        </a:rPr>
                        <a:t>Standards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of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Conduct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121920" marR="116839" indent="-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5" dirty="0">
                          <a:latin typeface="Cambria"/>
                          <a:cs typeface="Cambria"/>
                        </a:rPr>
                        <a:t>Law </a:t>
                      </a:r>
                      <a:r>
                        <a:rPr sz="2400" spc="-30" dirty="0">
                          <a:latin typeface="Cambria"/>
                          <a:cs typeface="Cambria"/>
                        </a:rPr>
                        <a:t>may </a:t>
                      </a:r>
                      <a:r>
                        <a:rPr sz="2400" spc="-25" dirty="0">
                          <a:latin typeface="Cambria"/>
                          <a:cs typeface="Cambria"/>
                        </a:rPr>
                        <a:t>prevent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one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from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causing  injury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to </a:t>
                      </a:r>
                      <a:r>
                        <a:rPr sz="2400" spc="-50" dirty="0">
                          <a:latin typeface="Cambria"/>
                          <a:cs typeface="Cambria"/>
                        </a:rPr>
                        <a:t>other.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But </a:t>
                      </a:r>
                      <a:r>
                        <a:rPr sz="2400" dirty="0">
                          <a:latin typeface="Cambria"/>
                          <a:cs typeface="Cambria"/>
                        </a:rPr>
                        <a:t>it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can't force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him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to 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help his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neighbor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in hours of</a:t>
                      </a:r>
                      <a:r>
                        <a:rPr sz="2400" spc="4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need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61590" marR="339725" indent="-22161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Cambria"/>
                          <a:cs typeface="Cambria"/>
                        </a:rPr>
                        <a:t>Helping neighbors is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the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function of  </a:t>
                      </a:r>
                      <a:r>
                        <a:rPr sz="2400" dirty="0">
                          <a:latin typeface="Cambria"/>
                          <a:cs typeface="Cambria"/>
                        </a:rPr>
                        <a:t>ethics.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12">
                <a:tc>
                  <a:txBody>
                    <a:bodyPr/>
                    <a:lstStyle/>
                    <a:p>
                      <a:pPr marL="1181735" marR="462915" indent="-7169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Cambria"/>
                          <a:cs typeface="Cambria"/>
                        </a:rPr>
                        <a:t>Selling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misbranded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or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adulterated 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drug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is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prevented by</a:t>
                      </a:r>
                      <a:r>
                        <a:rPr sz="2400" spc="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20" dirty="0">
                          <a:latin typeface="Cambria"/>
                          <a:cs typeface="Cambria"/>
                        </a:rPr>
                        <a:t>law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63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Cambria"/>
                          <a:cs typeface="Cambria"/>
                        </a:rPr>
                        <a:t>Selling medicines at cheaper </a:t>
                      </a:r>
                      <a:r>
                        <a:rPr sz="2400" spc="-25" dirty="0">
                          <a:latin typeface="Cambria"/>
                          <a:cs typeface="Cambria"/>
                        </a:rPr>
                        <a:t>rate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than  that of the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fellow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pharmacist in his  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area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is </a:t>
                      </a:r>
                      <a:r>
                        <a:rPr sz="2400" spc="-10" dirty="0">
                          <a:latin typeface="Cambria"/>
                          <a:cs typeface="Cambria"/>
                        </a:rPr>
                        <a:t>not</a:t>
                      </a:r>
                      <a:r>
                        <a:rPr sz="2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2400" spc="-5" dirty="0">
                          <a:latin typeface="Cambria"/>
                          <a:cs typeface="Cambria"/>
                        </a:rPr>
                        <a:t>ethical</a:t>
                      </a:r>
                      <a:endParaRPr sz="2400" dirty="0">
                        <a:latin typeface="Cambria"/>
                        <a:cs typeface="Cambria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826" y="287527"/>
            <a:ext cx="674306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5" dirty="0"/>
              <a:t>CODE </a:t>
            </a:r>
            <a:r>
              <a:rPr sz="3200" dirty="0"/>
              <a:t>OF </a:t>
            </a:r>
            <a:r>
              <a:rPr sz="3200" spc="-5" dirty="0"/>
              <a:t>PHARMACEUTICAL</a:t>
            </a:r>
            <a:r>
              <a:rPr sz="3200" spc="-114" dirty="0"/>
              <a:t> </a:t>
            </a:r>
            <a:r>
              <a:rPr sz="3200" spc="-5" dirty="0"/>
              <a:t>ETHICS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28701" y="788060"/>
            <a:ext cx="11886565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0"/>
              </a:spcBef>
            </a:pPr>
            <a:r>
              <a:rPr sz="2800" spc="-5" dirty="0" smtClean="0">
                <a:latin typeface="Cambria"/>
                <a:cs typeface="Cambria"/>
              </a:rPr>
              <a:t>The code of pharmaceutical ethics is formulated </a:t>
            </a:r>
            <a:r>
              <a:rPr sz="2800" spc="-20" dirty="0" smtClean="0">
                <a:latin typeface="Cambria"/>
                <a:cs typeface="Cambria"/>
              </a:rPr>
              <a:t>by </a:t>
            </a:r>
            <a:r>
              <a:rPr sz="2800" spc="-5" dirty="0" smtClean="0">
                <a:latin typeface="Cambria"/>
                <a:cs typeface="Cambria"/>
              </a:rPr>
              <a:t>PCI </a:t>
            </a:r>
            <a:r>
              <a:rPr sz="2800" spc="-15" dirty="0" smtClean="0">
                <a:latin typeface="Cambria"/>
                <a:cs typeface="Cambria"/>
              </a:rPr>
              <a:t>for </a:t>
            </a:r>
            <a:r>
              <a:rPr sz="2800" spc="-10" dirty="0" smtClean="0">
                <a:latin typeface="Cambria"/>
                <a:cs typeface="Cambria"/>
              </a:rPr>
              <a:t>the guidance </a:t>
            </a:r>
            <a:r>
              <a:rPr sz="2800" spc="-15" dirty="0" smtClean="0">
                <a:latin typeface="Cambria"/>
                <a:cs typeface="Cambria"/>
              </a:rPr>
              <a:t>of  </a:t>
            </a:r>
            <a:r>
              <a:rPr sz="2800" spc="-5" dirty="0" smtClean="0">
                <a:latin typeface="Cambria"/>
                <a:cs typeface="Cambria"/>
              </a:rPr>
              <a:t>Indian </a:t>
            </a:r>
            <a:r>
              <a:rPr sz="2800" dirty="0" smtClean="0">
                <a:latin typeface="Cambria"/>
                <a:cs typeface="Cambria"/>
              </a:rPr>
              <a:t>pharmacist. </a:t>
            </a:r>
            <a:r>
              <a:rPr sz="2800" spc="-5" dirty="0" smtClean="0">
                <a:latin typeface="Cambria"/>
                <a:cs typeface="Cambria"/>
              </a:rPr>
              <a:t>The code </a:t>
            </a:r>
            <a:r>
              <a:rPr sz="2800" dirty="0" smtClean="0">
                <a:latin typeface="Cambria"/>
                <a:cs typeface="Cambria"/>
              </a:rPr>
              <a:t>of </a:t>
            </a:r>
            <a:r>
              <a:rPr sz="2800" spc="-5" dirty="0" smtClean="0">
                <a:latin typeface="Cambria"/>
                <a:cs typeface="Cambria"/>
              </a:rPr>
              <a:t>pharmaceutical ethics helps </a:t>
            </a:r>
            <a:r>
              <a:rPr sz="2800" spc="-15" dirty="0" smtClean="0">
                <a:latin typeface="Cambria"/>
                <a:cs typeface="Cambria"/>
              </a:rPr>
              <a:t>to </a:t>
            </a:r>
            <a:r>
              <a:rPr sz="2800" spc="-5" dirty="0" smtClean="0">
                <a:latin typeface="Cambria"/>
                <a:cs typeface="Cambria"/>
              </a:rPr>
              <a:t>guide </a:t>
            </a:r>
            <a:r>
              <a:rPr sz="2800" spc="-10" dirty="0" smtClean="0">
                <a:latin typeface="Cambria"/>
                <a:cs typeface="Cambria"/>
              </a:rPr>
              <a:t>the  </a:t>
            </a:r>
            <a:r>
              <a:rPr sz="2800" spc="-5" dirty="0" smtClean="0">
                <a:latin typeface="Cambria"/>
                <a:cs typeface="Cambria"/>
              </a:rPr>
              <a:t>pharmacist as </a:t>
            </a:r>
            <a:r>
              <a:rPr sz="2800" spc="-15" dirty="0" smtClean="0">
                <a:latin typeface="Cambria"/>
                <a:cs typeface="Cambria"/>
              </a:rPr>
              <a:t>to </a:t>
            </a:r>
            <a:r>
              <a:rPr sz="2800" spc="-5" dirty="0" smtClean="0">
                <a:latin typeface="Cambria"/>
                <a:cs typeface="Cambria"/>
              </a:rPr>
              <a:t>how </a:t>
            </a:r>
            <a:r>
              <a:rPr sz="2800" dirty="0" smtClean="0">
                <a:latin typeface="Cambria"/>
                <a:cs typeface="Cambria"/>
              </a:rPr>
              <a:t>he </a:t>
            </a:r>
            <a:r>
              <a:rPr sz="2800" spc="-5" dirty="0" smtClean="0">
                <a:latin typeface="Cambria"/>
                <a:cs typeface="Cambria"/>
              </a:rPr>
              <a:t>should conduct himself in </a:t>
            </a:r>
            <a:r>
              <a:rPr sz="2800" spc="-10" dirty="0" smtClean="0">
                <a:latin typeface="Cambria"/>
                <a:cs typeface="Cambria"/>
              </a:rPr>
              <a:t>relation</a:t>
            </a:r>
            <a:r>
              <a:rPr sz="2800" spc="5" dirty="0" smtClean="0">
                <a:latin typeface="Cambria"/>
                <a:cs typeface="Cambria"/>
              </a:rPr>
              <a:t> </a:t>
            </a:r>
            <a:r>
              <a:rPr sz="2800" spc="-10" dirty="0" smtClean="0">
                <a:latin typeface="Cambria"/>
                <a:cs typeface="Cambria"/>
              </a:rPr>
              <a:t>to:</a:t>
            </a:r>
            <a:endParaRPr sz="2800" dirty="0" smtClean="0">
              <a:latin typeface="Cambria"/>
              <a:cs typeface="Cambria"/>
            </a:endParaRPr>
          </a:p>
          <a:p>
            <a:pPr marL="12700" marR="10488930">
              <a:lnSpc>
                <a:spcPts val="5040"/>
              </a:lnSpc>
              <a:spcBef>
                <a:spcPts val="450"/>
              </a:spcBef>
            </a:pPr>
            <a:r>
              <a:rPr sz="2800" spc="-5" dirty="0" smtClean="0">
                <a:latin typeface="Cambria"/>
                <a:cs typeface="Cambria"/>
              </a:rPr>
              <a:t>His </a:t>
            </a:r>
            <a:r>
              <a:rPr sz="2800" spc="-10" dirty="0" smtClean="0">
                <a:latin typeface="Cambria"/>
                <a:cs typeface="Cambria"/>
              </a:rPr>
              <a:t>job  </a:t>
            </a:r>
            <a:r>
              <a:rPr sz="2800" spc="-5" dirty="0" smtClean="0">
                <a:latin typeface="Cambria"/>
                <a:cs typeface="Cambria"/>
              </a:rPr>
              <a:t>His</a:t>
            </a:r>
            <a:r>
              <a:rPr sz="2800" spc="-80" dirty="0" smtClean="0">
                <a:latin typeface="Cambria"/>
                <a:cs typeface="Cambria"/>
              </a:rPr>
              <a:t> </a:t>
            </a:r>
            <a:r>
              <a:rPr sz="2800" spc="-20" dirty="0" smtClean="0">
                <a:latin typeface="Cambria"/>
                <a:cs typeface="Cambria"/>
              </a:rPr>
              <a:t>trade</a:t>
            </a:r>
            <a:endParaRPr sz="2800" dirty="0" smtClean="0">
              <a:latin typeface="Cambria"/>
              <a:cs typeface="Cambria"/>
            </a:endParaRPr>
          </a:p>
          <a:p>
            <a:pPr marL="12700" marR="7823834">
              <a:lnSpc>
                <a:spcPts val="5040"/>
              </a:lnSpc>
            </a:pPr>
            <a:r>
              <a:rPr sz="2800" spc="-5" dirty="0" smtClean="0">
                <a:latin typeface="Cambria"/>
                <a:cs typeface="Cambria"/>
              </a:rPr>
              <a:t>His </a:t>
            </a:r>
            <a:r>
              <a:rPr sz="2800" spc="-10" dirty="0" smtClean="0">
                <a:latin typeface="Cambria"/>
                <a:cs typeface="Cambria"/>
              </a:rPr>
              <a:t>profession</a:t>
            </a:r>
            <a:r>
              <a:rPr sz="2800" spc="-55" dirty="0" smtClean="0">
                <a:latin typeface="Cambria"/>
                <a:cs typeface="Cambria"/>
              </a:rPr>
              <a:t> </a:t>
            </a:r>
            <a:r>
              <a:rPr sz="2800" spc="-5" dirty="0" smtClean="0">
                <a:latin typeface="Cambria"/>
                <a:cs typeface="Cambria"/>
              </a:rPr>
              <a:t>(Pharmacy)  Medical</a:t>
            </a:r>
            <a:r>
              <a:rPr sz="2800" spc="-20" dirty="0" smtClean="0">
                <a:latin typeface="Cambria"/>
                <a:cs typeface="Cambria"/>
              </a:rPr>
              <a:t> </a:t>
            </a:r>
            <a:r>
              <a:rPr sz="2800" spc="-10" dirty="0" smtClean="0">
                <a:latin typeface="Cambria"/>
                <a:cs typeface="Cambria"/>
              </a:rPr>
              <a:t>profession</a:t>
            </a:r>
            <a:endParaRPr sz="2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3208" y="2694178"/>
            <a:ext cx="8085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PHARMACIST </a:t>
            </a:r>
            <a:r>
              <a:rPr sz="3600" dirty="0"/>
              <a:t>IN </a:t>
            </a:r>
            <a:r>
              <a:rPr sz="3600" spc="-40" dirty="0"/>
              <a:t>RELATION </a:t>
            </a:r>
            <a:r>
              <a:rPr sz="3600" spc="-50" dirty="0"/>
              <a:t>TO </a:t>
            </a:r>
            <a:r>
              <a:rPr sz="3600" dirty="0"/>
              <a:t>HIS</a:t>
            </a:r>
            <a:r>
              <a:rPr sz="3600" spc="30" dirty="0"/>
              <a:t> </a:t>
            </a:r>
            <a:r>
              <a:rPr sz="3600" dirty="0"/>
              <a:t>JOB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089" y="265181"/>
            <a:ext cx="11830685" cy="4506595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75"/>
              </a:spcBef>
            </a:pPr>
            <a:r>
              <a:rPr sz="2800" b="1" spc="-5" dirty="0">
                <a:latin typeface="Cambria"/>
                <a:cs typeface="Cambria"/>
              </a:rPr>
              <a:t>1. Scope of Pharmaceutical</a:t>
            </a:r>
            <a:r>
              <a:rPr sz="2800" b="1" spc="55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Services: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When </a:t>
            </a:r>
            <a:r>
              <a:rPr sz="2800" spc="-10" dirty="0">
                <a:latin typeface="Cambria"/>
                <a:cs typeface="Cambria"/>
              </a:rPr>
              <a:t>premises </a:t>
            </a:r>
            <a:r>
              <a:rPr sz="2800" spc="-20" dirty="0">
                <a:latin typeface="Cambria"/>
                <a:cs typeface="Cambria"/>
              </a:rPr>
              <a:t>are </a:t>
            </a:r>
            <a:r>
              <a:rPr sz="2800" spc="-15" dirty="0">
                <a:latin typeface="Cambria"/>
                <a:cs typeface="Cambria"/>
              </a:rPr>
              <a:t>registered </a:t>
            </a:r>
            <a:r>
              <a:rPr sz="2800" spc="-5" dirty="0">
                <a:latin typeface="Cambria"/>
                <a:cs typeface="Cambria"/>
              </a:rPr>
              <a:t>under statutory </a:t>
            </a:r>
            <a:r>
              <a:rPr sz="2800" spc="-10" dirty="0">
                <a:latin typeface="Cambria"/>
                <a:cs typeface="Cambria"/>
              </a:rPr>
              <a:t>requirements </a:t>
            </a:r>
            <a:r>
              <a:rPr sz="2800" spc="-5" dirty="0">
                <a:latin typeface="Cambria"/>
                <a:cs typeface="Cambria"/>
              </a:rPr>
              <a:t>and opened  as a </a:t>
            </a:r>
            <a:r>
              <a:rPr sz="2800" spc="-30" dirty="0">
                <a:latin typeface="Cambria"/>
                <a:cs typeface="Cambria"/>
              </a:rPr>
              <a:t>pharmacy, </a:t>
            </a:r>
            <a:r>
              <a:rPr sz="2800" spc="-5" dirty="0">
                <a:latin typeface="Cambria"/>
                <a:cs typeface="Cambria"/>
              </a:rPr>
              <a:t>a </a:t>
            </a:r>
            <a:r>
              <a:rPr sz="2800" spc="-15" dirty="0">
                <a:latin typeface="Cambria"/>
                <a:cs typeface="Cambria"/>
              </a:rPr>
              <a:t>reasonably comprehensive </a:t>
            </a:r>
            <a:r>
              <a:rPr sz="2800" spc="-5" dirty="0">
                <a:latin typeface="Cambria"/>
                <a:cs typeface="Cambria"/>
              </a:rPr>
              <a:t>pharmaceutical service should  </a:t>
            </a:r>
            <a:r>
              <a:rPr sz="2800" dirty="0">
                <a:latin typeface="Cambria"/>
                <a:cs typeface="Cambria"/>
              </a:rPr>
              <a:t>be</a:t>
            </a:r>
            <a:r>
              <a:rPr sz="2800" spc="-10" dirty="0">
                <a:latin typeface="Cambria"/>
                <a:cs typeface="Cambria"/>
              </a:rPr>
              <a:t> </a:t>
            </a:r>
            <a:r>
              <a:rPr sz="2800" spc="-15" dirty="0">
                <a:latin typeface="Cambria"/>
                <a:cs typeface="Cambria"/>
              </a:rPr>
              <a:t>provided.</a:t>
            </a:r>
            <a:endParaRPr sz="2800">
              <a:latin typeface="Cambria"/>
              <a:cs typeface="Cambria"/>
            </a:endParaRPr>
          </a:p>
          <a:p>
            <a:pPr marL="469900" marR="6985" indent="-457200" algn="just">
              <a:lnSpc>
                <a:spcPct val="15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This </a:t>
            </a:r>
            <a:r>
              <a:rPr sz="2800" spc="-35" dirty="0">
                <a:latin typeface="Cambria"/>
                <a:cs typeface="Cambria"/>
              </a:rPr>
              <a:t>involves </a:t>
            </a:r>
            <a:r>
              <a:rPr sz="2800" spc="-10" dirty="0">
                <a:latin typeface="Cambria"/>
                <a:cs typeface="Cambria"/>
              </a:rPr>
              <a:t>the supply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commonly </a:t>
            </a:r>
            <a:r>
              <a:rPr sz="2800" spc="-15" dirty="0">
                <a:latin typeface="Cambria"/>
                <a:cs typeface="Cambria"/>
              </a:rPr>
              <a:t>required </a:t>
            </a:r>
            <a:r>
              <a:rPr sz="2800" spc="-5" dirty="0">
                <a:latin typeface="Cambria"/>
                <a:cs typeface="Cambria"/>
              </a:rPr>
              <a:t>medicines of </a:t>
            </a:r>
            <a:r>
              <a:rPr sz="2800" spc="-10" dirty="0">
                <a:latin typeface="Cambria"/>
                <a:cs typeface="Cambria"/>
              </a:rPr>
              <a:t>this </a:t>
            </a:r>
            <a:r>
              <a:rPr sz="2800" spc="-15" dirty="0">
                <a:latin typeface="Cambria"/>
                <a:cs typeface="Cambria"/>
              </a:rPr>
              <a:t>nature  </a:t>
            </a:r>
            <a:r>
              <a:rPr sz="2800" spc="-10" dirty="0">
                <a:latin typeface="Cambria"/>
                <a:cs typeface="Cambria"/>
              </a:rPr>
              <a:t>without undue</a:t>
            </a:r>
            <a:r>
              <a:rPr sz="2800" spc="30" dirty="0">
                <a:latin typeface="Cambria"/>
                <a:cs typeface="Cambria"/>
              </a:rPr>
              <a:t> </a:t>
            </a:r>
            <a:r>
              <a:rPr sz="2800" spc="-55" dirty="0">
                <a:latin typeface="Cambria"/>
                <a:cs typeface="Cambria"/>
              </a:rPr>
              <a:t>delay.</a:t>
            </a:r>
            <a:endParaRPr sz="2800">
              <a:latin typeface="Cambria"/>
              <a:cs typeface="Cambria"/>
            </a:endParaRPr>
          </a:p>
          <a:p>
            <a:pPr marL="469900" indent="-457200" algn="just">
              <a:lnSpc>
                <a:spcPct val="100000"/>
              </a:lnSpc>
              <a:spcBef>
                <a:spcPts val="1680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It also </a:t>
            </a:r>
            <a:r>
              <a:rPr sz="2800" spc="-35" dirty="0">
                <a:latin typeface="Cambria"/>
                <a:cs typeface="Cambria"/>
              </a:rPr>
              <a:t>involves </a:t>
            </a:r>
            <a:r>
              <a:rPr sz="2800" spc="-5" dirty="0">
                <a:latin typeface="Cambria"/>
                <a:cs typeface="Cambria"/>
              </a:rPr>
              <a:t>willingness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furnish </a:t>
            </a:r>
            <a:r>
              <a:rPr sz="2800" spc="-10" dirty="0">
                <a:latin typeface="Cambria"/>
                <a:cs typeface="Cambria"/>
              </a:rPr>
              <a:t>emergency </a:t>
            </a:r>
            <a:r>
              <a:rPr sz="2800" spc="-5" dirty="0">
                <a:latin typeface="Cambria"/>
                <a:cs typeface="Cambria"/>
              </a:rPr>
              <a:t>supplies at all</a:t>
            </a:r>
            <a:r>
              <a:rPr sz="2800" spc="14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times.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089" y="265181"/>
            <a:ext cx="11830685" cy="6427470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75"/>
              </a:spcBef>
            </a:pPr>
            <a:r>
              <a:rPr sz="2800" b="1" spc="-5" dirty="0">
                <a:latin typeface="Cambria"/>
                <a:cs typeface="Cambria"/>
              </a:rPr>
              <a:t>2. </a:t>
            </a:r>
            <a:r>
              <a:rPr sz="2800" b="1" spc="-10" dirty="0">
                <a:latin typeface="Cambria"/>
                <a:cs typeface="Cambria"/>
              </a:rPr>
              <a:t>Conduct </a:t>
            </a:r>
            <a:r>
              <a:rPr sz="2800" b="1" spc="-5" dirty="0">
                <a:latin typeface="Cambria"/>
                <a:cs typeface="Cambria"/>
              </a:rPr>
              <a:t>of</a:t>
            </a:r>
            <a:r>
              <a:rPr sz="2800" b="1" spc="42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Pharmacy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The condition in a pharmacy should </a:t>
            </a:r>
            <a:r>
              <a:rPr sz="2800" spc="5" dirty="0">
                <a:latin typeface="Cambria"/>
                <a:cs typeface="Cambria"/>
              </a:rPr>
              <a:t>be </a:t>
            </a:r>
            <a:r>
              <a:rPr sz="2800" spc="-5" dirty="0">
                <a:latin typeface="Cambria"/>
                <a:cs typeface="Cambria"/>
              </a:rPr>
              <a:t>such as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preclude </a:t>
            </a:r>
            <a:r>
              <a:rPr sz="2800" spc="-20" dirty="0">
                <a:latin typeface="Cambria"/>
                <a:cs typeface="Cambria"/>
              </a:rPr>
              <a:t>avoidable </a:t>
            </a:r>
            <a:r>
              <a:rPr sz="2800" spc="-5" dirty="0">
                <a:latin typeface="Cambria"/>
                <a:cs typeface="Cambria"/>
              </a:rPr>
              <a:t>risk  or </a:t>
            </a:r>
            <a:r>
              <a:rPr sz="2800" spc="-10" dirty="0">
                <a:latin typeface="Cambria"/>
                <a:cs typeface="Cambria"/>
              </a:rPr>
              <a:t>error </a:t>
            </a:r>
            <a:r>
              <a:rPr sz="2800" spc="5" dirty="0">
                <a:latin typeface="Cambria"/>
                <a:cs typeface="Cambria"/>
              </a:rPr>
              <a:t>or </a:t>
            </a:r>
            <a:r>
              <a:rPr sz="2800" spc="-5" dirty="0">
                <a:latin typeface="Cambria"/>
                <a:cs typeface="Cambria"/>
              </a:rPr>
              <a:t>of accidental contamination in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15" dirty="0">
                <a:latin typeface="Cambria"/>
                <a:cs typeface="Cambria"/>
              </a:rPr>
              <a:t>preparation, </a:t>
            </a:r>
            <a:r>
              <a:rPr sz="2800" spc="-5" dirty="0">
                <a:latin typeface="Cambria"/>
                <a:cs typeface="Cambria"/>
              </a:rPr>
              <a:t>dispensing </a:t>
            </a:r>
            <a:r>
              <a:rPr sz="2800" spc="-10" dirty="0">
                <a:latin typeface="Cambria"/>
                <a:cs typeface="Cambria"/>
              </a:rPr>
              <a:t>and  </a:t>
            </a:r>
            <a:r>
              <a:rPr sz="2800" spc="-15" dirty="0">
                <a:latin typeface="Cambria"/>
                <a:cs typeface="Cambria"/>
              </a:rPr>
              <a:t>supply </a:t>
            </a:r>
            <a:r>
              <a:rPr sz="2800" spc="-5" dirty="0">
                <a:latin typeface="Cambria"/>
                <a:cs typeface="Cambria"/>
              </a:rPr>
              <a:t>of</a:t>
            </a:r>
            <a:r>
              <a:rPr sz="2800" spc="20" dirty="0">
                <a:latin typeface="Cambria"/>
                <a:cs typeface="Cambria"/>
              </a:rPr>
              <a:t> </a:t>
            </a:r>
            <a:r>
              <a:rPr sz="2800" spc="-5" dirty="0">
                <a:latin typeface="Cambria"/>
                <a:cs typeface="Cambria"/>
              </a:rPr>
              <a:t>medicines.</a:t>
            </a:r>
            <a:endParaRPr sz="2800">
              <a:latin typeface="Cambria"/>
              <a:cs typeface="Cambria"/>
            </a:endParaRPr>
          </a:p>
          <a:p>
            <a:pPr marL="469900" marR="7620" indent="-457200" algn="just">
              <a:lnSpc>
                <a:spcPct val="15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The </a:t>
            </a:r>
            <a:r>
              <a:rPr sz="2800" spc="-15" dirty="0">
                <a:latin typeface="Cambria"/>
                <a:cs typeface="Cambria"/>
              </a:rPr>
              <a:t>appearance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 premises </a:t>
            </a:r>
            <a:r>
              <a:rPr sz="2800" spc="-5" dirty="0">
                <a:latin typeface="Cambria"/>
                <a:cs typeface="Cambria"/>
              </a:rPr>
              <a:t>should </a:t>
            </a:r>
            <a:r>
              <a:rPr sz="2800" spc="-10" dirty="0">
                <a:latin typeface="Cambria"/>
                <a:cs typeface="Cambria"/>
              </a:rPr>
              <a:t>reflect the professional </a:t>
            </a:r>
            <a:r>
              <a:rPr sz="2800" spc="-15" dirty="0">
                <a:latin typeface="Cambria"/>
                <a:cs typeface="Cambria"/>
              </a:rPr>
              <a:t>character 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</a:t>
            </a:r>
            <a:r>
              <a:rPr sz="2800" spc="10" dirty="0">
                <a:latin typeface="Cambria"/>
                <a:cs typeface="Cambria"/>
              </a:rPr>
              <a:t> </a:t>
            </a:r>
            <a:r>
              <a:rPr sz="2800" spc="-30" dirty="0">
                <a:latin typeface="Cambria"/>
                <a:cs typeface="Cambria"/>
              </a:rPr>
              <a:t>pharmacy.</a:t>
            </a:r>
            <a:endParaRPr sz="2800">
              <a:latin typeface="Cambria"/>
              <a:cs typeface="Cambria"/>
            </a:endParaRPr>
          </a:p>
          <a:p>
            <a:pPr marL="469900" marR="8255" indent="-457200" algn="just">
              <a:lnSpc>
                <a:spcPts val="5040"/>
              </a:lnSpc>
              <a:spcBef>
                <a:spcPts val="44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It should be clear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5" dirty="0">
                <a:latin typeface="Cambria"/>
                <a:cs typeface="Cambria"/>
              </a:rPr>
              <a:t>the public that the </a:t>
            </a:r>
            <a:r>
              <a:rPr sz="2800" spc="-15" dirty="0">
                <a:latin typeface="Cambria"/>
                <a:cs typeface="Cambria"/>
              </a:rPr>
              <a:t>practice </a:t>
            </a:r>
            <a:r>
              <a:rPr sz="2800" spc="-5" dirty="0">
                <a:latin typeface="Cambria"/>
                <a:cs typeface="Cambria"/>
              </a:rPr>
              <a:t>of pharmacy is carried out  in </a:t>
            </a:r>
            <a:r>
              <a:rPr sz="2800" spc="-10" dirty="0">
                <a:latin typeface="Cambria"/>
                <a:cs typeface="Cambria"/>
              </a:rPr>
              <a:t>the</a:t>
            </a:r>
            <a:r>
              <a:rPr sz="2800" dirty="0">
                <a:latin typeface="Cambria"/>
                <a:cs typeface="Cambria"/>
              </a:rPr>
              <a:t> establishment.</a:t>
            </a:r>
            <a:endParaRPr sz="2800">
              <a:latin typeface="Cambria"/>
              <a:cs typeface="Cambria"/>
            </a:endParaRPr>
          </a:p>
          <a:p>
            <a:pPr marL="469900" marR="6350" indent="-457200" algn="just">
              <a:lnSpc>
                <a:spcPts val="504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latin typeface="Cambria"/>
                <a:cs typeface="Cambria"/>
              </a:rPr>
              <a:t>Signs, </a:t>
            </a:r>
            <a:r>
              <a:rPr sz="2800" spc="-5" dirty="0">
                <a:latin typeface="Cambria"/>
                <a:cs typeface="Cambria"/>
              </a:rPr>
              <a:t>notices, descriptions, </a:t>
            </a:r>
            <a:r>
              <a:rPr sz="2800" spc="-15" dirty="0">
                <a:latin typeface="Cambria"/>
                <a:cs typeface="Cambria"/>
              </a:rPr>
              <a:t>wording </a:t>
            </a:r>
            <a:r>
              <a:rPr sz="2800" spc="-5" dirty="0">
                <a:latin typeface="Cambria"/>
                <a:cs typeface="Cambria"/>
              </a:rPr>
              <a:t>on business, stationary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15" dirty="0">
                <a:latin typeface="Cambria"/>
                <a:cs typeface="Cambria"/>
              </a:rPr>
              <a:t>related  </a:t>
            </a:r>
            <a:r>
              <a:rPr sz="2800" spc="-5" dirty="0">
                <a:latin typeface="Cambria"/>
                <a:cs typeface="Cambria"/>
              </a:rPr>
              <a:t>indications, 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15" dirty="0">
                <a:latin typeface="Cambria"/>
                <a:cs typeface="Cambria"/>
              </a:rPr>
              <a:t>restrained </a:t>
            </a:r>
            <a:r>
              <a:rPr sz="2800" spc="-5" dirty="0">
                <a:latin typeface="Cambria"/>
                <a:cs typeface="Cambria"/>
              </a:rPr>
              <a:t>in size, design </a:t>
            </a:r>
            <a:r>
              <a:rPr sz="2800" spc="-10" dirty="0">
                <a:latin typeface="Cambria"/>
                <a:cs typeface="Cambria"/>
              </a:rPr>
              <a:t>and</a:t>
            </a:r>
            <a:r>
              <a:rPr sz="2800" spc="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terms.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067" y="559159"/>
            <a:ext cx="11829415" cy="514794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5"/>
              </a:spcBef>
            </a:pPr>
            <a:r>
              <a:rPr sz="2800" b="1" spc="-5" dirty="0">
                <a:latin typeface="Cambria"/>
                <a:cs typeface="Cambria"/>
              </a:rPr>
              <a:t>3. Handling </a:t>
            </a:r>
            <a:r>
              <a:rPr sz="2800" b="1" dirty="0">
                <a:latin typeface="Cambria"/>
                <a:cs typeface="Cambria"/>
              </a:rPr>
              <a:t>of</a:t>
            </a:r>
            <a:r>
              <a:rPr sz="2800" b="1" spc="51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Prescriptions:</a:t>
            </a:r>
            <a:endParaRPr sz="2800">
              <a:latin typeface="Cambria"/>
              <a:cs typeface="Cambria"/>
            </a:endParaRPr>
          </a:p>
          <a:p>
            <a:pPr marL="469900" marR="7620" indent="-457200" algn="just">
              <a:lnSpc>
                <a:spcPct val="15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When a </a:t>
            </a:r>
            <a:r>
              <a:rPr sz="2800" spc="-10" dirty="0">
                <a:latin typeface="Cambria"/>
                <a:cs typeface="Cambria"/>
              </a:rPr>
              <a:t>prescription </a:t>
            </a:r>
            <a:r>
              <a:rPr sz="2800" spc="-5" dirty="0">
                <a:latin typeface="Cambria"/>
                <a:cs typeface="Cambria"/>
              </a:rPr>
              <a:t>is </a:t>
            </a:r>
            <a:r>
              <a:rPr sz="2800" spc="-10" dirty="0">
                <a:latin typeface="Cambria"/>
                <a:cs typeface="Cambria"/>
              </a:rPr>
              <a:t>presented </a:t>
            </a:r>
            <a:r>
              <a:rPr sz="2800" spc="-15" dirty="0">
                <a:latin typeface="Cambria"/>
                <a:cs typeface="Cambria"/>
              </a:rPr>
              <a:t>for </a:t>
            </a:r>
            <a:r>
              <a:rPr sz="2800" spc="-5" dirty="0">
                <a:latin typeface="Cambria"/>
                <a:cs typeface="Cambria"/>
              </a:rPr>
              <a:t>dispensing. </a:t>
            </a:r>
            <a:r>
              <a:rPr sz="2800" dirty="0">
                <a:latin typeface="Cambria"/>
                <a:cs typeface="Cambria"/>
              </a:rPr>
              <a:t>It should be </a:t>
            </a:r>
            <a:r>
              <a:rPr sz="2800" spc="-25" dirty="0">
                <a:latin typeface="Cambria"/>
                <a:cs typeface="Cambria"/>
              </a:rPr>
              <a:t>received </a:t>
            </a:r>
            <a:r>
              <a:rPr sz="2800" spc="-20" dirty="0">
                <a:latin typeface="Cambria"/>
                <a:cs typeface="Cambria"/>
              </a:rPr>
              <a:t>by </a:t>
            </a:r>
            <a:r>
              <a:rPr sz="2800" spc="-5" dirty="0">
                <a:latin typeface="Cambria"/>
                <a:cs typeface="Cambria"/>
              </a:rPr>
              <a:t>a  pharmacist </a:t>
            </a:r>
            <a:r>
              <a:rPr sz="2800" spc="-10" dirty="0">
                <a:latin typeface="Cambria"/>
                <a:cs typeface="Cambria"/>
              </a:rPr>
              <a:t>without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dirty="0">
                <a:latin typeface="Cambria"/>
                <a:cs typeface="Cambria"/>
              </a:rPr>
              <a:t>discussion </a:t>
            </a:r>
            <a:r>
              <a:rPr sz="2800" spc="-5" dirty="0">
                <a:latin typeface="Cambria"/>
                <a:cs typeface="Cambria"/>
              </a:rPr>
              <a:t>or comment </a:t>
            </a:r>
            <a:r>
              <a:rPr sz="2800" spc="-30" dirty="0">
                <a:latin typeface="Cambria"/>
                <a:cs typeface="Cambria"/>
              </a:rPr>
              <a:t>over </a:t>
            </a:r>
            <a:r>
              <a:rPr sz="2800" spc="5" dirty="0">
                <a:latin typeface="Cambria"/>
                <a:cs typeface="Cambria"/>
              </a:rPr>
              <a:t>it </a:t>
            </a:r>
            <a:r>
              <a:rPr sz="2800" spc="-15" dirty="0">
                <a:latin typeface="Cambria"/>
                <a:cs typeface="Cambria"/>
              </a:rPr>
              <a:t>regarding </a:t>
            </a:r>
            <a:r>
              <a:rPr sz="2800" spc="-10" dirty="0">
                <a:latin typeface="Cambria"/>
                <a:cs typeface="Cambria"/>
              </a:rPr>
              <a:t>the  merits and </a:t>
            </a:r>
            <a:r>
              <a:rPr sz="2800" spc="-5" dirty="0">
                <a:latin typeface="Cambria"/>
                <a:cs typeface="Cambria"/>
              </a:rPr>
              <a:t>demerits of its </a:t>
            </a:r>
            <a:r>
              <a:rPr sz="2800" spc="-10" dirty="0">
                <a:latin typeface="Cambria"/>
                <a:cs typeface="Cambria"/>
              </a:rPr>
              <a:t>therapeutic</a:t>
            </a:r>
            <a:r>
              <a:rPr sz="2800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efficiency.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spc="-5" dirty="0">
                <a:latin typeface="Cambria"/>
                <a:cs typeface="Cambria"/>
              </a:rPr>
              <a:t>The Pharmacist should </a:t>
            </a:r>
            <a:r>
              <a:rPr sz="2800" spc="-10" dirty="0">
                <a:latin typeface="Cambria"/>
                <a:cs typeface="Cambria"/>
              </a:rPr>
              <a:t>not </a:t>
            </a:r>
            <a:r>
              <a:rPr sz="2800" spc="-25" dirty="0">
                <a:latin typeface="Cambria"/>
                <a:cs typeface="Cambria"/>
              </a:rPr>
              <a:t>even </a:t>
            </a:r>
            <a:r>
              <a:rPr sz="2800" spc="-5" dirty="0">
                <a:latin typeface="Cambria"/>
                <a:cs typeface="Cambria"/>
              </a:rPr>
              <a:t>show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10" dirty="0">
                <a:latin typeface="Cambria"/>
                <a:cs typeface="Cambria"/>
              </a:rPr>
              <a:t>expression </a:t>
            </a:r>
            <a:r>
              <a:rPr sz="2800" spc="-5" dirty="0">
                <a:latin typeface="Cambria"/>
                <a:cs typeface="Cambria"/>
              </a:rPr>
              <a:t>on </a:t>
            </a:r>
            <a:r>
              <a:rPr sz="2800" dirty="0">
                <a:latin typeface="Cambria"/>
                <a:cs typeface="Cambria"/>
              </a:rPr>
              <a:t>his </a:t>
            </a:r>
            <a:r>
              <a:rPr sz="2800" spc="-15" dirty="0">
                <a:latin typeface="Cambria"/>
                <a:cs typeface="Cambria"/>
              </a:rPr>
              <a:t>face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alarm  </a:t>
            </a:r>
            <a:r>
              <a:rPr sz="2800" spc="-5" dirty="0">
                <a:latin typeface="Cambria"/>
                <a:cs typeface="Cambria"/>
              </a:rPr>
              <a:t>or astonishment upon the </a:t>
            </a:r>
            <a:r>
              <a:rPr sz="2800" spc="-10" dirty="0">
                <a:latin typeface="Cambria"/>
                <a:cs typeface="Cambria"/>
              </a:rPr>
              <a:t>receipt </a:t>
            </a:r>
            <a:r>
              <a:rPr sz="2800" spc="-5" dirty="0">
                <a:latin typeface="Cambria"/>
                <a:cs typeface="Cambria"/>
              </a:rPr>
              <a:t>of a prescription; as such things </a:t>
            </a:r>
            <a:r>
              <a:rPr sz="2800" spc="-25" dirty="0">
                <a:latin typeface="Cambria"/>
                <a:cs typeface="Cambria"/>
              </a:rPr>
              <a:t>may  </a:t>
            </a:r>
            <a:r>
              <a:rPr sz="2800" spc="-5" dirty="0">
                <a:latin typeface="Cambria"/>
                <a:cs typeface="Cambria"/>
              </a:rPr>
              <a:t>cause </a:t>
            </a:r>
            <a:r>
              <a:rPr sz="2800" spc="-10" dirty="0">
                <a:latin typeface="Cambria"/>
                <a:cs typeface="Cambria"/>
              </a:rPr>
              <a:t>anxiety </a:t>
            </a:r>
            <a:r>
              <a:rPr sz="2800" spc="-5" dirty="0">
                <a:latin typeface="Cambria"/>
                <a:cs typeface="Cambria"/>
              </a:rPr>
              <a:t>in patients or their </a:t>
            </a:r>
            <a:r>
              <a:rPr sz="2800" spc="-10" dirty="0">
                <a:latin typeface="Cambria"/>
                <a:cs typeface="Cambria"/>
              </a:rPr>
              <a:t>agents and </a:t>
            </a:r>
            <a:r>
              <a:rPr sz="2800" spc="-25" dirty="0">
                <a:latin typeface="Cambria"/>
                <a:cs typeface="Cambria"/>
              </a:rPr>
              <a:t>may </a:t>
            </a:r>
            <a:r>
              <a:rPr sz="2800" spc="-5" dirty="0">
                <a:latin typeface="Cambria"/>
                <a:cs typeface="Cambria"/>
              </a:rPr>
              <a:t>lose their </a:t>
            </a:r>
            <a:r>
              <a:rPr sz="2800" spc="-10" dirty="0">
                <a:latin typeface="Cambria"/>
                <a:cs typeface="Cambria"/>
              </a:rPr>
              <a:t>faith </a:t>
            </a:r>
            <a:r>
              <a:rPr sz="2800" spc="-5" dirty="0">
                <a:latin typeface="Cambria"/>
                <a:cs typeface="Cambria"/>
              </a:rPr>
              <a:t>on  </a:t>
            </a:r>
            <a:r>
              <a:rPr sz="2800" spc="-15" dirty="0">
                <a:latin typeface="Cambria"/>
                <a:cs typeface="Cambria"/>
              </a:rPr>
              <a:t>physician.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781964"/>
            <a:ext cx="12036425" cy="5146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715" indent="-457200" algn="just">
              <a:lnSpc>
                <a:spcPct val="150000"/>
              </a:lnSpc>
              <a:spcBef>
                <a:spcPts val="100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5" dirty="0">
                <a:latin typeface="Cambria"/>
                <a:cs typeface="Cambria"/>
              </a:rPr>
              <a:t>question on a prescription should </a:t>
            </a:r>
            <a:r>
              <a:rPr sz="2800" dirty="0">
                <a:latin typeface="Cambria"/>
                <a:cs typeface="Cambria"/>
              </a:rPr>
              <a:t>be </a:t>
            </a:r>
            <a:r>
              <a:rPr sz="2800" spc="-20" dirty="0">
                <a:latin typeface="Cambria"/>
                <a:cs typeface="Cambria"/>
              </a:rPr>
              <a:t>answered </a:t>
            </a:r>
            <a:r>
              <a:rPr sz="2800" spc="-10" dirty="0">
                <a:latin typeface="Cambria"/>
                <a:cs typeface="Cambria"/>
              </a:rPr>
              <a:t>with </a:t>
            </a:r>
            <a:r>
              <a:rPr sz="2800" spc="-20" dirty="0">
                <a:latin typeface="Cambria"/>
                <a:cs typeface="Cambria"/>
              </a:rPr>
              <a:t>every </a:t>
            </a:r>
            <a:r>
              <a:rPr sz="2800" spc="-5" dirty="0">
                <a:latin typeface="Cambria"/>
                <a:cs typeface="Cambria"/>
              </a:rPr>
              <a:t>caution </a:t>
            </a:r>
            <a:r>
              <a:rPr sz="2800" spc="-10" dirty="0">
                <a:latin typeface="Cambria"/>
                <a:cs typeface="Cambria"/>
              </a:rPr>
              <a:t>and  care; </a:t>
            </a:r>
            <a:r>
              <a:rPr sz="2800" spc="-5" dirty="0">
                <a:latin typeface="Cambria"/>
                <a:cs typeface="Cambria"/>
              </a:rPr>
              <a:t>it should neither </a:t>
            </a:r>
            <a:r>
              <a:rPr sz="2800" spc="-10" dirty="0">
                <a:latin typeface="Cambria"/>
                <a:cs typeface="Cambria"/>
              </a:rPr>
              <a:t>offend </a:t>
            </a:r>
            <a:r>
              <a:rPr sz="2800" spc="-5" dirty="0">
                <a:latin typeface="Cambria"/>
                <a:cs typeface="Cambria"/>
              </a:rPr>
              <a:t>a </a:t>
            </a:r>
            <a:r>
              <a:rPr sz="2800" spc="-15" dirty="0">
                <a:latin typeface="Cambria"/>
                <a:cs typeface="Cambria"/>
              </a:rPr>
              <a:t>patron  </a:t>
            </a:r>
            <a:r>
              <a:rPr sz="2800" spc="-10" dirty="0">
                <a:latin typeface="Cambria"/>
                <a:cs typeface="Cambria"/>
              </a:rPr>
              <a:t>nor </a:t>
            </a:r>
            <a:r>
              <a:rPr sz="2800" dirty="0">
                <a:latin typeface="Cambria"/>
                <a:cs typeface="Cambria"/>
              </a:rPr>
              <a:t>should </a:t>
            </a:r>
            <a:r>
              <a:rPr sz="2800" spc="-5" dirty="0">
                <a:latin typeface="Cambria"/>
                <a:cs typeface="Cambria"/>
              </a:rPr>
              <a:t>it disclose </a:t>
            </a:r>
            <a:r>
              <a:rPr sz="2800" spc="-25" dirty="0">
                <a:latin typeface="Cambria"/>
                <a:cs typeface="Cambria"/>
              </a:rPr>
              <a:t>any  </a:t>
            </a:r>
            <a:r>
              <a:rPr sz="2800" spc="-5" dirty="0">
                <a:latin typeface="Cambria"/>
                <a:cs typeface="Cambria"/>
              </a:rPr>
              <a:t>information, </a:t>
            </a:r>
            <a:r>
              <a:rPr sz="2800" spc="-10" dirty="0">
                <a:latin typeface="Cambria"/>
                <a:cs typeface="Cambria"/>
              </a:rPr>
              <a:t>which might </a:t>
            </a:r>
            <a:r>
              <a:rPr sz="2800" spc="-35" dirty="0">
                <a:latin typeface="Cambria"/>
                <a:cs typeface="Cambria"/>
              </a:rPr>
              <a:t>have </a:t>
            </a:r>
            <a:r>
              <a:rPr sz="2800" spc="-5" dirty="0">
                <a:latin typeface="Cambria"/>
                <a:cs typeface="Cambria"/>
              </a:rPr>
              <a:t>been </a:t>
            </a:r>
            <a:r>
              <a:rPr sz="2800" spc="-25" dirty="0">
                <a:latin typeface="Cambria"/>
                <a:cs typeface="Cambria"/>
              </a:rPr>
              <a:t>intentionally, </a:t>
            </a:r>
            <a:r>
              <a:rPr sz="2800" spc="-5" dirty="0">
                <a:latin typeface="Cambria"/>
                <a:cs typeface="Cambria"/>
              </a:rPr>
              <a:t>withheld </a:t>
            </a:r>
            <a:r>
              <a:rPr sz="2800" spc="-15" dirty="0">
                <a:latin typeface="Cambria"/>
                <a:cs typeface="Cambria"/>
              </a:rPr>
              <a:t>from</a:t>
            </a:r>
            <a:r>
              <a:rPr sz="2800" spc="8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him.</a:t>
            </a:r>
            <a:endParaRPr sz="2800">
              <a:latin typeface="Cambria"/>
              <a:cs typeface="Cambria"/>
            </a:endParaRPr>
          </a:p>
          <a:p>
            <a:pPr marL="469900" marR="5080" indent="-457200" algn="just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latin typeface="Cambria"/>
                <a:cs typeface="Cambria"/>
              </a:rPr>
              <a:t>It </a:t>
            </a:r>
            <a:r>
              <a:rPr sz="2800" spc="-5" dirty="0">
                <a:latin typeface="Cambria"/>
                <a:cs typeface="Cambria"/>
              </a:rPr>
              <a:t>is </a:t>
            </a:r>
            <a:r>
              <a:rPr sz="2800" spc="-10" dirty="0">
                <a:latin typeface="Cambria"/>
                <a:cs typeface="Cambria"/>
              </a:rPr>
              <a:t>not within </a:t>
            </a:r>
            <a:r>
              <a:rPr sz="2800" dirty="0">
                <a:latin typeface="Cambria"/>
                <a:cs typeface="Cambria"/>
              </a:rPr>
              <a:t>the </a:t>
            </a:r>
            <a:r>
              <a:rPr sz="2800" spc="-10" dirty="0">
                <a:latin typeface="Cambria"/>
                <a:cs typeface="Cambria"/>
              </a:rPr>
              <a:t>privilege </a:t>
            </a:r>
            <a:r>
              <a:rPr sz="2800" spc="-5" dirty="0">
                <a:latin typeface="Cambria"/>
                <a:cs typeface="Cambria"/>
              </a:rPr>
              <a:t>of a Pharmacist </a:t>
            </a:r>
            <a:r>
              <a:rPr sz="2800" spc="-15" dirty="0">
                <a:latin typeface="Cambria"/>
                <a:cs typeface="Cambria"/>
              </a:rPr>
              <a:t>to </a:t>
            </a:r>
            <a:r>
              <a:rPr sz="2800" spc="-10" dirty="0">
                <a:latin typeface="Cambria"/>
                <a:cs typeface="Cambria"/>
              </a:rPr>
              <a:t>add, </a:t>
            </a:r>
            <a:r>
              <a:rPr sz="2800" spc="-5" dirty="0">
                <a:latin typeface="Cambria"/>
                <a:cs typeface="Cambria"/>
              </a:rPr>
              <a:t>omit or substitute </a:t>
            </a:r>
            <a:r>
              <a:rPr sz="2800" spc="-25" dirty="0">
                <a:latin typeface="Cambria"/>
                <a:cs typeface="Cambria"/>
              </a:rPr>
              <a:t>any  </a:t>
            </a:r>
            <a:r>
              <a:rPr sz="2800" spc="-10" dirty="0">
                <a:latin typeface="Cambria"/>
                <a:cs typeface="Cambria"/>
              </a:rPr>
              <a:t>ingredient </a:t>
            </a:r>
            <a:r>
              <a:rPr sz="2800" spc="-5" dirty="0">
                <a:latin typeface="Cambria"/>
                <a:cs typeface="Cambria"/>
              </a:rPr>
              <a:t>or </a:t>
            </a:r>
            <a:r>
              <a:rPr sz="2800" spc="-10" dirty="0">
                <a:latin typeface="Cambria"/>
                <a:cs typeface="Cambria"/>
              </a:rPr>
              <a:t>alter </a:t>
            </a:r>
            <a:r>
              <a:rPr sz="2800" spc="-5" dirty="0">
                <a:latin typeface="Cambria"/>
                <a:cs typeface="Cambria"/>
              </a:rPr>
              <a:t>the composition of a </a:t>
            </a:r>
            <a:r>
              <a:rPr sz="2800" spc="-10" dirty="0">
                <a:latin typeface="Cambria"/>
                <a:cs typeface="Cambria"/>
              </a:rPr>
              <a:t>prescription without the </a:t>
            </a:r>
            <a:r>
              <a:rPr sz="2800" spc="-5" dirty="0">
                <a:latin typeface="Cambria"/>
                <a:cs typeface="Cambria"/>
              </a:rPr>
              <a:t>consent of  </a:t>
            </a:r>
            <a:r>
              <a:rPr sz="2800" spc="-10" dirty="0">
                <a:latin typeface="Cambria"/>
                <a:cs typeface="Cambria"/>
              </a:rPr>
              <a:t>the </a:t>
            </a:r>
            <a:r>
              <a:rPr sz="2800" spc="-35" dirty="0">
                <a:latin typeface="Cambria"/>
                <a:cs typeface="Cambria"/>
              </a:rPr>
              <a:t>prescriber, </a:t>
            </a:r>
            <a:r>
              <a:rPr sz="2800" spc="-10" dirty="0">
                <a:latin typeface="Cambria"/>
                <a:cs typeface="Cambria"/>
              </a:rPr>
              <a:t>unless the </a:t>
            </a:r>
            <a:r>
              <a:rPr sz="2800" spc="-5" dirty="0">
                <a:latin typeface="Cambria"/>
                <a:cs typeface="Cambria"/>
              </a:rPr>
              <a:t>change is </a:t>
            </a:r>
            <a:r>
              <a:rPr sz="2800" spc="-10" dirty="0">
                <a:latin typeface="Cambria"/>
                <a:cs typeface="Cambria"/>
              </a:rPr>
              <a:t>emergent </a:t>
            </a:r>
            <a:r>
              <a:rPr sz="2800" spc="5" dirty="0">
                <a:latin typeface="Cambria"/>
                <a:cs typeface="Cambria"/>
              </a:rPr>
              <a:t>or </a:t>
            </a:r>
            <a:r>
              <a:rPr sz="2800" spc="-5" dirty="0">
                <a:latin typeface="Cambria"/>
                <a:cs typeface="Cambria"/>
              </a:rPr>
              <a:t>is </a:t>
            </a:r>
            <a:r>
              <a:rPr sz="2800" spc="-10" dirty="0">
                <a:latin typeface="Cambria"/>
                <a:cs typeface="Cambria"/>
              </a:rPr>
              <a:t>demanded </a:t>
            </a:r>
            <a:r>
              <a:rPr sz="2800" spc="-20" dirty="0">
                <a:latin typeface="Cambria"/>
                <a:cs typeface="Cambria"/>
              </a:rPr>
              <a:t>purely by </a:t>
            </a:r>
            <a:r>
              <a:rPr sz="2800" spc="-10" dirty="0">
                <a:latin typeface="Cambria"/>
                <a:cs typeface="Cambria"/>
              </a:rPr>
              <a:t>the  technique </a:t>
            </a:r>
            <a:r>
              <a:rPr sz="2800" spc="-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the pharmaceutical </a:t>
            </a:r>
            <a:r>
              <a:rPr sz="2800" spc="-5" dirty="0">
                <a:latin typeface="Cambria"/>
                <a:cs typeface="Cambria"/>
              </a:rPr>
              <a:t>art </a:t>
            </a:r>
            <a:r>
              <a:rPr sz="2800" spc="-10" dirty="0">
                <a:latin typeface="Cambria"/>
                <a:cs typeface="Cambria"/>
              </a:rPr>
              <a:t>and </a:t>
            </a:r>
            <a:r>
              <a:rPr sz="2800" spc="-5" dirty="0">
                <a:latin typeface="Cambria"/>
                <a:cs typeface="Cambria"/>
              </a:rPr>
              <a:t>does </a:t>
            </a:r>
            <a:r>
              <a:rPr sz="2800" spc="-10" dirty="0">
                <a:latin typeface="Cambria"/>
                <a:cs typeface="Cambria"/>
              </a:rPr>
              <a:t>not </a:t>
            </a:r>
            <a:r>
              <a:rPr sz="2800" spc="-5" dirty="0">
                <a:latin typeface="Cambria"/>
                <a:cs typeface="Cambria"/>
              </a:rPr>
              <a:t>cause </a:t>
            </a:r>
            <a:r>
              <a:rPr sz="2800" spc="-25" dirty="0">
                <a:latin typeface="Cambria"/>
                <a:cs typeface="Cambria"/>
              </a:rPr>
              <a:t>any </a:t>
            </a:r>
            <a:r>
              <a:rPr sz="2800" spc="-15" dirty="0">
                <a:latin typeface="Cambria"/>
                <a:cs typeface="Cambria"/>
              </a:rPr>
              <a:t>alteration </a:t>
            </a:r>
            <a:r>
              <a:rPr sz="2800" spc="-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the  therapeutic </a:t>
            </a:r>
            <a:r>
              <a:rPr sz="2800" spc="-5" dirty="0">
                <a:latin typeface="Cambria"/>
                <a:cs typeface="Cambria"/>
              </a:rPr>
              <a:t>action </a:t>
            </a:r>
            <a:r>
              <a:rPr sz="2800" dirty="0">
                <a:latin typeface="Cambria"/>
                <a:cs typeface="Cambria"/>
              </a:rPr>
              <a:t>of </a:t>
            </a:r>
            <a:r>
              <a:rPr sz="2800" spc="-5" dirty="0">
                <a:latin typeface="Cambria"/>
                <a:cs typeface="Cambria"/>
              </a:rPr>
              <a:t>the</a:t>
            </a:r>
            <a:r>
              <a:rPr sz="2800" spc="2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recipe.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1546</Words>
  <Application>Microsoft Office PowerPoint</Application>
  <PresentationFormat>Widescreen</PresentationFormat>
  <Paragraphs>87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</vt:lpstr>
      <vt:lpstr>Times New Roman</vt:lpstr>
      <vt:lpstr>Wingdings</vt:lpstr>
      <vt:lpstr>Office Theme</vt:lpstr>
      <vt:lpstr>Pharmaceutical  Ethics</vt:lpstr>
      <vt:lpstr>PowerPoint Presentation</vt:lpstr>
      <vt:lpstr>PowerPoint Presentation</vt:lpstr>
      <vt:lpstr>CODE OF PHARMACEUTICAL ETHICS</vt:lpstr>
      <vt:lpstr>PHARMACIST IN RELATION TO HIS JOB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Pharmacists in Relation to his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Pharmacist in Relation To his  Profession</vt:lpstr>
      <vt:lpstr>PowerPoint Presentation</vt:lpstr>
      <vt:lpstr>PHARMACIST IN RELATION TO MEDICAL  PROFESSION</vt:lpstr>
      <vt:lpstr>PowerPoint Presentation</vt:lpstr>
      <vt:lpstr>Pharmacist’s Oath</vt:lpstr>
      <vt:lpstr>PowerPoint Presentation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Pharmaceutical  Ethics</dc:title>
  <dc:creator>admin5</dc:creator>
  <cp:lastModifiedBy>admin5</cp:lastModifiedBy>
  <cp:revision>2</cp:revision>
  <dcterms:created xsi:type="dcterms:W3CDTF">2020-08-12T04:29:16Z</dcterms:created>
  <dcterms:modified xsi:type="dcterms:W3CDTF">2021-02-04T05:48:29Z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2020-08-12T00:00:00Z</vt:filetime>
  </property>
</Properties>
</file>