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‹#›</a:t>
            </a:fld>
            <a:endParaRPr b="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‹#›</a:t>
            </a:fld>
            <a:endParaRPr b="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‹#›</a:t>
            </a:fld>
            <a:endParaRPr b="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‹#›</a:t>
            </a:fld>
            <a:endParaRPr b="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9475" y="760476"/>
            <a:ext cx="8385047" cy="5641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‹#›</a:t>
            </a:fld>
            <a:endParaRPr b="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1537" y="601421"/>
            <a:ext cx="7500924" cy="1937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6384" y="1625129"/>
            <a:ext cx="8571230" cy="4220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66734" y="6432448"/>
            <a:ext cx="28257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‹#›</a:t>
            </a:fld>
            <a:endParaRPr b="0" dirty="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5620" y="1524000"/>
            <a:ext cx="7500924" cy="1948609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2355215" marR="5080" indent="-2038350">
              <a:lnSpc>
                <a:spcPts val="7130"/>
              </a:lnSpc>
              <a:spcBef>
                <a:spcPts val="994"/>
              </a:spcBef>
              <a:tabLst>
                <a:tab pos="3774440" algn="l"/>
              </a:tabLst>
            </a:pPr>
            <a:r>
              <a:rPr sz="6600" b="0" dirty="0" smtClean="0">
                <a:solidFill>
                  <a:srgbClr val="4471C4"/>
                </a:solidFill>
                <a:latin typeface="Times New Roman"/>
                <a:cs typeface="Times New Roman"/>
              </a:rPr>
              <a:t>Drugs </a:t>
            </a:r>
            <a:r>
              <a:rPr sz="6600" b="0" dirty="0">
                <a:solidFill>
                  <a:srgbClr val="4471C4"/>
                </a:solidFill>
                <a:latin typeface="Times New Roman"/>
                <a:cs typeface="Times New Roman"/>
              </a:rPr>
              <a:t>and</a:t>
            </a:r>
            <a:r>
              <a:rPr sz="6600" b="0" spc="-10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6600" b="0" dirty="0">
                <a:solidFill>
                  <a:srgbClr val="4471C4"/>
                </a:solidFill>
                <a:latin typeface="Times New Roman"/>
                <a:cs typeface="Times New Roman"/>
              </a:rPr>
              <a:t>Cosmetics  </a:t>
            </a:r>
            <a:r>
              <a:rPr sz="6600" b="0" spc="-5" dirty="0">
                <a:solidFill>
                  <a:srgbClr val="4471C4"/>
                </a:solidFill>
                <a:latin typeface="Times New Roman"/>
                <a:cs typeface="Times New Roman"/>
              </a:rPr>
              <a:t>Act	</a:t>
            </a:r>
            <a:r>
              <a:rPr sz="6600" b="0" dirty="0">
                <a:solidFill>
                  <a:srgbClr val="4471C4"/>
                </a:solidFill>
                <a:latin typeface="Times New Roman"/>
                <a:cs typeface="Times New Roman"/>
              </a:rPr>
              <a:t>1940</a:t>
            </a:r>
            <a:endParaRPr sz="6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53170" y="6451498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10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725170"/>
            <a:ext cx="3912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404040"/>
                </a:solidFill>
              </a:rPr>
              <a:t>Misbranded drugs</a:t>
            </a:r>
            <a:r>
              <a:rPr spc="-25" dirty="0">
                <a:solidFill>
                  <a:srgbClr val="404040"/>
                </a:solidFill>
              </a:rPr>
              <a:t> </a:t>
            </a:r>
            <a:r>
              <a:rPr dirty="0">
                <a:solidFill>
                  <a:srgbClr val="404040"/>
                </a:solidFill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64437"/>
            <a:ext cx="8987155" cy="170497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353695" indent="-341630" algn="just">
              <a:lnSpc>
                <a:spcPct val="100000"/>
              </a:lnSpc>
              <a:spcBef>
                <a:spcPts val="665"/>
              </a:spcBef>
              <a:buAutoNum type="alphaLcParenR"/>
              <a:tabLst>
                <a:tab pos="354330" algn="l"/>
              </a:tabLst>
            </a:pPr>
            <a:r>
              <a:rPr sz="2000" spc="-5" dirty="0">
                <a:latin typeface="Times New Roman"/>
                <a:cs typeface="Times New Roman"/>
              </a:rPr>
              <a:t>if it is </a:t>
            </a:r>
            <a:r>
              <a:rPr sz="2000" dirty="0">
                <a:latin typeface="Times New Roman"/>
                <a:cs typeface="Times New Roman"/>
              </a:rPr>
              <a:t>so </a:t>
            </a:r>
            <a:r>
              <a:rPr sz="2000" b="1" spc="-5" dirty="0">
                <a:solidFill>
                  <a:srgbClr val="212A35"/>
                </a:solidFill>
                <a:latin typeface="Times New Roman"/>
                <a:cs typeface="Times New Roman"/>
              </a:rPr>
              <a:t>coloured, </a:t>
            </a:r>
            <a:r>
              <a:rPr sz="2000" b="1" dirty="0">
                <a:solidFill>
                  <a:srgbClr val="212A35"/>
                </a:solidFill>
                <a:latin typeface="Times New Roman"/>
                <a:cs typeface="Times New Roman"/>
              </a:rPr>
              <a:t>coated, </a:t>
            </a:r>
            <a:r>
              <a:rPr sz="2000" b="1" spc="-5" dirty="0">
                <a:solidFill>
                  <a:srgbClr val="212A35"/>
                </a:solidFill>
                <a:latin typeface="Times New Roman"/>
                <a:cs typeface="Times New Roman"/>
              </a:rPr>
              <a:t>powdered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dirty="0">
                <a:solidFill>
                  <a:srgbClr val="212A35"/>
                </a:solidFill>
                <a:latin typeface="Times New Roman"/>
                <a:cs typeface="Times New Roman"/>
              </a:rPr>
              <a:t>polished </a:t>
            </a:r>
            <a:r>
              <a:rPr sz="2000" dirty="0">
                <a:latin typeface="Times New Roman"/>
                <a:cs typeface="Times New Roman"/>
              </a:rPr>
              <a:t>that </a:t>
            </a:r>
            <a:r>
              <a:rPr sz="2000" spc="-5" dirty="0">
                <a:latin typeface="Times New Roman"/>
                <a:cs typeface="Times New Roman"/>
              </a:rPr>
              <a:t>damage is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concealed</a:t>
            </a:r>
            <a:endParaRPr sz="2000">
              <a:latin typeface="Times New Roman"/>
              <a:cs typeface="Times New Roman"/>
            </a:endParaRPr>
          </a:p>
          <a:p>
            <a:pPr marL="353695" indent="-341630" algn="just">
              <a:lnSpc>
                <a:spcPct val="100000"/>
              </a:lnSpc>
              <a:spcBef>
                <a:spcPts val="570"/>
              </a:spcBef>
              <a:buAutoNum type="alphaLcParenR"/>
              <a:tabLst>
                <a:tab pos="354330" algn="l"/>
              </a:tabLst>
            </a:pPr>
            <a:r>
              <a:rPr sz="2000" spc="-5" dirty="0">
                <a:latin typeface="Times New Roman"/>
                <a:cs typeface="Times New Roman"/>
              </a:rPr>
              <a:t>if it is </a:t>
            </a:r>
            <a:r>
              <a:rPr sz="2000" b="1" dirty="0">
                <a:solidFill>
                  <a:srgbClr val="212A35"/>
                </a:solidFill>
                <a:latin typeface="Times New Roman"/>
                <a:cs typeface="Times New Roman"/>
              </a:rPr>
              <a:t>not labelled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prescribed </a:t>
            </a:r>
            <a:r>
              <a:rPr sz="2000" spc="-5" dirty="0">
                <a:latin typeface="Times New Roman"/>
                <a:cs typeface="Times New Roman"/>
              </a:rPr>
              <a:t>manner;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endParaRPr sz="2000">
              <a:latin typeface="Times New Roman"/>
              <a:cs typeface="Times New Roman"/>
            </a:endParaRPr>
          </a:p>
          <a:p>
            <a:pPr marL="353695" marR="5080" indent="-341630" algn="just">
              <a:lnSpc>
                <a:spcPts val="2160"/>
              </a:lnSpc>
              <a:spcBef>
                <a:spcPts val="835"/>
              </a:spcBef>
              <a:buAutoNum type="alphaLcParenR"/>
              <a:tabLst>
                <a:tab pos="354330" algn="l"/>
              </a:tabLst>
            </a:pPr>
            <a:r>
              <a:rPr sz="2000" spc="-5" dirty="0">
                <a:latin typeface="Times New Roman"/>
                <a:cs typeface="Times New Roman"/>
              </a:rPr>
              <a:t>if its label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container or anything accompanying the drug bears any statement,  design or device which makes any </a:t>
            </a:r>
            <a:r>
              <a:rPr sz="2000" b="1" dirty="0">
                <a:solidFill>
                  <a:srgbClr val="212A35"/>
                </a:solidFill>
                <a:latin typeface="Times New Roman"/>
                <a:cs typeface="Times New Roman"/>
              </a:rPr>
              <a:t>false </a:t>
            </a:r>
            <a:r>
              <a:rPr sz="2000" b="1" spc="-5" dirty="0">
                <a:solidFill>
                  <a:srgbClr val="212A35"/>
                </a:solidFill>
                <a:latin typeface="Times New Roman"/>
                <a:cs typeface="Times New Roman"/>
              </a:rPr>
              <a:t>claim </a:t>
            </a:r>
            <a:r>
              <a:rPr sz="2000" spc="-5" dirty="0">
                <a:latin typeface="Times New Roman"/>
                <a:cs typeface="Times New Roman"/>
              </a:rPr>
              <a:t>for the drug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which is false </a:t>
            </a:r>
            <a:r>
              <a:rPr sz="2000" spc="-10" dirty="0">
                <a:latin typeface="Times New Roman"/>
                <a:cs typeface="Times New Roman"/>
              </a:rPr>
              <a:t>or  </a:t>
            </a:r>
            <a:r>
              <a:rPr sz="2000" spc="-5" dirty="0">
                <a:latin typeface="Times New Roman"/>
                <a:cs typeface="Times New Roman"/>
              </a:rPr>
              <a:t>misleading in </a:t>
            </a:r>
            <a:r>
              <a:rPr sz="2000" dirty="0">
                <a:latin typeface="Times New Roman"/>
                <a:cs typeface="Times New Roman"/>
              </a:rPr>
              <a:t>any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particular.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11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648970"/>
            <a:ext cx="37096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404040"/>
                </a:solidFill>
              </a:rPr>
              <a:t>Adulterated drug</a:t>
            </a:r>
            <a:r>
              <a:rPr spc="-20" dirty="0">
                <a:solidFill>
                  <a:srgbClr val="404040"/>
                </a:solidFill>
              </a:rPr>
              <a:t> </a:t>
            </a:r>
            <a:r>
              <a:rPr dirty="0">
                <a:solidFill>
                  <a:srgbClr val="404040"/>
                </a:solidFill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952" y="1365250"/>
            <a:ext cx="8816975" cy="2951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3380" indent="-361315" algn="just">
              <a:lnSpc>
                <a:spcPts val="2540"/>
              </a:lnSpc>
              <a:buSzPct val="140000"/>
              <a:buFont typeface="Gabriola"/>
              <a:buAutoNum type="alphaLcParenBoth"/>
              <a:tabLst>
                <a:tab pos="374015" algn="l"/>
              </a:tabLst>
            </a:pPr>
            <a:r>
              <a:rPr sz="2000" spc="-5" dirty="0">
                <a:latin typeface="Times New Roman"/>
                <a:cs typeface="Times New Roman"/>
              </a:rPr>
              <a:t>if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it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consists,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whole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or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part,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any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filthy,</a:t>
            </a:r>
            <a:r>
              <a:rPr sz="2000" b="1" spc="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putrid</a:t>
            </a:r>
            <a:r>
              <a:rPr sz="2000" b="1" spc="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or</a:t>
            </a:r>
            <a:r>
              <a:rPr sz="2000" b="1" spc="1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decomposed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substance;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or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250">
              <a:latin typeface="Times New Roman"/>
              <a:cs typeface="Times New Roman"/>
            </a:endParaRPr>
          </a:p>
          <a:p>
            <a:pPr marL="12700" marR="5715" algn="just">
              <a:lnSpc>
                <a:spcPts val="2160"/>
              </a:lnSpc>
              <a:buAutoNum type="alphaLcParenBoth" startAt="2"/>
              <a:tabLst>
                <a:tab pos="392430" algn="l"/>
              </a:tabLst>
            </a:pPr>
            <a:r>
              <a:rPr sz="2000" spc="-10" dirty="0">
                <a:latin typeface="Times New Roman"/>
                <a:cs typeface="Times New Roman"/>
              </a:rPr>
              <a:t>if </a:t>
            </a:r>
            <a:r>
              <a:rPr sz="2000" spc="-5" dirty="0">
                <a:latin typeface="Times New Roman"/>
                <a:cs typeface="Times New Roman"/>
              </a:rPr>
              <a:t>it has been prepared, </a:t>
            </a:r>
            <a:r>
              <a:rPr sz="2000" dirty="0">
                <a:latin typeface="Times New Roman"/>
                <a:cs typeface="Times New Roman"/>
              </a:rPr>
              <a:t>packed </a:t>
            </a:r>
            <a:r>
              <a:rPr sz="2000" spc="-5" dirty="0">
                <a:latin typeface="Times New Roman"/>
                <a:cs typeface="Times New Roman"/>
              </a:rPr>
              <a:t>or stored under </a:t>
            </a:r>
            <a:r>
              <a:rPr sz="2000" b="1" spc="-5" dirty="0">
                <a:latin typeface="Times New Roman"/>
                <a:cs typeface="Times New Roman"/>
              </a:rPr>
              <a:t>insanitary conditions </a:t>
            </a:r>
            <a:r>
              <a:rPr sz="2000" spc="-5" dirty="0">
                <a:latin typeface="Times New Roman"/>
                <a:cs typeface="Times New Roman"/>
              </a:rPr>
              <a:t>whereby it  </a:t>
            </a:r>
            <a:r>
              <a:rPr sz="2000" spc="-10" dirty="0">
                <a:latin typeface="Times New Roman"/>
                <a:cs typeface="Times New Roman"/>
              </a:rPr>
              <a:t>may </a:t>
            </a:r>
            <a:r>
              <a:rPr sz="2000" dirty="0">
                <a:latin typeface="Times New Roman"/>
                <a:cs typeface="Times New Roman"/>
              </a:rPr>
              <a:t>have </a:t>
            </a:r>
            <a:r>
              <a:rPr sz="2000" spc="-5" dirty="0">
                <a:latin typeface="Times New Roman"/>
                <a:cs typeface="Times New Roman"/>
              </a:rPr>
              <a:t>been contaminated with filth or whereby it </a:t>
            </a:r>
            <a:r>
              <a:rPr sz="2000" spc="-10" dirty="0">
                <a:latin typeface="Times New Roman"/>
                <a:cs typeface="Times New Roman"/>
              </a:rPr>
              <a:t>may </a:t>
            </a:r>
            <a:r>
              <a:rPr sz="2000" dirty="0">
                <a:latin typeface="Times New Roman"/>
                <a:cs typeface="Times New Roman"/>
              </a:rPr>
              <a:t>have </a:t>
            </a:r>
            <a:r>
              <a:rPr sz="2000" spc="-5" dirty="0">
                <a:latin typeface="Times New Roman"/>
                <a:cs typeface="Times New Roman"/>
              </a:rPr>
              <a:t>been rendered  </a:t>
            </a:r>
            <a:r>
              <a:rPr sz="2000" b="1" dirty="0">
                <a:latin typeface="Times New Roman"/>
                <a:cs typeface="Times New Roman"/>
              </a:rPr>
              <a:t>injurious to health</a:t>
            </a:r>
            <a:r>
              <a:rPr sz="2000" dirty="0">
                <a:latin typeface="Times New Roman"/>
                <a:cs typeface="Times New Roman"/>
              </a:rPr>
              <a:t>;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lphaLcParenBoth" startAt="2"/>
            </a:pPr>
            <a:endParaRPr sz="3250">
              <a:latin typeface="Times New Roman"/>
              <a:cs typeface="Times New Roman"/>
            </a:endParaRPr>
          </a:p>
          <a:p>
            <a:pPr marL="12700" marR="5715" algn="just">
              <a:lnSpc>
                <a:spcPts val="2160"/>
              </a:lnSpc>
              <a:spcBef>
                <a:spcPts val="5"/>
              </a:spcBef>
              <a:buAutoNum type="alphaLcParenBoth" startAt="2"/>
              <a:tabLst>
                <a:tab pos="377190" algn="l"/>
              </a:tabLst>
            </a:pPr>
            <a:r>
              <a:rPr sz="2000" spc="-10" dirty="0">
                <a:latin typeface="Times New Roman"/>
                <a:cs typeface="Times New Roman"/>
              </a:rPr>
              <a:t>if </a:t>
            </a:r>
            <a:r>
              <a:rPr sz="2000" spc="-5" dirty="0">
                <a:latin typeface="Times New Roman"/>
                <a:cs typeface="Times New Roman"/>
              </a:rPr>
              <a:t>its container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composed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whole </a:t>
            </a:r>
            <a:r>
              <a:rPr sz="2000" spc="-5" dirty="0">
                <a:latin typeface="Times New Roman"/>
                <a:cs typeface="Times New Roman"/>
              </a:rPr>
              <a:t>or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part, of any </a:t>
            </a:r>
            <a:r>
              <a:rPr sz="2000" b="1" spc="-5" dirty="0">
                <a:latin typeface="Times New Roman"/>
                <a:cs typeface="Times New Roman"/>
              </a:rPr>
              <a:t>poisonous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latin typeface="Times New Roman"/>
                <a:cs typeface="Times New Roman"/>
              </a:rPr>
              <a:t>deleterious  </a:t>
            </a:r>
            <a:r>
              <a:rPr sz="2000" b="1" dirty="0">
                <a:latin typeface="Times New Roman"/>
                <a:cs typeface="Times New Roman"/>
              </a:rPr>
              <a:t>substance </a:t>
            </a:r>
            <a:r>
              <a:rPr sz="2000" dirty="0">
                <a:latin typeface="Times New Roman"/>
                <a:cs typeface="Times New Roman"/>
              </a:rPr>
              <a:t>which </a:t>
            </a:r>
            <a:r>
              <a:rPr sz="2000" spc="-10" dirty="0">
                <a:latin typeface="Times New Roman"/>
                <a:cs typeface="Times New Roman"/>
              </a:rPr>
              <a:t>may </a:t>
            </a:r>
            <a:r>
              <a:rPr sz="2000" dirty="0">
                <a:latin typeface="Times New Roman"/>
                <a:cs typeface="Times New Roman"/>
              </a:rPr>
              <a:t>render the contents injurious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health.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12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5440" y="953770"/>
            <a:ext cx="32759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404040"/>
                </a:solidFill>
              </a:rPr>
              <a:t>Spurious drugs</a:t>
            </a:r>
            <a:r>
              <a:rPr spc="-50" dirty="0">
                <a:solidFill>
                  <a:srgbClr val="404040"/>
                </a:solidFill>
              </a:rPr>
              <a:t> </a:t>
            </a:r>
            <a:r>
              <a:rPr dirty="0">
                <a:solidFill>
                  <a:srgbClr val="404040"/>
                </a:solidFill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231" y="1994128"/>
            <a:ext cx="8862060" cy="170370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6870" indent="-344805" algn="just">
              <a:lnSpc>
                <a:spcPct val="100000"/>
              </a:lnSpc>
              <a:spcBef>
                <a:spcPts val="660"/>
              </a:spcBef>
              <a:buAutoNum type="alphaLcParenBoth"/>
              <a:tabLst>
                <a:tab pos="357505" algn="l"/>
              </a:tabLst>
            </a:pPr>
            <a:r>
              <a:rPr sz="2000" spc="-5" dirty="0">
                <a:latin typeface="Times New Roman"/>
                <a:cs typeface="Times New Roman"/>
              </a:rPr>
              <a:t>if it is </a:t>
            </a:r>
            <a:r>
              <a:rPr sz="2000" b="1" dirty="0">
                <a:solidFill>
                  <a:srgbClr val="333E50"/>
                </a:solidFill>
                <a:latin typeface="Times New Roman"/>
                <a:cs typeface="Times New Roman"/>
              </a:rPr>
              <a:t>imported </a:t>
            </a:r>
            <a:r>
              <a:rPr sz="2000" dirty="0">
                <a:latin typeface="Times New Roman"/>
                <a:cs typeface="Times New Roman"/>
              </a:rPr>
              <a:t>under a </a:t>
            </a:r>
            <a:r>
              <a:rPr sz="2000" spc="-5" dirty="0">
                <a:latin typeface="Times New Roman"/>
                <a:cs typeface="Times New Roman"/>
              </a:rPr>
              <a:t>name </a:t>
            </a:r>
            <a:r>
              <a:rPr sz="2000" dirty="0">
                <a:latin typeface="Times New Roman"/>
                <a:cs typeface="Times New Roman"/>
              </a:rPr>
              <a:t>which belongs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another drug;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endParaRPr sz="2000">
              <a:latin typeface="Times New Roman"/>
              <a:cs typeface="Times New Roman"/>
            </a:endParaRPr>
          </a:p>
          <a:p>
            <a:pPr marL="58419" marR="5080" indent="-44450" algn="just">
              <a:lnSpc>
                <a:spcPts val="2160"/>
              </a:lnSpc>
              <a:spcBef>
                <a:spcPts val="840"/>
              </a:spcBef>
              <a:buAutoNum type="alphaLcParenBoth"/>
              <a:tabLst>
                <a:tab pos="383540" algn="l"/>
              </a:tabLst>
            </a:pPr>
            <a:r>
              <a:rPr sz="2000" spc="-10" dirty="0">
                <a:latin typeface="Times New Roman"/>
                <a:cs typeface="Times New Roman"/>
              </a:rPr>
              <a:t>if </a:t>
            </a:r>
            <a:r>
              <a:rPr sz="2000" spc="-5" dirty="0">
                <a:latin typeface="Times New Roman"/>
                <a:cs typeface="Times New Roman"/>
              </a:rPr>
              <a:t>it is </a:t>
            </a:r>
            <a:r>
              <a:rPr sz="2000" spc="-10" dirty="0">
                <a:latin typeface="Times New Roman"/>
                <a:cs typeface="Times New Roman"/>
              </a:rPr>
              <a:t>an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imitation </a:t>
            </a:r>
            <a:r>
              <a:rPr sz="2000" dirty="0">
                <a:latin typeface="Times New Roman"/>
                <a:cs typeface="Times New Roman"/>
              </a:rPr>
              <a:t>of, </a:t>
            </a:r>
            <a:r>
              <a:rPr sz="2000" spc="-5" dirty="0">
                <a:latin typeface="Times New Roman"/>
                <a:cs typeface="Times New Roman"/>
              </a:rPr>
              <a:t>or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substitute </a:t>
            </a:r>
            <a:r>
              <a:rPr sz="2000" spc="-20" dirty="0">
                <a:latin typeface="Times New Roman"/>
                <a:cs typeface="Times New Roman"/>
              </a:rPr>
              <a:t>for, </a:t>
            </a:r>
            <a:r>
              <a:rPr sz="2000" spc="-5" dirty="0">
                <a:latin typeface="Times New Roman"/>
                <a:cs typeface="Times New Roman"/>
              </a:rPr>
              <a:t>another drug or resembles another drug  in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manner likely to </a:t>
            </a:r>
            <a:r>
              <a:rPr sz="2000" dirty="0">
                <a:latin typeface="Times New Roman"/>
                <a:cs typeface="Times New Roman"/>
              </a:rPr>
              <a:t>deceive or </a:t>
            </a:r>
            <a:r>
              <a:rPr sz="2000" spc="-5" dirty="0">
                <a:latin typeface="Times New Roman"/>
                <a:cs typeface="Times New Roman"/>
              </a:rPr>
              <a:t>bears </a:t>
            </a:r>
            <a:r>
              <a:rPr sz="2000" dirty="0">
                <a:latin typeface="Times New Roman"/>
                <a:cs typeface="Times New Roman"/>
              </a:rPr>
              <a:t>upon </a:t>
            </a:r>
            <a:r>
              <a:rPr sz="2000" spc="-5" dirty="0">
                <a:latin typeface="Times New Roman"/>
                <a:cs typeface="Times New Roman"/>
              </a:rPr>
              <a:t>it or upon its label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container the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name  </a:t>
            </a:r>
            <a:r>
              <a:rPr sz="2000" b="1" dirty="0">
                <a:solidFill>
                  <a:srgbClr val="333E50"/>
                </a:solidFill>
                <a:latin typeface="Times New Roman"/>
                <a:cs typeface="Times New Roman"/>
              </a:rPr>
              <a:t>of another</a:t>
            </a:r>
            <a:r>
              <a:rPr sz="2000" b="1" spc="-9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333E50"/>
                </a:solidFill>
                <a:latin typeface="Times New Roman"/>
                <a:cs typeface="Times New Roman"/>
              </a:rPr>
              <a:t>drug.</a:t>
            </a:r>
            <a:r>
              <a:rPr sz="2000" dirty="0">
                <a:solidFill>
                  <a:srgbClr val="333E50"/>
                </a:solidFill>
                <a:latin typeface="Times New Roman"/>
                <a:cs typeface="Times New Roman"/>
              </a:rPr>
              <a:t>or</a:t>
            </a:r>
            <a:endParaRPr sz="2000">
              <a:latin typeface="Times New Roman"/>
              <a:cs typeface="Times New Roman"/>
            </a:endParaRPr>
          </a:p>
          <a:p>
            <a:pPr marL="356870" indent="-344805" algn="just">
              <a:lnSpc>
                <a:spcPct val="100000"/>
              </a:lnSpc>
              <a:spcBef>
                <a:spcPts val="530"/>
              </a:spcBef>
              <a:buAutoNum type="alphaLcParenBoth"/>
              <a:tabLst>
                <a:tab pos="357505" algn="l"/>
              </a:tabLst>
            </a:pPr>
            <a:r>
              <a:rPr sz="2000" spc="-5" dirty="0">
                <a:latin typeface="Times New Roman"/>
                <a:cs typeface="Times New Roman"/>
              </a:rPr>
              <a:t>if it </a:t>
            </a:r>
            <a:r>
              <a:rPr sz="2000" dirty="0">
                <a:latin typeface="Times New Roman"/>
                <a:cs typeface="Times New Roman"/>
              </a:rPr>
              <a:t>has been </a:t>
            </a:r>
            <a:r>
              <a:rPr sz="2000" b="1" dirty="0">
                <a:solidFill>
                  <a:srgbClr val="333E50"/>
                </a:solidFill>
                <a:latin typeface="Times New Roman"/>
                <a:cs typeface="Times New Roman"/>
              </a:rPr>
              <a:t>substituted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wholly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in </a:t>
            </a:r>
            <a:r>
              <a:rPr sz="2000" b="1" dirty="0">
                <a:solidFill>
                  <a:srgbClr val="333E50"/>
                </a:solidFill>
                <a:latin typeface="Times New Roman"/>
                <a:cs typeface="Times New Roman"/>
              </a:rPr>
              <a:t>part </a:t>
            </a:r>
            <a:r>
              <a:rPr sz="2000" dirty="0">
                <a:latin typeface="Times New Roman"/>
                <a:cs typeface="Times New Roman"/>
              </a:rPr>
              <a:t>by another drug or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substance.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13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868" y="1002538"/>
            <a:ext cx="28498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404040"/>
                </a:solidFill>
              </a:rPr>
              <a:t>Manufacture</a:t>
            </a:r>
            <a:r>
              <a:rPr spc="-45" dirty="0">
                <a:solidFill>
                  <a:srgbClr val="404040"/>
                </a:solidFill>
              </a:rPr>
              <a:t> </a:t>
            </a:r>
            <a:r>
              <a:rPr spc="-5" dirty="0">
                <a:solidFill>
                  <a:srgbClr val="404040"/>
                </a:solidFill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952" y="1634693"/>
            <a:ext cx="8820150" cy="115506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 indent="81915" algn="just">
              <a:lnSpc>
                <a:spcPct val="90000"/>
              </a:lnSpc>
              <a:spcBef>
                <a:spcPts val="345"/>
              </a:spcBef>
            </a:pPr>
            <a:r>
              <a:rPr sz="2000" spc="-5" dirty="0">
                <a:latin typeface="Times New Roman"/>
                <a:cs typeface="Times New Roman"/>
              </a:rPr>
              <a:t>In relation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any drug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cosmetic, it includes </a:t>
            </a:r>
            <a:r>
              <a:rPr sz="2000" dirty="0">
                <a:latin typeface="Times New Roman"/>
                <a:cs typeface="Times New Roman"/>
              </a:rPr>
              <a:t>any </a:t>
            </a:r>
            <a:r>
              <a:rPr sz="2000" spc="-5" dirty="0">
                <a:latin typeface="Times New Roman"/>
                <a:cs typeface="Times New Roman"/>
              </a:rPr>
              <a:t>process or </a:t>
            </a:r>
            <a:r>
              <a:rPr sz="2000" dirty="0">
                <a:latin typeface="Times New Roman"/>
                <a:cs typeface="Times New Roman"/>
              </a:rPr>
              <a:t>part </a:t>
            </a:r>
            <a:r>
              <a:rPr sz="2000" spc="-5" dirty="0">
                <a:latin typeface="Times New Roman"/>
                <a:cs typeface="Times New Roman"/>
              </a:rPr>
              <a:t>of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process for  </a:t>
            </a:r>
            <a:r>
              <a:rPr sz="2000" b="1" spc="-5" dirty="0">
                <a:latin typeface="Times New Roman"/>
                <a:cs typeface="Times New Roman"/>
              </a:rPr>
              <a:t>making, altering, ornamenting, finishing, packing, labelling, </a:t>
            </a:r>
            <a:r>
              <a:rPr sz="2000" b="1" spc="-10" dirty="0">
                <a:latin typeface="Times New Roman"/>
                <a:cs typeface="Times New Roman"/>
              </a:rPr>
              <a:t>breaking </a:t>
            </a:r>
            <a:r>
              <a:rPr sz="2000" b="1" dirty="0">
                <a:latin typeface="Times New Roman"/>
                <a:cs typeface="Times New Roman"/>
              </a:rPr>
              <a:t>up </a:t>
            </a:r>
            <a:r>
              <a:rPr sz="2000" b="1" spc="-10" dirty="0">
                <a:latin typeface="Times New Roman"/>
                <a:cs typeface="Times New Roman"/>
              </a:rPr>
              <a:t>or  </a:t>
            </a:r>
            <a:r>
              <a:rPr sz="2000" b="1" dirty="0">
                <a:latin typeface="Times New Roman"/>
                <a:cs typeface="Times New Roman"/>
              </a:rPr>
              <a:t>otherwise </a:t>
            </a:r>
            <a:r>
              <a:rPr sz="2000" b="1" spc="-10" dirty="0">
                <a:latin typeface="Times New Roman"/>
                <a:cs typeface="Times New Roman"/>
              </a:rPr>
              <a:t>treating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latin typeface="Times New Roman"/>
                <a:cs typeface="Times New Roman"/>
              </a:rPr>
              <a:t>adopting </a:t>
            </a:r>
            <a:r>
              <a:rPr sz="2000" dirty="0">
                <a:latin typeface="Times New Roman"/>
                <a:cs typeface="Times New Roman"/>
              </a:rPr>
              <a:t>any </a:t>
            </a:r>
            <a:r>
              <a:rPr sz="2000" b="1" spc="-5" dirty="0">
                <a:latin typeface="Times New Roman"/>
                <a:cs typeface="Times New Roman"/>
              </a:rPr>
              <a:t>drug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latin typeface="Times New Roman"/>
                <a:cs typeface="Times New Roman"/>
              </a:rPr>
              <a:t>cosmetic </a:t>
            </a:r>
            <a:r>
              <a:rPr sz="2000" dirty="0">
                <a:latin typeface="Times New Roman"/>
                <a:cs typeface="Times New Roman"/>
              </a:rPr>
              <a:t>with a </a:t>
            </a:r>
            <a:r>
              <a:rPr sz="2000" spc="-5" dirty="0">
                <a:latin typeface="Times New Roman"/>
                <a:cs typeface="Times New Roman"/>
              </a:rPr>
              <a:t>view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its sale </a:t>
            </a:r>
            <a:r>
              <a:rPr sz="2000" spc="-10" dirty="0">
                <a:latin typeface="Times New Roman"/>
                <a:cs typeface="Times New Roman"/>
              </a:rPr>
              <a:t>or  </a:t>
            </a:r>
            <a:r>
              <a:rPr sz="2000" spc="-5" dirty="0">
                <a:latin typeface="Times New Roman"/>
                <a:cs typeface="Times New Roman"/>
              </a:rPr>
              <a:t>distribution </a:t>
            </a:r>
            <a:r>
              <a:rPr sz="2000" spc="5" dirty="0">
                <a:latin typeface="Times New Roman"/>
                <a:cs typeface="Times New Roman"/>
              </a:rPr>
              <a:t>but </a:t>
            </a:r>
            <a:r>
              <a:rPr sz="2000" dirty="0">
                <a:latin typeface="Times New Roman"/>
                <a:cs typeface="Times New Roman"/>
              </a:rPr>
              <a:t>does </a:t>
            </a:r>
            <a:r>
              <a:rPr sz="2000" spc="5" dirty="0">
                <a:latin typeface="Times New Roman"/>
                <a:cs typeface="Times New Roman"/>
              </a:rPr>
              <a:t>not </a:t>
            </a:r>
            <a:r>
              <a:rPr sz="2000" dirty="0">
                <a:latin typeface="Times New Roman"/>
                <a:cs typeface="Times New Roman"/>
              </a:rPr>
              <a:t>include the compounding or dispensing of any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drug.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14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231" y="1072641"/>
            <a:ext cx="63614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404040"/>
                </a:solidFill>
              </a:rPr>
              <a:t>Patent or </a:t>
            </a:r>
            <a:r>
              <a:rPr spc="-10" dirty="0">
                <a:solidFill>
                  <a:srgbClr val="404040"/>
                </a:solidFill>
              </a:rPr>
              <a:t>Proprietary </a:t>
            </a:r>
            <a:r>
              <a:rPr spc="-5" dirty="0">
                <a:solidFill>
                  <a:srgbClr val="404040"/>
                </a:solidFill>
              </a:rPr>
              <a:t>medicine </a:t>
            </a:r>
            <a:r>
              <a:rPr b="0" spc="-5" dirty="0">
                <a:solidFill>
                  <a:srgbClr val="404040"/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8131" y="2446756"/>
            <a:ext cx="8518525" cy="124206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58419" marR="5080" indent="-45720" algn="just">
              <a:lnSpc>
                <a:spcPct val="99800"/>
              </a:lnSpc>
              <a:spcBef>
                <a:spcPts val="330"/>
              </a:spcBef>
            </a:pPr>
            <a:r>
              <a:rPr sz="2000" dirty="0">
                <a:latin typeface="Times New Roman"/>
                <a:cs typeface="Times New Roman"/>
              </a:rPr>
              <a:t>A drug </a:t>
            </a:r>
            <a:r>
              <a:rPr sz="2000" spc="-5" dirty="0">
                <a:latin typeface="Times New Roman"/>
                <a:cs typeface="Times New Roman"/>
              </a:rPr>
              <a:t>which is </a:t>
            </a:r>
            <a:r>
              <a:rPr sz="2000" dirty="0">
                <a:latin typeface="Times New Roman"/>
                <a:cs typeface="Times New Roman"/>
              </a:rPr>
              <a:t>a remedy </a:t>
            </a:r>
            <a:r>
              <a:rPr sz="2000" spc="-5" dirty="0">
                <a:latin typeface="Times New Roman"/>
                <a:cs typeface="Times New Roman"/>
              </a:rPr>
              <a:t>or prescription presented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a form </a:t>
            </a:r>
            <a:r>
              <a:rPr sz="2000" spc="-5" dirty="0">
                <a:latin typeface="Times New Roman"/>
                <a:cs typeface="Times New Roman"/>
              </a:rPr>
              <a:t>ready for internal </a:t>
            </a:r>
            <a:r>
              <a:rPr sz="2000" spc="-10" dirty="0">
                <a:latin typeface="Times New Roman"/>
                <a:cs typeface="Times New Roman"/>
              </a:rPr>
              <a:t>or  </a:t>
            </a:r>
            <a:r>
              <a:rPr sz="2000" spc="-5" dirty="0">
                <a:latin typeface="Times New Roman"/>
                <a:cs typeface="Times New Roman"/>
              </a:rPr>
              <a:t>external </a:t>
            </a:r>
            <a:r>
              <a:rPr sz="2000" spc="-10" dirty="0">
                <a:latin typeface="Times New Roman"/>
                <a:cs typeface="Times New Roman"/>
              </a:rPr>
              <a:t>administration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human </a:t>
            </a:r>
            <a:r>
              <a:rPr sz="2000" spc="-5" dirty="0">
                <a:latin typeface="Times New Roman"/>
                <a:cs typeface="Times New Roman"/>
              </a:rPr>
              <a:t>beings or animals and which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not included in  </a:t>
            </a:r>
            <a:r>
              <a:rPr sz="2000" b="1" dirty="0">
                <a:solidFill>
                  <a:srgbClr val="333E50"/>
                </a:solidFill>
                <a:latin typeface="Times New Roman"/>
                <a:cs typeface="Times New Roman"/>
              </a:rPr>
              <a:t>the</a:t>
            </a:r>
            <a:r>
              <a:rPr sz="2000" b="1" spc="11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edition</a:t>
            </a:r>
            <a:r>
              <a:rPr sz="2000" b="1" spc="10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of</a:t>
            </a:r>
            <a:r>
              <a:rPr sz="2000" b="1" spc="114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the</a:t>
            </a:r>
            <a:r>
              <a:rPr sz="2000" b="1" spc="11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Indian</a:t>
            </a:r>
            <a:r>
              <a:rPr sz="2000" b="1" spc="10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E50"/>
                </a:solidFill>
                <a:latin typeface="Times New Roman"/>
                <a:cs typeface="Times New Roman"/>
              </a:rPr>
              <a:t>Pharmacopoeia</a:t>
            </a:r>
            <a:r>
              <a:rPr sz="2000" b="1" spc="10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time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being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any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other</a:t>
            </a:r>
            <a:endParaRPr sz="2000">
              <a:latin typeface="Times New Roman"/>
              <a:cs typeface="Times New Roman"/>
            </a:endParaRPr>
          </a:p>
          <a:p>
            <a:pPr marL="58419" algn="just">
              <a:lnSpc>
                <a:spcPts val="2160"/>
              </a:lnSpc>
            </a:pPr>
            <a:r>
              <a:rPr sz="2000" dirty="0">
                <a:latin typeface="Times New Roman"/>
                <a:cs typeface="Times New Roman"/>
              </a:rPr>
              <a:t>Pharmacopoeia authorized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this behalf by the Central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Government.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15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3840" y="546861"/>
            <a:ext cx="68687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Administration </a:t>
            </a:r>
            <a:r>
              <a:rPr dirty="0"/>
              <a:t>of </a:t>
            </a:r>
            <a:r>
              <a:rPr spc="-5" dirty="0"/>
              <a:t>the </a:t>
            </a:r>
            <a:r>
              <a:rPr dirty="0"/>
              <a:t>act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rules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036" y="1400530"/>
            <a:ext cx="4854575" cy="418782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365760" indent="-353695">
              <a:lnSpc>
                <a:spcPct val="100000"/>
              </a:lnSpc>
              <a:spcBef>
                <a:spcPts val="360"/>
              </a:spcBef>
              <a:buSzPct val="120000"/>
              <a:buAutoNum type="alphaUcParenR"/>
              <a:tabLst>
                <a:tab pos="366395" algn="l"/>
              </a:tabLst>
            </a:pPr>
            <a:r>
              <a:rPr sz="2000" b="1" dirty="0">
                <a:latin typeface="Times New Roman"/>
                <a:cs typeface="Times New Roman"/>
              </a:rPr>
              <a:t>Advisory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527685" marR="5080" lvl="1">
              <a:lnSpc>
                <a:spcPct val="123000"/>
              </a:lnSpc>
              <a:spcBef>
                <a:spcPts val="30"/>
              </a:spcBef>
              <a:buSzPct val="95000"/>
              <a:buAutoNum type="arabicParenR"/>
              <a:tabLst>
                <a:tab pos="741045" algn="l"/>
              </a:tabLst>
            </a:pPr>
            <a:r>
              <a:rPr sz="2000" dirty="0">
                <a:latin typeface="Times New Roman"/>
                <a:cs typeface="Times New Roman"/>
              </a:rPr>
              <a:t>Drugs </a:t>
            </a:r>
            <a:r>
              <a:rPr sz="2000" spc="-15" dirty="0">
                <a:latin typeface="Times New Roman"/>
                <a:cs typeface="Times New Roman"/>
              </a:rPr>
              <a:t>Technical </a:t>
            </a:r>
            <a:r>
              <a:rPr sz="2000" dirty="0">
                <a:latin typeface="Times New Roman"/>
                <a:cs typeface="Times New Roman"/>
              </a:rPr>
              <a:t>Advisory</a:t>
            </a:r>
            <a:r>
              <a:rPr sz="2000" spc="-26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Board-DTAB  </a:t>
            </a:r>
            <a:r>
              <a:rPr sz="2000" dirty="0">
                <a:latin typeface="Times New Roman"/>
                <a:cs typeface="Times New Roman"/>
              </a:rPr>
              <a:t>2)Drugs Consultative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Committee-D.C.C.</a:t>
            </a:r>
            <a:endParaRPr sz="2000">
              <a:latin typeface="Times New Roman"/>
              <a:cs typeface="Times New Roman"/>
            </a:endParaRPr>
          </a:p>
          <a:p>
            <a:pPr marL="315595" indent="-303530">
              <a:lnSpc>
                <a:spcPct val="100000"/>
              </a:lnSpc>
              <a:spcBef>
                <a:spcPts val="565"/>
              </a:spcBef>
              <a:buAutoNum type="alphaUcParenR"/>
              <a:tabLst>
                <a:tab pos="316230" algn="l"/>
              </a:tabLst>
            </a:pPr>
            <a:r>
              <a:rPr sz="2000" b="1" dirty="0">
                <a:latin typeface="Times New Roman"/>
                <a:cs typeface="Times New Roman"/>
              </a:rPr>
              <a:t>Analytical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527685" marR="668655" lvl="1">
              <a:lnSpc>
                <a:spcPct val="123300"/>
              </a:lnSpc>
              <a:spcBef>
                <a:spcPts val="5"/>
              </a:spcBef>
              <a:buSzPct val="95000"/>
              <a:buAutoNum type="arabicParenR"/>
              <a:tabLst>
                <a:tab pos="741045" algn="l"/>
              </a:tabLst>
            </a:pPr>
            <a:r>
              <a:rPr sz="2000" dirty="0">
                <a:latin typeface="Times New Roman"/>
                <a:cs typeface="Times New Roman"/>
              </a:rPr>
              <a:t>Central Drugs Laboratory - CDL  2)Drug Control Laboratory in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states  </a:t>
            </a:r>
            <a:r>
              <a:rPr sz="2000" dirty="0">
                <a:latin typeface="Times New Roman"/>
                <a:cs typeface="Times New Roman"/>
              </a:rPr>
              <a:t>3)Government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Analysts</a:t>
            </a:r>
            <a:endParaRPr sz="2000">
              <a:latin typeface="Times New Roman"/>
              <a:cs typeface="Times New Roman"/>
            </a:endParaRPr>
          </a:p>
          <a:p>
            <a:pPr marL="344805" indent="-332740">
              <a:lnSpc>
                <a:spcPct val="100000"/>
              </a:lnSpc>
              <a:spcBef>
                <a:spcPts val="565"/>
              </a:spcBef>
              <a:buAutoNum type="alphaUcParenR"/>
              <a:tabLst>
                <a:tab pos="345440" algn="l"/>
              </a:tabLst>
            </a:pPr>
            <a:r>
              <a:rPr sz="2000" b="1" dirty="0">
                <a:latin typeface="Times New Roman"/>
                <a:cs typeface="Times New Roman"/>
              </a:rPr>
              <a:t>Executives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740410" lvl="1" indent="-213360">
              <a:lnSpc>
                <a:spcPct val="100000"/>
              </a:lnSpc>
              <a:spcBef>
                <a:spcPts val="550"/>
              </a:spcBef>
              <a:buSzPct val="95000"/>
              <a:buAutoNum type="arabicParenR"/>
              <a:tabLst>
                <a:tab pos="741045" algn="l"/>
              </a:tabLst>
            </a:pPr>
            <a:r>
              <a:rPr sz="2000" spc="-5" dirty="0">
                <a:latin typeface="Times New Roman"/>
                <a:cs typeface="Times New Roman"/>
              </a:rPr>
              <a:t>Licensing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authorities</a:t>
            </a:r>
            <a:endParaRPr sz="2000">
              <a:latin typeface="Times New Roman"/>
              <a:cs typeface="Times New Roman"/>
            </a:endParaRPr>
          </a:p>
          <a:p>
            <a:pPr marL="527685" marR="1738630" lvl="1">
              <a:lnSpc>
                <a:spcPct val="123500"/>
              </a:lnSpc>
              <a:spcBef>
                <a:spcPts val="5"/>
              </a:spcBef>
              <a:buSzPct val="95000"/>
              <a:buAutoNum type="arabicParenR"/>
              <a:tabLst>
                <a:tab pos="741045" algn="l"/>
              </a:tabLst>
            </a:pPr>
            <a:r>
              <a:rPr sz="2000" spc="-5" dirty="0">
                <a:latin typeface="Times New Roman"/>
                <a:cs typeface="Times New Roman"/>
              </a:rPr>
              <a:t>Controlling authorities  </a:t>
            </a:r>
            <a:r>
              <a:rPr sz="2000" dirty="0">
                <a:latin typeface="Times New Roman"/>
                <a:cs typeface="Times New Roman"/>
              </a:rPr>
              <a:t>3)Drug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Inspectors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16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5129" y="242061"/>
            <a:ext cx="79400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Drugs </a:t>
            </a:r>
            <a:r>
              <a:rPr spc="-40" dirty="0"/>
              <a:t>Technical </a:t>
            </a:r>
            <a:r>
              <a:rPr dirty="0"/>
              <a:t>Advisory</a:t>
            </a:r>
            <a:r>
              <a:rPr spc="-229" dirty="0"/>
              <a:t> </a:t>
            </a:r>
            <a:r>
              <a:rPr spc="-25" dirty="0"/>
              <a:t>Board(DTAB)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2223" y="1245521"/>
            <a:ext cx="6226810" cy="356806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800" b="1" spc="-5" dirty="0">
                <a:solidFill>
                  <a:srgbClr val="003300"/>
                </a:solidFill>
                <a:latin typeface="Times New Roman"/>
                <a:cs typeface="Times New Roman"/>
              </a:rPr>
              <a:t>Ex-Officio</a:t>
            </a:r>
            <a:r>
              <a:rPr sz="2800" b="1" u="heavy" spc="-5" dirty="0">
                <a:solidFill>
                  <a:srgbClr val="003300"/>
                </a:solidFill>
                <a:uFill>
                  <a:solidFill>
                    <a:srgbClr val="0033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14325" indent="-302260">
              <a:lnSpc>
                <a:spcPct val="100000"/>
              </a:lnSpc>
              <a:spcBef>
                <a:spcPts val="600"/>
              </a:spcBef>
              <a:buAutoNum type="romanLcParenBoth"/>
              <a:tabLst>
                <a:tab pos="314960" algn="l"/>
              </a:tabLst>
            </a:pPr>
            <a:r>
              <a:rPr sz="2000" dirty="0">
                <a:latin typeface="Times New Roman"/>
                <a:cs typeface="Times New Roman"/>
              </a:rPr>
              <a:t>Director General of Health Services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(Chairman)</a:t>
            </a:r>
            <a:endParaRPr sz="2000">
              <a:latin typeface="Times New Roman"/>
              <a:cs typeface="Times New Roman"/>
            </a:endParaRPr>
          </a:p>
          <a:p>
            <a:pPr marL="384175" indent="-372110">
              <a:lnSpc>
                <a:spcPct val="100000"/>
              </a:lnSpc>
              <a:spcBef>
                <a:spcPts val="555"/>
              </a:spcBef>
              <a:buAutoNum type="romanLcParenBoth"/>
              <a:tabLst>
                <a:tab pos="38481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spc="-10" dirty="0">
                <a:latin typeface="Times New Roman"/>
                <a:cs typeface="Times New Roman"/>
              </a:rPr>
              <a:t>Controller,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India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560"/>
              </a:spcBef>
              <a:buAutoNum type="romanLcParenBoth"/>
              <a:tabLst>
                <a:tab pos="393700" algn="l"/>
              </a:tabLst>
            </a:pPr>
            <a:r>
              <a:rPr sz="2000" dirty="0">
                <a:latin typeface="Times New Roman"/>
                <a:cs typeface="Times New Roman"/>
              </a:rPr>
              <a:t>Director of the Central </a:t>
            </a: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spc="-15" dirty="0">
                <a:latin typeface="Times New Roman"/>
                <a:cs typeface="Times New Roman"/>
              </a:rPr>
              <a:t>Laboratory,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Calcutta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23100"/>
              </a:lnSpc>
              <a:spcBef>
                <a:spcPts val="10"/>
              </a:spcBef>
              <a:buAutoNum type="romanLcParenBoth"/>
              <a:tabLst>
                <a:tab pos="441325" algn="l"/>
              </a:tabLst>
            </a:pPr>
            <a:r>
              <a:rPr sz="2000" dirty="0">
                <a:latin typeface="Times New Roman"/>
                <a:cs typeface="Times New Roman"/>
              </a:rPr>
              <a:t>Director of the Central Research Institute, Kasauli  (v)Director of Indian </a:t>
            </a:r>
            <a:r>
              <a:rPr sz="2000" spc="-25" dirty="0">
                <a:latin typeface="Times New Roman"/>
                <a:cs typeface="Times New Roman"/>
              </a:rPr>
              <a:t>Veterinary </a:t>
            </a:r>
            <a:r>
              <a:rPr sz="2000" dirty="0">
                <a:latin typeface="Times New Roman"/>
                <a:cs typeface="Times New Roman"/>
              </a:rPr>
              <a:t>Research Institute,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Izatnagar</a:t>
            </a:r>
            <a:endParaRPr sz="20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spcBef>
                <a:spcPts val="565"/>
              </a:spcBef>
              <a:buAutoNum type="romanLcParenBoth" startAt="6"/>
              <a:tabLst>
                <a:tab pos="441325" algn="l"/>
              </a:tabLst>
            </a:pPr>
            <a:r>
              <a:rPr sz="2000" dirty="0">
                <a:latin typeface="Times New Roman"/>
                <a:cs typeface="Times New Roman"/>
              </a:rPr>
              <a:t>President of Medical Council of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India</a:t>
            </a:r>
            <a:endParaRPr sz="2000">
              <a:latin typeface="Times New Roman"/>
              <a:cs typeface="Times New Roman"/>
            </a:endParaRPr>
          </a:p>
          <a:p>
            <a:pPr marL="12700" marR="208279">
              <a:lnSpc>
                <a:spcPct val="123000"/>
              </a:lnSpc>
              <a:spcBef>
                <a:spcPts val="15"/>
              </a:spcBef>
              <a:buAutoNum type="romanLcParenBoth" startAt="6"/>
              <a:tabLst>
                <a:tab pos="511175" algn="l"/>
              </a:tabLst>
            </a:pPr>
            <a:r>
              <a:rPr sz="2000" dirty="0">
                <a:latin typeface="Times New Roman"/>
                <a:cs typeface="Times New Roman"/>
              </a:rPr>
              <a:t>President of the Pharmacy Council of India  </a:t>
            </a:r>
            <a:r>
              <a:rPr sz="2000" spc="-5" dirty="0">
                <a:latin typeface="Times New Roman"/>
                <a:cs typeface="Times New Roman"/>
              </a:rPr>
              <a:t>(viii)Director </a:t>
            </a:r>
            <a:r>
              <a:rPr sz="2000" dirty="0">
                <a:latin typeface="Times New Roman"/>
                <a:cs typeface="Times New Roman"/>
              </a:rPr>
              <a:t>of Central </a:t>
            </a:r>
            <a:r>
              <a:rPr sz="2000" spc="5" dirty="0">
                <a:latin typeface="Times New Roman"/>
                <a:cs typeface="Times New Roman"/>
              </a:rPr>
              <a:t>Drug </a:t>
            </a:r>
            <a:r>
              <a:rPr sz="2000" dirty="0">
                <a:latin typeface="Times New Roman"/>
                <a:cs typeface="Times New Roman"/>
              </a:rPr>
              <a:t>Research Institute,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Lucknow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17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941070"/>
            <a:ext cx="2336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404040"/>
                </a:solidFill>
              </a:rPr>
              <a:t>Nominated: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3436" y="1567433"/>
            <a:ext cx="8601710" cy="165862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527685" marR="8255" indent="-515620">
              <a:lnSpc>
                <a:spcPts val="2160"/>
              </a:lnSpc>
              <a:spcBef>
                <a:spcPts val="375"/>
              </a:spcBef>
              <a:buAutoNum type="arabicParenR"/>
              <a:tabLst>
                <a:tab pos="527685" algn="l"/>
                <a:tab pos="528320" algn="l"/>
              </a:tabLst>
            </a:pPr>
            <a:r>
              <a:rPr sz="2000" spc="-50" dirty="0">
                <a:latin typeface="Times New Roman"/>
                <a:cs typeface="Times New Roman"/>
              </a:rPr>
              <a:t>Two </a:t>
            </a:r>
            <a:r>
              <a:rPr sz="2000" spc="-5" dirty="0">
                <a:latin typeface="Times New Roman"/>
                <a:cs typeface="Times New Roman"/>
              </a:rPr>
              <a:t>persons </a:t>
            </a:r>
            <a:r>
              <a:rPr sz="2000" dirty="0">
                <a:latin typeface="Times New Roman"/>
                <a:cs typeface="Times New Roman"/>
              </a:rPr>
              <a:t>by the </a:t>
            </a:r>
            <a:r>
              <a:rPr sz="2000" spc="-5" dirty="0">
                <a:latin typeface="Times New Roman"/>
                <a:cs typeface="Times New Roman"/>
              </a:rPr>
              <a:t>Central Government </a:t>
            </a:r>
            <a:r>
              <a:rPr sz="2000" dirty="0">
                <a:latin typeface="Times New Roman"/>
                <a:cs typeface="Times New Roman"/>
              </a:rPr>
              <a:t>from among </a:t>
            </a:r>
            <a:r>
              <a:rPr sz="2000" spc="-5" dirty="0">
                <a:latin typeface="Times New Roman"/>
                <a:cs typeface="Times New Roman"/>
              </a:rPr>
              <a:t>persons who </a:t>
            </a:r>
            <a:r>
              <a:rPr sz="2000" spc="-10" dirty="0">
                <a:latin typeface="Times New Roman"/>
                <a:cs typeface="Times New Roman"/>
              </a:rPr>
              <a:t>are </a:t>
            </a:r>
            <a:r>
              <a:rPr sz="2000" spc="-20" dirty="0">
                <a:latin typeface="Times New Roman"/>
                <a:cs typeface="Times New Roman"/>
              </a:rPr>
              <a:t>in  </a:t>
            </a:r>
            <a:r>
              <a:rPr sz="2000" spc="-5" dirty="0">
                <a:latin typeface="Times New Roman"/>
                <a:cs typeface="Times New Roman"/>
              </a:rPr>
              <a:t>charge </a:t>
            </a:r>
            <a:r>
              <a:rPr sz="2000" dirty="0">
                <a:latin typeface="Times New Roman"/>
                <a:cs typeface="Times New Roman"/>
              </a:rPr>
              <a:t>of drugs control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States</a:t>
            </a:r>
            <a:endParaRPr sz="2000">
              <a:latin typeface="Times New Roman"/>
              <a:cs typeface="Times New Roman"/>
            </a:endParaRPr>
          </a:p>
          <a:p>
            <a:pPr marL="501650" indent="-489584">
              <a:lnSpc>
                <a:spcPct val="100000"/>
              </a:lnSpc>
              <a:spcBef>
                <a:spcPts val="505"/>
              </a:spcBef>
              <a:buSzPct val="105000"/>
              <a:buAutoNum type="arabicParenR"/>
              <a:tabLst>
                <a:tab pos="501650" algn="l"/>
                <a:tab pos="502284" algn="l"/>
              </a:tabLst>
            </a:pPr>
            <a:r>
              <a:rPr sz="2000" spc="5" dirty="0">
                <a:latin typeface="Times New Roman"/>
                <a:cs typeface="Times New Roman"/>
              </a:rPr>
              <a:t>One </a:t>
            </a:r>
            <a:r>
              <a:rPr sz="2000" dirty="0">
                <a:latin typeface="Times New Roman"/>
                <a:cs typeface="Times New Roman"/>
              </a:rPr>
              <a:t>person by the Central Government from the </a:t>
            </a:r>
            <a:r>
              <a:rPr sz="2000" b="1" dirty="0">
                <a:latin typeface="Times New Roman"/>
                <a:cs typeface="Times New Roman"/>
              </a:rPr>
              <a:t>pharmaceutical</a:t>
            </a:r>
            <a:r>
              <a:rPr sz="2000" b="1" spc="-2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industry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ts val="2180"/>
              </a:lnSpc>
              <a:spcBef>
                <a:spcPts val="910"/>
              </a:spcBef>
              <a:buSzPct val="105000"/>
              <a:buAutoNum type="arabicParenR"/>
              <a:tabLst>
                <a:tab pos="480059" algn="l"/>
                <a:tab pos="480695" algn="l"/>
              </a:tabLst>
            </a:pPr>
            <a:r>
              <a:rPr sz="2000" spc="-50" dirty="0">
                <a:latin typeface="Times New Roman"/>
                <a:cs typeface="Times New Roman"/>
              </a:rPr>
              <a:t>Two </a:t>
            </a:r>
            <a:r>
              <a:rPr sz="2000" spc="-5" dirty="0">
                <a:latin typeface="Times New Roman"/>
                <a:cs typeface="Times New Roman"/>
              </a:rPr>
              <a:t>persons holding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appointment of </a:t>
            </a:r>
            <a:r>
              <a:rPr sz="2000" b="1" spc="-5" dirty="0">
                <a:latin typeface="Times New Roman"/>
                <a:cs typeface="Times New Roman"/>
              </a:rPr>
              <a:t>Government Analyst </a:t>
            </a:r>
            <a:r>
              <a:rPr sz="2000" spc="-5" dirty="0">
                <a:latin typeface="Times New Roman"/>
                <a:cs typeface="Times New Roman"/>
              </a:rPr>
              <a:t>under </a:t>
            </a:r>
            <a:r>
              <a:rPr sz="2000" dirty="0">
                <a:latin typeface="Times New Roman"/>
                <a:cs typeface="Times New Roman"/>
              </a:rPr>
              <a:t>this </a:t>
            </a:r>
            <a:r>
              <a:rPr sz="2000" spc="-5" dirty="0">
                <a:latin typeface="Times New Roman"/>
                <a:cs typeface="Times New Roman"/>
              </a:rPr>
              <a:t>Act,  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nominated </a:t>
            </a:r>
            <a:r>
              <a:rPr sz="2000" dirty="0">
                <a:latin typeface="Times New Roman"/>
                <a:cs typeface="Times New Roman"/>
              </a:rPr>
              <a:t>by the Central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Government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732011" y="6492798"/>
            <a:ext cx="2571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b="1" spc="-5" dirty="0">
                <a:solidFill>
                  <a:srgbClr val="888888"/>
                </a:solidFill>
                <a:latin typeface="Calibri"/>
                <a:cs typeface="Calibri"/>
              </a:rPr>
              <a:t>18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01370"/>
            <a:ext cx="16236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404040"/>
                </a:solidFill>
              </a:rPr>
              <a:t>Elect</a:t>
            </a:r>
            <a:r>
              <a:rPr spc="-15" dirty="0">
                <a:solidFill>
                  <a:srgbClr val="404040"/>
                </a:solidFill>
              </a:rPr>
              <a:t>e</a:t>
            </a:r>
            <a:r>
              <a:rPr spc="-5" dirty="0">
                <a:solidFill>
                  <a:srgbClr val="404040"/>
                </a:solidFill>
              </a:rPr>
              <a:t>d: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427733"/>
            <a:ext cx="8552180" cy="38461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4785" marR="5080" indent="-172720" algn="just">
              <a:lnSpc>
                <a:spcPct val="90100"/>
              </a:lnSpc>
              <a:spcBef>
                <a:spcPts val="340"/>
              </a:spcBef>
              <a:buSzPct val="95000"/>
              <a:buAutoNum type="arabicParenR"/>
              <a:tabLst>
                <a:tab pos="226695" algn="l"/>
              </a:tabLst>
            </a:pPr>
            <a:r>
              <a:rPr sz="2000" dirty="0">
                <a:latin typeface="Times New Roman"/>
                <a:cs typeface="Times New Roman"/>
              </a:rPr>
              <a:t>one </a:t>
            </a:r>
            <a:r>
              <a:rPr sz="2000" spc="-5" dirty="0">
                <a:latin typeface="Times New Roman"/>
                <a:cs typeface="Times New Roman"/>
              </a:rPr>
              <a:t>person,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elected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 Executive Committee of the </a:t>
            </a:r>
            <a:r>
              <a:rPr sz="2000" b="1" spc="-5" dirty="0">
                <a:latin typeface="Times New Roman"/>
                <a:cs typeface="Times New Roman"/>
              </a:rPr>
              <a:t>Pharmacy </a:t>
            </a:r>
            <a:r>
              <a:rPr sz="2000" b="1" dirty="0">
                <a:latin typeface="Times New Roman"/>
                <a:cs typeface="Times New Roman"/>
              </a:rPr>
              <a:t>Council  of </a:t>
            </a:r>
            <a:r>
              <a:rPr sz="2000" b="1" spc="-5" dirty="0">
                <a:latin typeface="Times New Roman"/>
                <a:cs typeface="Times New Roman"/>
              </a:rPr>
              <a:t>India</a:t>
            </a:r>
            <a:r>
              <a:rPr sz="2000" spc="-5" dirty="0">
                <a:latin typeface="Times New Roman"/>
                <a:cs typeface="Times New Roman"/>
              </a:rPr>
              <a:t>, from </a:t>
            </a:r>
            <a:r>
              <a:rPr sz="2000" dirty="0">
                <a:latin typeface="Times New Roman"/>
                <a:cs typeface="Times New Roman"/>
              </a:rPr>
              <a:t>among </a:t>
            </a:r>
            <a:r>
              <a:rPr sz="2000" b="1" dirty="0">
                <a:latin typeface="Times New Roman"/>
                <a:cs typeface="Times New Roman"/>
              </a:rPr>
              <a:t>teachers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pharmacy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pharmaceutical chemistry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  </a:t>
            </a:r>
            <a:r>
              <a:rPr sz="2000" dirty="0">
                <a:latin typeface="Times New Roman"/>
                <a:cs typeface="Times New Roman"/>
              </a:rPr>
              <a:t>pharmacognosy on the </a:t>
            </a:r>
            <a:r>
              <a:rPr sz="2000" spc="-10" dirty="0">
                <a:latin typeface="Times New Roman"/>
                <a:cs typeface="Times New Roman"/>
              </a:rPr>
              <a:t>staff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an </a:t>
            </a:r>
            <a:r>
              <a:rPr sz="2000" dirty="0">
                <a:latin typeface="Times New Roman"/>
                <a:cs typeface="Times New Roman"/>
              </a:rPr>
              <a:t>Indian university or a college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affiliated.</a:t>
            </a:r>
            <a:endParaRPr sz="2000">
              <a:latin typeface="Times New Roman"/>
              <a:cs typeface="Times New Roman"/>
            </a:endParaRPr>
          </a:p>
          <a:p>
            <a:pPr marL="184785" marR="6985" indent="-172720" algn="just">
              <a:lnSpc>
                <a:spcPts val="2160"/>
              </a:lnSpc>
              <a:spcBef>
                <a:spcPts val="825"/>
              </a:spcBef>
              <a:buSzPct val="95000"/>
              <a:buAutoNum type="arabicParenR"/>
              <a:tabLst>
                <a:tab pos="226695" algn="l"/>
              </a:tabLst>
            </a:pPr>
            <a:r>
              <a:rPr sz="2000" dirty="0">
                <a:latin typeface="Times New Roman"/>
                <a:cs typeface="Times New Roman"/>
              </a:rPr>
              <a:t>one </a:t>
            </a:r>
            <a:r>
              <a:rPr sz="2000" spc="-5" dirty="0">
                <a:latin typeface="Times New Roman"/>
                <a:cs typeface="Times New Roman"/>
              </a:rPr>
              <a:t>person,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elected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 Executive Committee of the </a:t>
            </a:r>
            <a:r>
              <a:rPr sz="2000" b="1" spc="-5" dirty="0">
                <a:latin typeface="Times New Roman"/>
                <a:cs typeface="Times New Roman"/>
              </a:rPr>
              <a:t>Medical </a:t>
            </a:r>
            <a:r>
              <a:rPr sz="2000" b="1" dirty="0">
                <a:latin typeface="Times New Roman"/>
                <a:cs typeface="Times New Roman"/>
              </a:rPr>
              <a:t>Council </a:t>
            </a:r>
            <a:r>
              <a:rPr sz="2000" b="1" spc="-10" dirty="0">
                <a:latin typeface="Times New Roman"/>
                <a:cs typeface="Times New Roman"/>
              </a:rPr>
              <a:t>of  </a:t>
            </a:r>
            <a:r>
              <a:rPr sz="2000" b="1" spc="-5" dirty="0">
                <a:latin typeface="Times New Roman"/>
                <a:cs typeface="Times New Roman"/>
              </a:rPr>
              <a:t>India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dirty="0">
                <a:latin typeface="Times New Roman"/>
                <a:cs typeface="Times New Roman"/>
              </a:rPr>
              <a:t>from </a:t>
            </a:r>
            <a:r>
              <a:rPr sz="2000" spc="-5" dirty="0">
                <a:latin typeface="Times New Roman"/>
                <a:cs typeface="Times New Roman"/>
              </a:rPr>
              <a:t>among </a:t>
            </a:r>
            <a:r>
              <a:rPr sz="2000" b="1" dirty="0">
                <a:latin typeface="Times New Roman"/>
                <a:cs typeface="Times New Roman"/>
              </a:rPr>
              <a:t>teachers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medicine or therapeutics on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5" dirty="0">
                <a:latin typeface="Times New Roman"/>
                <a:cs typeface="Times New Roman"/>
              </a:rPr>
              <a:t>staff </a:t>
            </a:r>
            <a:r>
              <a:rPr sz="2000" spc="-5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an </a:t>
            </a:r>
            <a:r>
              <a:rPr sz="2000" spc="-5" dirty="0">
                <a:latin typeface="Times New Roman"/>
                <a:cs typeface="Times New Roman"/>
              </a:rPr>
              <a:t>Indian  </a:t>
            </a:r>
            <a:r>
              <a:rPr sz="2000" dirty="0">
                <a:latin typeface="Times New Roman"/>
                <a:cs typeface="Times New Roman"/>
              </a:rPr>
              <a:t>university or a college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affiliated.</a:t>
            </a:r>
            <a:endParaRPr sz="2000">
              <a:latin typeface="Times New Roman"/>
              <a:cs typeface="Times New Roman"/>
            </a:endParaRPr>
          </a:p>
          <a:p>
            <a:pPr marL="226060" indent="-213995" algn="just">
              <a:lnSpc>
                <a:spcPts val="2280"/>
              </a:lnSpc>
              <a:spcBef>
                <a:spcPts val="530"/>
              </a:spcBef>
              <a:buSzPct val="95000"/>
              <a:buAutoNum type="arabicParenR"/>
              <a:tabLst>
                <a:tab pos="226695" algn="l"/>
              </a:tabLst>
            </a:pPr>
            <a:r>
              <a:rPr sz="2000" spc="-5" dirty="0">
                <a:latin typeface="Times New Roman"/>
                <a:cs typeface="Times New Roman"/>
              </a:rPr>
              <a:t>one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pharmacologist</a:t>
            </a:r>
            <a:r>
              <a:rPr sz="2000" b="1" spc="1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to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elected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Governing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Body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Indian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Council</a:t>
            </a:r>
            <a:endParaRPr sz="2000">
              <a:latin typeface="Times New Roman"/>
              <a:cs typeface="Times New Roman"/>
            </a:endParaRPr>
          </a:p>
          <a:p>
            <a:pPr marL="184785" algn="just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of Medical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Research.</a:t>
            </a:r>
            <a:endParaRPr sz="2000">
              <a:latin typeface="Times New Roman"/>
              <a:cs typeface="Times New Roman"/>
            </a:endParaRPr>
          </a:p>
          <a:p>
            <a:pPr marL="184785" marR="7620" indent="-172720" algn="just">
              <a:lnSpc>
                <a:spcPts val="2160"/>
              </a:lnSpc>
              <a:spcBef>
                <a:spcPts val="835"/>
              </a:spcBef>
              <a:buSzPct val="95000"/>
              <a:buAutoNum type="arabicParenR" startAt="4"/>
              <a:tabLst>
                <a:tab pos="226695" algn="l"/>
              </a:tabLst>
            </a:pPr>
            <a:r>
              <a:rPr sz="2000" dirty="0">
                <a:latin typeface="Times New Roman"/>
                <a:cs typeface="Times New Roman"/>
              </a:rPr>
              <a:t>one </a:t>
            </a:r>
            <a:r>
              <a:rPr sz="2000" spc="-5" dirty="0">
                <a:latin typeface="Times New Roman"/>
                <a:cs typeface="Times New Roman"/>
              </a:rPr>
              <a:t>person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elected </a:t>
            </a:r>
            <a:r>
              <a:rPr sz="2000" dirty="0">
                <a:latin typeface="Times New Roman"/>
                <a:cs typeface="Times New Roman"/>
              </a:rPr>
              <a:t>by the </a:t>
            </a:r>
            <a:r>
              <a:rPr sz="2000" spc="-5" dirty="0">
                <a:latin typeface="Times New Roman"/>
                <a:cs typeface="Times New Roman"/>
              </a:rPr>
              <a:t>Central Council of the </a:t>
            </a:r>
            <a:r>
              <a:rPr sz="2000" b="1" spc="-5" dirty="0">
                <a:latin typeface="Times New Roman"/>
                <a:cs typeface="Times New Roman"/>
              </a:rPr>
              <a:t>Indian Medical  </a:t>
            </a:r>
            <a:r>
              <a:rPr sz="2000" b="1" dirty="0">
                <a:latin typeface="Times New Roman"/>
                <a:cs typeface="Times New Roman"/>
              </a:rPr>
              <a:t>Association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226060" indent="-213995" algn="just">
              <a:lnSpc>
                <a:spcPts val="2250"/>
              </a:lnSpc>
              <a:spcBef>
                <a:spcPts val="520"/>
              </a:spcBef>
              <a:buSzPct val="95000"/>
              <a:buAutoNum type="arabicParenR" startAt="4"/>
              <a:tabLst>
                <a:tab pos="226695" algn="l"/>
              </a:tabLst>
            </a:pPr>
            <a:r>
              <a:rPr sz="2000" spc="-5" dirty="0">
                <a:latin typeface="Times New Roman"/>
                <a:cs typeface="Times New Roman"/>
              </a:rPr>
              <a:t>one</a:t>
            </a:r>
            <a:r>
              <a:rPr sz="2000" spc="2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person</a:t>
            </a:r>
            <a:r>
              <a:rPr sz="2000" spc="2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spc="2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elected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</a:t>
            </a:r>
            <a:r>
              <a:rPr sz="2000" spc="2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3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Council</a:t>
            </a:r>
            <a:r>
              <a:rPr sz="2000" spc="2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</a:t>
            </a:r>
            <a:r>
              <a:rPr sz="2000" spc="3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29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Indian</a:t>
            </a:r>
            <a:r>
              <a:rPr sz="2000" b="1" spc="3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Pharmaceutical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ts val="3030"/>
              </a:lnSpc>
            </a:pPr>
            <a:r>
              <a:rPr sz="2000" b="1" dirty="0">
                <a:latin typeface="Times New Roman"/>
                <a:cs typeface="Times New Roman"/>
              </a:rPr>
              <a:t>Association</a:t>
            </a:r>
            <a:r>
              <a:rPr sz="2650" dirty="0">
                <a:latin typeface="Gabriola"/>
                <a:cs typeface="Gabriola"/>
              </a:rPr>
              <a:t>.</a:t>
            </a:r>
            <a:endParaRPr sz="2650">
              <a:latin typeface="Gabriola"/>
              <a:cs typeface="Gabriol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1334465"/>
            <a:ext cx="21088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Functions: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961514"/>
            <a:ext cx="8550275" cy="200787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84785" marR="5080">
              <a:lnSpc>
                <a:spcPts val="2160"/>
              </a:lnSpc>
              <a:spcBef>
                <a:spcPts val="375"/>
              </a:spcBef>
              <a:tabLst>
                <a:tab pos="587375" algn="l"/>
                <a:tab pos="1400810" algn="l"/>
                <a:tab pos="1845945" algn="l"/>
                <a:tab pos="2730500" algn="l"/>
                <a:tab pos="4133850" algn="l"/>
                <a:tab pos="4638675" algn="l"/>
                <a:tab pos="5085080" algn="l"/>
                <a:tab pos="5728335" algn="l"/>
                <a:tab pos="7229475" algn="l"/>
                <a:tab pos="7621905" algn="l"/>
              </a:tabLst>
            </a:pPr>
            <a:r>
              <a:rPr sz="2000" spc="-14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o	</a:t>
            </a:r>
            <a:r>
              <a:rPr sz="2000" b="1" dirty="0">
                <a:latin typeface="Times New Roman"/>
                <a:cs typeface="Times New Roman"/>
              </a:rPr>
              <a:t>adv</a:t>
            </a:r>
            <a:r>
              <a:rPr sz="2000" b="1" spc="-20" dirty="0">
                <a:latin typeface="Times New Roman"/>
                <a:cs typeface="Times New Roman"/>
              </a:rPr>
              <a:t>i</a:t>
            </a:r>
            <a:r>
              <a:rPr sz="2000" b="1" dirty="0">
                <a:latin typeface="Times New Roman"/>
                <a:cs typeface="Times New Roman"/>
              </a:rPr>
              <a:t>se	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he	C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1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ral	</a:t>
            </a:r>
            <a:r>
              <a:rPr sz="2000" spc="-10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-15" dirty="0">
                <a:latin typeface="Times New Roman"/>
                <a:cs typeface="Times New Roman"/>
              </a:rPr>
              <a:t>v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1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ent	a</a:t>
            </a:r>
            <a:r>
              <a:rPr sz="2000" spc="-1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d	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he	S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e	</a:t>
            </a:r>
            <a:r>
              <a:rPr sz="2000" spc="-10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-15" dirty="0">
                <a:latin typeface="Times New Roman"/>
                <a:cs typeface="Times New Roman"/>
              </a:rPr>
              <a:t>v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1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ents	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n	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echn</a:t>
            </a:r>
            <a:r>
              <a:rPr sz="2000" spc="-1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cal  </a:t>
            </a:r>
            <a:r>
              <a:rPr sz="2000" spc="-5" dirty="0">
                <a:latin typeface="Times New Roman"/>
                <a:cs typeface="Times New Roman"/>
              </a:rPr>
              <a:t>matters </a:t>
            </a:r>
            <a:r>
              <a:rPr sz="2000" dirty="0">
                <a:latin typeface="Times New Roman"/>
                <a:cs typeface="Times New Roman"/>
              </a:rPr>
              <a:t>arising </a:t>
            </a:r>
            <a:r>
              <a:rPr sz="2000" spc="5" dirty="0">
                <a:latin typeface="Times New Roman"/>
                <a:cs typeface="Times New Roman"/>
              </a:rPr>
              <a:t>out </a:t>
            </a:r>
            <a:r>
              <a:rPr sz="2000" dirty="0">
                <a:latin typeface="Times New Roman"/>
                <a:cs typeface="Times New Roman"/>
              </a:rPr>
              <a:t>of the </a:t>
            </a:r>
            <a:r>
              <a:rPr sz="2000" spc="-5" dirty="0">
                <a:latin typeface="Times New Roman"/>
                <a:cs typeface="Times New Roman"/>
              </a:rPr>
              <a:t>administration </a:t>
            </a:r>
            <a:r>
              <a:rPr sz="2000" dirty="0">
                <a:latin typeface="Times New Roman"/>
                <a:cs typeface="Times New Roman"/>
              </a:rPr>
              <a:t>of this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00">
              <a:latin typeface="Times New Roman"/>
              <a:cs typeface="Times New Roman"/>
            </a:endParaRPr>
          </a:p>
          <a:p>
            <a:pPr marL="133985">
              <a:lnSpc>
                <a:spcPct val="100000"/>
              </a:lnSpc>
            </a:pP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carry </a:t>
            </a:r>
            <a:r>
              <a:rPr sz="2000" spc="5" dirty="0">
                <a:latin typeface="Times New Roman"/>
                <a:cs typeface="Times New Roman"/>
              </a:rPr>
              <a:t>out </a:t>
            </a:r>
            <a:r>
              <a:rPr sz="2000" dirty="0">
                <a:latin typeface="Times New Roman"/>
                <a:cs typeface="Times New Roman"/>
              </a:rPr>
              <a:t>the other functions assigned </a:t>
            </a:r>
            <a:r>
              <a:rPr sz="2000" spc="-5" dirty="0">
                <a:latin typeface="Times New Roman"/>
                <a:cs typeface="Times New Roman"/>
              </a:rPr>
              <a:t>to it </a:t>
            </a:r>
            <a:r>
              <a:rPr sz="2000" dirty="0">
                <a:latin typeface="Times New Roman"/>
                <a:cs typeface="Times New Roman"/>
              </a:rPr>
              <a:t>by this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Act.</a:t>
            </a:r>
            <a:endParaRPr sz="2000">
              <a:latin typeface="Times New Roman"/>
              <a:cs typeface="Times New Roman"/>
            </a:endParaRPr>
          </a:p>
          <a:p>
            <a:pPr marL="184785" marR="5715" indent="-172720">
              <a:lnSpc>
                <a:spcPts val="2160"/>
              </a:lnSpc>
              <a:spcBef>
                <a:spcPts val="835"/>
              </a:spcBef>
            </a:pPr>
            <a:r>
              <a:rPr sz="2000" dirty="0">
                <a:latin typeface="Times New Roman"/>
                <a:cs typeface="Times New Roman"/>
              </a:rPr>
              <a:t>(The </a:t>
            </a:r>
            <a:r>
              <a:rPr sz="2000" spc="-5" dirty="0">
                <a:latin typeface="Times New Roman"/>
                <a:cs typeface="Times New Roman"/>
              </a:rPr>
              <a:t>nominated and elected members of the Board </a:t>
            </a:r>
            <a:r>
              <a:rPr sz="2000" dirty="0">
                <a:latin typeface="Times New Roman"/>
                <a:cs typeface="Times New Roman"/>
              </a:rPr>
              <a:t>shall </a:t>
            </a:r>
            <a:r>
              <a:rPr sz="2000" b="1" dirty="0">
                <a:latin typeface="Times New Roman"/>
                <a:cs typeface="Times New Roman"/>
              </a:rPr>
              <a:t>hold </a:t>
            </a:r>
            <a:r>
              <a:rPr sz="2000" b="1" spc="-5" dirty="0">
                <a:latin typeface="Times New Roman"/>
                <a:cs typeface="Times New Roman"/>
              </a:rPr>
              <a:t>office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10" dirty="0">
                <a:latin typeface="Times New Roman"/>
                <a:cs typeface="Times New Roman"/>
              </a:rPr>
              <a:t>three  </a:t>
            </a:r>
            <a:r>
              <a:rPr sz="2000" b="1" dirty="0">
                <a:latin typeface="Times New Roman"/>
                <a:cs typeface="Times New Roman"/>
              </a:rPr>
              <a:t>years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spc="5" dirty="0">
                <a:latin typeface="Times New Roman"/>
                <a:cs typeface="Times New Roman"/>
              </a:rPr>
              <a:t>but </a:t>
            </a:r>
            <a:r>
              <a:rPr sz="2000" spc="-5" dirty="0">
                <a:latin typeface="Times New Roman"/>
                <a:cs typeface="Times New Roman"/>
              </a:rPr>
              <a:t>shall </a:t>
            </a:r>
            <a:r>
              <a:rPr sz="2000" dirty="0">
                <a:latin typeface="Times New Roman"/>
                <a:cs typeface="Times New Roman"/>
              </a:rPr>
              <a:t>be eligible for </a:t>
            </a:r>
            <a:r>
              <a:rPr sz="2000" spc="-5" dirty="0">
                <a:latin typeface="Times New Roman"/>
                <a:cs typeface="Times New Roman"/>
              </a:rPr>
              <a:t>re-nomination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re-election)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127203"/>
            <a:ext cx="178053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</a:t>
            </a:r>
            <a:r>
              <a:rPr spc="10" dirty="0"/>
              <a:t>t</a:t>
            </a:r>
            <a:r>
              <a:rPr dirty="0"/>
              <a:t>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861922"/>
            <a:ext cx="4791710" cy="5575300"/>
          </a:xfrm>
          <a:prstGeom prst="rect">
            <a:avLst/>
          </a:prstGeom>
        </p:spPr>
        <p:txBody>
          <a:bodyPr vert="horz" wrap="square" lIns="0" tIns="23114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820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Introduction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30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History and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Objectives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45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Definitions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40"/>
              </a:spcBef>
              <a:buFont typeface="Arial"/>
              <a:buChar char="•"/>
              <a:tabLst>
                <a:tab pos="185420" algn="l"/>
              </a:tabLst>
            </a:pPr>
            <a:r>
              <a:rPr sz="2600" spc="-5" dirty="0">
                <a:latin typeface="Times New Roman"/>
                <a:cs typeface="Times New Roman"/>
              </a:rPr>
              <a:t>Administration </a:t>
            </a:r>
            <a:r>
              <a:rPr sz="2600" dirty="0">
                <a:latin typeface="Times New Roman"/>
                <a:cs typeface="Times New Roman"/>
              </a:rPr>
              <a:t>of the </a:t>
            </a:r>
            <a:r>
              <a:rPr sz="2600" spc="-5" dirty="0">
                <a:latin typeface="Times New Roman"/>
                <a:cs typeface="Times New Roman"/>
              </a:rPr>
              <a:t>act </a:t>
            </a:r>
            <a:r>
              <a:rPr sz="2600" dirty="0">
                <a:latin typeface="Times New Roman"/>
                <a:cs typeface="Times New Roman"/>
              </a:rPr>
              <a:t>and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rules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30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Provisions </a:t>
            </a:r>
            <a:r>
              <a:rPr sz="2600" spc="-5" dirty="0">
                <a:latin typeface="Times New Roman"/>
                <a:cs typeface="Times New Roman"/>
              </a:rPr>
              <a:t>related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Import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40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Provisions </a:t>
            </a:r>
            <a:r>
              <a:rPr sz="2600" spc="-5" dirty="0">
                <a:latin typeface="Times New Roman"/>
                <a:cs typeface="Times New Roman"/>
              </a:rPr>
              <a:t>related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Manufacture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39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Provisions </a:t>
            </a:r>
            <a:r>
              <a:rPr sz="2600" spc="-5" dirty="0">
                <a:latin typeface="Times New Roman"/>
                <a:cs typeface="Times New Roman"/>
              </a:rPr>
              <a:t>related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Sale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30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Labeling and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Packaging</a:t>
            </a:r>
            <a:endParaRPr sz="26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1740"/>
              </a:spcBef>
              <a:buFont typeface="Arial"/>
              <a:buChar char="•"/>
              <a:tabLst>
                <a:tab pos="185420" algn="l"/>
              </a:tabLst>
            </a:pPr>
            <a:r>
              <a:rPr sz="2600" dirty="0">
                <a:latin typeface="Times New Roman"/>
                <a:cs typeface="Times New Roman"/>
              </a:rPr>
              <a:t>Schedules to </a:t>
            </a:r>
            <a:r>
              <a:rPr sz="2600" spc="-5" dirty="0">
                <a:latin typeface="Times New Roman"/>
                <a:cs typeface="Times New Roman"/>
              </a:rPr>
              <a:t>the act and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rules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398" y="1384757"/>
            <a:ext cx="73653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Drugs </a:t>
            </a:r>
            <a:r>
              <a:rPr spc="-5" dirty="0"/>
              <a:t>Consultative</a:t>
            </a:r>
            <a:r>
              <a:rPr spc="-40" dirty="0"/>
              <a:t> </a:t>
            </a:r>
            <a:r>
              <a:rPr dirty="0"/>
              <a:t>Committee(DCC)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2468905"/>
            <a:ext cx="6539865" cy="160845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41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It </a:t>
            </a:r>
            <a:r>
              <a:rPr sz="2000" spc="-5" dirty="0">
                <a:latin typeface="Times New Roman"/>
                <a:cs typeface="Times New Roman"/>
              </a:rPr>
              <a:t>is also an </a:t>
            </a:r>
            <a:r>
              <a:rPr sz="2000" b="1" dirty="0">
                <a:latin typeface="Times New Roman"/>
                <a:cs typeface="Times New Roman"/>
              </a:rPr>
              <a:t>advisory body </a:t>
            </a:r>
            <a:r>
              <a:rPr sz="2000" dirty="0">
                <a:latin typeface="Times New Roman"/>
                <a:cs typeface="Times New Roman"/>
              </a:rPr>
              <a:t>constituted by central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government.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185420" algn="l"/>
              </a:tabLst>
            </a:pPr>
            <a:r>
              <a:rPr sz="2800" b="1" dirty="0">
                <a:latin typeface="Times New Roman"/>
                <a:cs typeface="Times New Roman"/>
              </a:rPr>
              <a:t>Constitution:</a:t>
            </a:r>
            <a:endParaRPr sz="28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585"/>
              </a:spcBef>
            </a:pPr>
            <a:r>
              <a:rPr sz="2000" spc="-50" dirty="0">
                <a:latin typeface="Times New Roman"/>
                <a:cs typeface="Times New Roman"/>
              </a:rPr>
              <a:t>Two </a:t>
            </a:r>
            <a:r>
              <a:rPr sz="2000" dirty="0">
                <a:latin typeface="Times New Roman"/>
                <a:cs typeface="Times New Roman"/>
              </a:rPr>
              <a:t>representatives of the </a:t>
            </a:r>
            <a:r>
              <a:rPr sz="2000" b="1" dirty="0">
                <a:latin typeface="Times New Roman"/>
                <a:cs typeface="Times New Roman"/>
              </a:rPr>
              <a:t>Central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Government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565"/>
              </a:spcBef>
            </a:pPr>
            <a:r>
              <a:rPr sz="2000" spc="5" dirty="0">
                <a:latin typeface="Times New Roman"/>
                <a:cs typeface="Times New Roman"/>
              </a:rPr>
              <a:t>One </a:t>
            </a:r>
            <a:r>
              <a:rPr sz="2000" spc="-5" dirty="0">
                <a:latin typeface="Times New Roman"/>
                <a:cs typeface="Times New Roman"/>
              </a:rPr>
              <a:t>representative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each </a:t>
            </a:r>
            <a:r>
              <a:rPr sz="2000" b="1" dirty="0">
                <a:latin typeface="Times New Roman"/>
                <a:cs typeface="Times New Roman"/>
              </a:rPr>
              <a:t>State</a:t>
            </a:r>
            <a:r>
              <a:rPr sz="2000" b="1" spc="-8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Government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1563065"/>
            <a:ext cx="21088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3300"/>
                </a:solidFill>
              </a:rPr>
              <a:t>Functions: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2190114"/>
            <a:ext cx="8553450" cy="1631314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84785" marR="5080" indent="-172720" algn="just">
              <a:lnSpc>
                <a:spcPts val="2160"/>
              </a:lnSpc>
              <a:spcBef>
                <a:spcPts val="375"/>
              </a:spcBef>
              <a:buFont typeface="Wingdings"/>
              <a:buChar char=""/>
              <a:tabLst>
                <a:tab pos="185420" algn="l"/>
              </a:tabLst>
            </a:pP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advise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Central </a:t>
            </a:r>
            <a:r>
              <a:rPr sz="2000" spc="-5" dirty="0">
                <a:latin typeface="Times New Roman"/>
                <a:cs typeface="Times New Roman"/>
              </a:rPr>
              <a:t>Government,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State Governments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Drugs  </a:t>
            </a:r>
            <a:r>
              <a:rPr sz="2000" spc="-15" dirty="0">
                <a:latin typeface="Times New Roman"/>
                <a:cs typeface="Times New Roman"/>
              </a:rPr>
              <a:t>Technical </a:t>
            </a:r>
            <a:r>
              <a:rPr sz="2000" spc="-5" dirty="0">
                <a:latin typeface="Times New Roman"/>
                <a:cs typeface="Times New Roman"/>
              </a:rPr>
              <a:t>Advisory Board on any other </a:t>
            </a:r>
            <a:r>
              <a:rPr sz="2000" spc="-10" dirty="0">
                <a:latin typeface="Times New Roman"/>
                <a:cs typeface="Times New Roman"/>
              </a:rPr>
              <a:t>matter </a:t>
            </a:r>
            <a:r>
              <a:rPr sz="2000" spc="-5" dirty="0">
                <a:latin typeface="Times New Roman"/>
                <a:cs typeface="Times New Roman"/>
              </a:rPr>
              <a:t>tending to secure </a:t>
            </a:r>
            <a:r>
              <a:rPr sz="2000" b="1" spc="-5" dirty="0">
                <a:latin typeface="Times New Roman"/>
                <a:cs typeface="Times New Roman"/>
              </a:rPr>
              <a:t>uniformity  throughout </a:t>
            </a:r>
            <a:r>
              <a:rPr sz="2000" b="1" dirty="0">
                <a:latin typeface="Times New Roman"/>
                <a:cs typeface="Times New Roman"/>
              </a:rPr>
              <a:t>India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administration </a:t>
            </a:r>
            <a:r>
              <a:rPr sz="2000" dirty="0">
                <a:latin typeface="Times New Roman"/>
                <a:cs typeface="Times New Roman"/>
              </a:rPr>
              <a:t>of this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Act.</a:t>
            </a:r>
            <a:endParaRPr sz="2000">
              <a:latin typeface="Times New Roman"/>
              <a:cs typeface="Times New Roman"/>
            </a:endParaRPr>
          </a:p>
          <a:p>
            <a:pPr marL="184785" indent="-172720" algn="just">
              <a:lnSpc>
                <a:spcPct val="100000"/>
              </a:lnSpc>
              <a:spcBef>
                <a:spcPts val="520"/>
              </a:spcBef>
              <a:buFont typeface="Wingdings"/>
              <a:buChar char="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dirty="0">
                <a:latin typeface="Times New Roman"/>
                <a:cs typeface="Times New Roman"/>
              </a:rPr>
              <a:t>Consultative </a:t>
            </a:r>
            <a:r>
              <a:rPr sz="2000" spc="-10" dirty="0">
                <a:latin typeface="Times New Roman"/>
                <a:cs typeface="Times New Roman"/>
              </a:rPr>
              <a:t>Committee </a:t>
            </a:r>
            <a:r>
              <a:rPr sz="2000" dirty="0">
                <a:latin typeface="Times New Roman"/>
                <a:cs typeface="Times New Roman"/>
              </a:rPr>
              <a:t>shall </a:t>
            </a:r>
            <a:r>
              <a:rPr sz="2000" b="1" spc="-5" dirty="0">
                <a:latin typeface="Times New Roman"/>
                <a:cs typeface="Times New Roman"/>
              </a:rPr>
              <a:t>meet </a:t>
            </a:r>
            <a:r>
              <a:rPr sz="2000" b="1" dirty="0">
                <a:latin typeface="Times New Roman"/>
                <a:cs typeface="Times New Roman"/>
              </a:rPr>
              <a:t>when</a:t>
            </a:r>
            <a:r>
              <a:rPr sz="2000" b="1" spc="-11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required</a:t>
            </a:r>
            <a:endParaRPr sz="2000">
              <a:latin typeface="Times New Roman"/>
              <a:cs typeface="Times New Roman"/>
            </a:endParaRPr>
          </a:p>
          <a:p>
            <a:pPr marL="184785" indent="-172720" algn="just">
              <a:lnSpc>
                <a:spcPct val="100000"/>
              </a:lnSpc>
              <a:spcBef>
                <a:spcPts val="565"/>
              </a:spcBef>
              <a:buFont typeface="Wingdings"/>
              <a:buChar char="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Has power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regulate </a:t>
            </a:r>
            <a:r>
              <a:rPr sz="2000" spc="-5" dirty="0">
                <a:latin typeface="Times New Roman"/>
                <a:cs typeface="Times New Roman"/>
              </a:rPr>
              <a:t>its </a:t>
            </a:r>
            <a:r>
              <a:rPr sz="2000" spc="5" dirty="0">
                <a:latin typeface="Times New Roman"/>
                <a:cs typeface="Times New Roman"/>
              </a:rPr>
              <a:t>own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procedure.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4477" y="318261"/>
            <a:ext cx="6299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Central Drug</a:t>
            </a:r>
            <a:r>
              <a:rPr spc="-35" dirty="0"/>
              <a:t> </a:t>
            </a:r>
            <a:r>
              <a:rPr dirty="0"/>
              <a:t>Laboratory(CDL)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593850"/>
            <a:ext cx="8608060" cy="399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ts val="228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Established in </a:t>
            </a:r>
            <a:r>
              <a:rPr sz="2000" b="1" spc="-5" dirty="0">
                <a:latin typeface="Times New Roman"/>
                <a:cs typeface="Times New Roman"/>
              </a:rPr>
              <a:t>Calcutta</a:t>
            </a:r>
            <a:r>
              <a:rPr sz="2000" spc="-5" dirty="0">
                <a:latin typeface="Times New Roman"/>
                <a:cs typeface="Times New Roman"/>
              </a:rPr>
              <a:t>, under the control </a:t>
            </a:r>
            <a:r>
              <a:rPr sz="2000" dirty="0">
                <a:latin typeface="Times New Roman"/>
                <a:cs typeface="Times New Roman"/>
              </a:rPr>
              <a:t>of a </a:t>
            </a:r>
            <a:r>
              <a:rPr sz="2000" spc="-5" dirty="0">
                <a:latin typeface="Times New Roman"/>
                <a:cs typeface="Times New Roman"/>
              </a:rPr>
              <a:t>director appointed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Central</a:t>
            </a:r>
            <a:endParaRPr sz="2000">
              <a:latin typeface="Times New Roman"/>
              <a:cs typeface="Times New Roman"/>
            </a:endParaRPr>
          </a:p>
          <a:p>
            <a:pPr marR="6957695" algn="ctr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Government</a:t>
            </a:r>
            <a:endParaRPr sz="2000">
              <a:latin typeface="Times New Roman"/>
              <a:cs typeface="Times New Roman"/>
            </a:endParaRPr>
          </a:p>
          <a:p>
            <a:pPr marR="6953250" algn="ctr">
              <a:lnSpc>
                <a:spcPct val="100000"/>
              </a:lnSpc>
              <a:spcBef>
                <a:spcPts val="434"/>
              </a:spcBef>
            </a:pPr>
            <a:r>
              <a:rPr sz="2800" b="1" spc="-5" dirty="0">
                <a:solidFill>
                  <a:srgbClr val="003300"/>
                </a:solidFill>
                <a:latin typeface="Times New Roman"/>
                <a:cs typeface="Times New Roman"/>
              </a:rPr>
              <a:t>Funct</a:t>
            </a:r>
            <a:r>
              <a:rPr sz="2800" b="1" dirty="0">
                <a:solidFill>
                  <a:srgbClr val="003300"/>
                </a:solidFill>
                <a:latin typeface="Times New Roman"/>
                <a:cs typeface="Times New Roman"/>
              </a:rPr>
              <a:t>i</a:t>
            </a:r>
            <a:r>
              <a:rPr sz="2800" b="1" spc="-5" dirty="0">
                <a:solidFill>
                  <a:srgbClr val="003300"/>
                </a:solidFill>
                <a:latin typeface="Times New Roman"/>
                <a:cs typeface="Times New Roman"/>
              </a:rPr>
              <a:t>o</a:t>
            </a:r>
            <a:r>
              <a:rPr sz="2800" b="1" dirty="0">
                <a:solidFill>
                  <a:srgbClr val="003300"/>
                </a:solidFill>
                <a:latin typeface="Times New Roman"/>
                <a:cs typeface="Times New Roman"/>
              </a:rPr>
              <a:t>n</a:t>
            </a:r>
            <a:r>
              <a:rPr sz="2800" b="1" spc="5" dirty="0">
                <a:solidFill>
                  <a:srgbClr val="003300"/>
                </a:solidFill>
                <a:latin typeface="Times New Roman"/>
                <a:cs typeface="Times New Roman"/>
              </a:rPr>
              <a:t>s</a:t>
            </a:r>
            <a:r>
              <a:rPr sz="2800" b="1" spc="-5" dirty="0">
                <a:solidFill>
                  <a:srgbClr val="003300"/>
                </a:solid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184785" marR="6985" indent="-172720">
              <a:lnSpc>
                <a:spcPts val="2160"/>
              </a:lnSpc>
              <a:spcBef>
                <a:spcPts val="85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Analysis </a:t>
            </a:r>
            <a:r>
              <a:rPr sz="2000" b="1" dirty="0">
                <a:latin typeface="Times New Roman"/>
                <a:cs typeface="Times New Roman"/>
              </a:rPr>
              <a:t>or </a:t>
            </a:r>
            <a:r>
              <a:rPr sz="2000" b="1" spc="-5" dirty="0">
                <a:latin typeface="Times New Roman"/>
                <a:cs typeface="Times New Roman"/>
              </a:rPr>
              <a:t>test </a:t>
            </a:r>
            <a:r>
              <a:rPr sz="2000" spc="-5" dirty="0">
                <a:latin typeface="Times New Roman"/>
                <a:cs typeface="Times New Roman"/>
              </a:rPr>
              <a:t>of samples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drugs/cosmetics sent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 custom collectors </a:t>
            </a:r>
            <a:r>
              <a:rPr sz="2000" spc="-10" dirty="0">
                <a:latin typeface="Times New Roman"/>
                <a:cs typeface="Times New Roman"/>
              </a:rPr>
              <a:t>or  </a:t>
            </a:r>
            <a:r>
              <a:rPr sz="2000" dirty="0">
                <a:latin typeface="Times New Roman"/>
                <a:cs typeface="Times New Roman"/>
              </a:rPr>
              <a:t>courts.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Analytical </a:t>
            </a:r>
            <a:r>
              <a:rPr sz="2000" b="1" dirty="0">
                <a:latin typeface="Times New Roman"/>
                <a:cs typeface="Times New Roman"/>
              </a:rPr>
              <a:t>Q.C. </a:t>
            </a:r>
            <a:r>
              <a:rPr sz="2000" dirty="0">
                <a:latin typeface="Times New Roman"/>
                <a:cs typeface="Times New Roman"/>
              </a:rPr>
              <a:t>of the </a:t>
            </a:r>
            <a:r>
              <a:rPr sz="2000" spc="-5" dirty="0">
                <a:latin typeface="Times New Roman"/>
                <a:cs typeface="Times New Roman"/>
              </a:rPr>
              <a:t>imported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samples.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Collection, </a:t>
            </a:r>
            <a:r>
              <a:rPr sz="2000" dirty="0">
                <a:latin typeface="Times New Roman"/>
                <a:cs typeface="Times New Roman"/>
              </a:rPr>
              <a:t>storage and distribution of </a:t>
            </a:r>
            <a:r>
              <a:rPr sz="2000" b="1" dirty="0">
                <a:latin typeface="Times New Roman"/>
                <a:cs typeface="Times New Roman"/>
              </a:rPr>
              <a:t>internal</a:t>
            </a:r>
            <a:r>
              <a:rPr sz="2000" b="1" spc="-1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standards.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Preparation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b="1" spc="-10" dirty="0">
                <a:latin typeface="Times New Roman"/>
                <a:cs typeface="Times New Roman"/>
              </a:rPr>
              <a:t>reference </a:t>
            </a:r>
            <a:r>
              <a:rPr sz="2000" b="1" dirty="0">
                <a:latin typeface="Times New Roman"/>
                <a:cs typeface="Times New Roman"/>
              </a:rPr>
              <a:t>standards </a:t>
            </a:r>
            <a:r>
              <a:rPr sz="2000" dirty="0">
                <a:latin typeface="Times New Roman"/>
                <a:cs typeface="Times New Roman"/>
              </a:rPr>
              <a:t>and their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maintenance.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Maintenance of </a:t>
            </a:r>
            <a:r>
              <a:rPr sz="2000" b="1" spc="-5" dirty="0">
                <a:latin typeface="Times New Roman"/>
                <a:cs typeface="Times New Roman"/>
              </a:rPr>
              <a:t>microbial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cultures.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Any other duties </a:t>
            </a:r>
            <a:r>
              <a:rPr sz="2000" dirty="0">
                <a:latin typeface="Times New Roman"/>
                <a:cs typeface="Times New Roman"/>
              </a:rPr>
              <a:t>entrusted by Central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Government.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Acting </a:t>
            </a:r>
            <a:r>
              <a:rPr sz="2000" spc="-5" dirty="0">
                <a:latin typeface="Times New Roman"/>
                <a:cs typeface="Times New Roman"/>
              </a:rPr>
              <a:t>as an </a:t>
            </a:r>
            <a:r>
              <a:rPr sz="2000" b="1" dirty="0">
                <a:latin typeface="Times New Roman"/>
                <a:cs typeface="Times New Roman"/>
              </a:rPr>
              <a:t>appellate authority </a:t>
            </a:r>
            <a:r>
              <a:rPr sz="2000" spc="-5" dirty="0">
                <a:latin typeface="Times New Roman"/>
                <a:cs typeface="Times New Roman"/>
              </a:rPr>
              <a:t>in matter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disputes.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7657" y="699261"/>
            <a:ext cx="3226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404040"/>
                </a:solidFill>
              </a:rPr>
              <a:t>Import </a:t>
            </a:r>
            <a:r>
              <a:rPr dirty="0">
                <a:solidFill>
                  <a:srgbClr val="404040"/>
                </a:solidFill>
              </a:rPr>
              <a:t>of</a:t>
            </a:r>
            <a:r>
              <a:rPr spc="-60" dirty="0">
                <a:solidFill>
                  <a:srgbClr val="404040"/>
                </a:solidFill>
              </a:rPr>
              <a:t> </a:t>
            </a:r>
            <a:r>
              <a:rPr dirty="0">
                <a:solidFill>
                  <a:srgbClr val="404040"/>
                </a:solidFill>
              </a:rPr>
              <a:t>Drugs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778751"/>
            <a:ext cx="5850890" cy="244030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19"/>
              </a:spcBef>
              <a:buFont typeface="Arial"/>
              <a:buChar char="•"/>
              <a:tabLst>
                <a:tab pos="185420" algn="l"/>
              </a:tabLst>
            </a:pPr>
            <a:r>
              <a:rPr sz="28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Classes of drugs </a:t>
            </a:r>
            <a:r>
              <a:rPr sz="28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prohibited </a:t>
            </a:r>
            <a:r>
              <a:rPr sz="28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to</a:t>
            </a:r>
            <a:r>
              <a:rPr sz="2800" b="1" spc="5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import</a:t>
            </a:r>
            <a:endParaRPr sz="2800">
              <a:latin typeface="Times New Roman"/>
              <a:cs typeface="Times New Roman"/>
            </a:endParaRPr>
          </a:p>
          <a:p>
            <a:pPr marL="185420" marR="2532380" indent="-185420">
              <a:lnSpc>
                <a:spcPct val="123300"/>
              </a:lnSpc>
              <a:spcBef>
                <a:spcPts val="40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Import of drug under</a:t>
            </a:r>
            <a:r>
              <a:rPr sz="2000" b="1" spc="-1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license 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1)Specified </a:t>
            </a:r>
            <a:r>
              <a:rPr sz="2000" spc="-5" dirty="0">
                <a:solidFill>
                  <a:srgbClr val="404040"/>
                </a:solidFill>
                <a:latin typeface="Times New Roman"/>
                <a:cs typeface="Times New Roman"/>
              </a:rPr>
              <a:t>in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Schedule-X  2)Any new</a:t>
            </a:r>
            <a:r>
              <a:rPr sz="2000" spc="-4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Drugs exempted </a:t>
            </a:r>
            <a:r>
              <a:rPr sz="20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from </a:t>
            </a:r>
            <a:r>
              <a:rPr sz="20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provisions </a:t>
            </a: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of</a:t>
            </a:r>
            <a:r>
              <a:rPr sz="2000" b="1" spc="-114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import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Offences and</a:t>
            </a:r>
            <a:r>
              <a:rPr sz="2000" b="1" spc="-6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/>
                <a:cs typeface="Times New Roman"/>
              </a:rPr>
              <a:t>Penalties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3450" y="280161"/>
            <a:ext cx="767460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Classes </a:t>
            </a:r>
            <a:r>
              <a:rPr dirty="0"/>
              <a:t>Of </a:t>
            </a:r>
            <a:r>
              <a:rPr spc="-5" dirty="0"/>
              <a:t>Drugs </a:t>
            </a:r>
            <a:r>
              <a:rPr spc="-10" dirty="0"/>
              <a:t>Prohibited </a:t>
            </a:r>
            <a:r>
              <a:rPr spc="-170" dirty="0"/>
              <a:t>To</a:t>
            </a:r>
            <a:r>
              <a:rPr spc="-30" dirty="0"/>
              <a:t> </a:t>
            </a:r>
            <a:r>
              <a:rPr spc="-5" dirty="0"/>
              <a:t>Import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0047" rIns="0" bIns="0" rtlCol="0">
            <a:spAutoFit/>
          </a:bodyPr>
          <a:lstStyle/>
          <a:p>
            <a:pPr marL="205740" indent="-17272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06375" algn="l"/>
              </a:tabLst>
            </a:pPr>
            <a:r>
              <a:rPr sz="2000" dirty="0"/>
              <a:t>Misbranded</a:t>
            </a:r>
            <a:r>
              <a:rPr sz="2000" spc="-45" dirty="0"/>
              <a:t> </a:t>
            </a:r>
            <a:r>
              <a:rPr sz="2000" b="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 marL="205740" indent="-17272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206375" algn="l"/>
              </a:tabLst>
            </a:pPr>
            <a:r>
              <a:rPr sz="2000" b="0" spc="5" dirty="0">
                <a:latin typeface="Times New Roman"/>
                <a:cs typeface="Times New Roman"/>
              </a:rPr>
              <a:t>Drugs </a:t>
            </a:r>
            <a:r>
              <a:rPr sz="2000" b="0" dirty="0">
                <a:latin typeface="Times New Roman"/>
                <a:cs typeface="Times New Roman"/>
              </a:rPr>
              <a:t>of </a:t>
            </a:r>
            <a:r>
              <a:rPr sz="2000" dirty="0"/>
              <a:t>substandard</a:t>
            </a:r>
            <a:r>
              <a:rPr sz="2000" spc="-105" dirty="0"/>
              <a:t> </a:t>
            </a:r>
            <a:r>
              <a:rPr sz="2000" dirty="0"/>
              <a:t>quality</a:t>
            </a:r>
            <a:endParaRPr sz="2000">
              <a:latin typeface="Times New Roman"/>
              <a:cs typeface="Times New Roman"/>
            </a:endParaRPr>
          </a:p>
          <a:p>
            <a:pPr marL="205740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206375" algn="l"/>
                <a:tab pos="4796790" algn="l"/>
              </a:tabLst>
            </a:pPr>
            <a:r>
              <a:rPr sz="2000" b="0" spc="5" dirty="0">
                <a:latin typeface="Times New Roman"/>
                <a:cs typeface="Times New Roman"/>
              </a:rPr>
              <a:t>Drugs </a:t>
            </a:r>
            <a:r>
              <a:rPr sz="2000" b="0" spc="-5" dirty="0">
                <a:latin typeface="Times New Roman"/>
                <a:cs typeface="Times New Roman"/>
              </a:rPr>
              <a:t>claiming to </a:t>
            </a:r>
            <a:r>
              <a:rPr sz="2000" b="0" dirty="0">
                <a:latin typeface="Times New Roman"/>
                <a:cs typeface="Times New Roman"/>
              </a:rPr>
              <a:t>cure diseases</a:t>
            </a:r>
            <a:r>
              <a:rPr sz="2000" b="0" spc="-5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specified</a:t>
            </a:r>
            <a:r>
              <a:rPr sz="2000" b="0" spc="-20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in	</a:t>
            </a:r>
            <a:r>
              <a:rPr sz="2000" dirty="0"/>
              <a:t>Sch-J</a:t>
            </a:r>
            <a:endParaRPr sz="2000">
              <a:latin typeface="Times New Roman"/>
              <a:cs typeface="Times New Roman"/>
            </a:endParaRPr>
          </a:p>
          <a:p>
            <a:pPr marL="205740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06375" algn="l"/>
              </a:tabLst>
            </a:pPr>
            <a:r>
              <a:rPr sz="2000" dirty="0"/>
              <a:t>Adulterated</a:t>
            </a:r>
            <a:r>
              <a:rPr sz="2000" spc="-45" dirty="0"/>
              <a:t> </a:t>
            </a:r>
            <a:r>
              <a:rPr sz="2000" b="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 marL="205740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06375" algn="l"/>
              </a:tabLst>
            </a:pPr>
            <a:r>
              <a:rPr sz="2000" dirty="0"/>
              <a:t>Spurious</a:t>
            </a:r>
            <a:r>
              <a:rPr sz="2000" spc="-35" dirty="0"/>
              <a:t> </a:t>
            </a:r>
            <a:r>
              <a:rPr sz="2000" b="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 marL="205740" marR="5080" indent="-172720">
              <a:lnSpc>
                <a:spcPts val="2160"/>
              </a:lnSpc>
              <a:spcBef>
                <a:spcPts val="825"/>
              </a:spcBef>
              <a:buFont typeface="Arial"/>
              <a:buChar char="•"/>
              <a:tabLst>
                <a:tab pos="206375" algn="l"/>
                <a:tab pos="969010" algn="l"/>
                <a:tab pos="2932430" algn="l"/>
                <a:tab pos="5243195" algn="l"/>
              </a:tabLst>
            </a:pPr>
            <a:r>
              <a:rPr sz="2000" b="0" dirty="0">
                <a:latin typeface="Times New Roman"/>
                <a:cs typeface="Times New Roman"/>
              </a:rPr>
              <a:t>Drugs	</a:t>
            </a:r>
            <a:r>
              <a:rPr sz="2000" b="0" spc="-5" dirty="0">
                <a:latin typeface="Times New Roman"/>
                <a:cs typeface="Times New Roman"/>
              </a:rPr>
              <a:t>whose manufacture,</a:t>
            </a:r>
            <a:r>
              <a:rPr sz="2000" b="0" spc="13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sale/distribution</a:t>
            </a:r>
            <a:r>
              <a:rPr sz="2000" b="0" spc="6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are	</a:t>
            </a:r>
            <a:r>
              <a:rPr sz="2000" spc="-10" dirty="0"/>
              <a:t>prohibited </a:t>
            </a:r>
            <a:r>
              <a:rPr sz="2000" spc="-5" dirty="0"/>
              <a:t>in original country</a:t>
            </a:r>
            <a:r>
              <a:rPr sz="2000" b="0" spc="-5" dirty="0">
                <a:latin typeface="Times New Roman"/>
                <a:cs typeface="Times New Roman"/>
              </a:rPr>
              <a:t>,  </a:t>
            </a:r>
            <a:r>
              <a:rPr sz="2000" b="0" dirty="0">
                <a:latin typeface="Times New Roman"/>
                <a:cs typeface="Times New Roman"/>
              </a:rPr>
              <a:t>except for the</a:t>
            </a:r>
            <a:r>
              <a:rPr sz="2000" b="0" spc="-2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purpose</a:t>
            </a:r>
            <a:r>
              <a:rPr sz="2000" b="0" spc="-20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of	</a:t>
            </a:r>
            <a:r>
              <a:rPr sz="2000" b="0" spc="-5" dirty="0">
                <a:latin typeface="Times New Roman"/>
                <a:cs typeface="Times New Roman"/>
              </a:rPr>
              <a:t>test, examination </a:t>
            </a:r>
            <a:r>
              <a:rPr sz="2000" b="0" dirty="0">
                <a:latin typeface="Times New Roman"/>
                <a:cs typeface="Times New Roman"/>
              </a:rPr>
              <a:t>and</a:t>
            </a:r>
            <a:r>
              <a:rPr sz="2000" b="0" spc="-30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analysis.</a:t>
            </a:r>
            <a:endParaRPr sz="2000">
              <a:latin typeface="Times New Roman"/>
              <a:cs typeface="Times New Roman"/>
            </a:endParaRPr>
          </a:p>
          <a:p>
            <a:pPr marL="205740" indent="-17272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206375" algn="l"/>
              </a:tabLst>
            </a:pPr>
            <a:r>
              <a:rPr sz="2000" spc="-5" dirty="0"/>
              <a:t>Patent/Proprietary </a:t>
            </a:r>
            <a:r>
              <a:rPr sz="2000" b="0" spc="-5" dirty="0">
                <a:latin typeface="Times New Roman"/>
                <a:cs typeface="Times New Roman"/>
              </a:rPr>
              <a:t>medicines </a:t>
            </a:r>
            <a:r>
              <a:rPr sz="2000" b="0" dirty="0">
                <a:latin typeface="Times New Roman"/>
                <a:cs typeface="Times New Roman"/>
              </a:rPr>
              <a:t>whose true </a:t>
            </a:r>
            <a:r>
              <a:rPr sz="2000" b="0" spc="-5" dirty="0">
                <a:latin typeface="Times New Roman"/>
                <a:cs typeface="Times New Roman"/>
              </a:rPr>
              <a:t>formula is </a:t>
            </a:r>
            <a:r>
              <a:rPr sz="2000" b="0" spc="5" dirty="0">
                <a:latin typeface="Times New Roman"/>
                <a:cs typeface="Times New Roman"/>
              </a:rPr>
              <a:t>not</a:t>
            </a:r>
            <a:r>
              <a:rPr sz="2000" b="0" spc="-10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disclosed.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9990" y="318261"/>
            <a:ext cx="71659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Import </a:t>
            </a:r>
            <a:r>
              <a:rPr dirty="0"/>
              <a:t>of </a:t>
            </a:r>
            <a:r>
              <a:rPr spc="-5" dirty="0"/>
              <a:t>the </a:t>
            </a:r>
            <a:r>
              <a:rPr dirty="0"/>
              <a:t>biological</a:t>
            </a:r>
            <a:r>
              <a:rPr spc="-25" dirty="0"/>
              <a:t> </a:t>
            </a:r>
            <a:r>
              <a:rPr dirty="0"/>
              <a:t>drugs(C/C</a:t>
            </a:r>
            <a:r>
              <a:rPr sz="3600" baseline="-20833" dirty="0"/>
              <a:t>1</a:t>
            </a:r>
            <a:r>
              <a:rPr sz="3600" dirty="0"/>
              <a:t>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07340" y="1396529"/>
            <a:ext cx="8531860" cy="2341245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2800" b="1" dirty="0">
                <a:latin typeface="Times New Roman"/>
                <a:cs typeface="Times New Roman"/>
              </a:rPr>
              <a:t>Conditions </a:t>
            </a:r>
            <a:r>
              <a:rPr sz="2800" b="1" spc="-5" dirty="0">
                <a:latin typeface="Times New Roman"/>
                <a:cs typeface="Times New Roman"/>
              </a:rPr>
              <a:t>to be</a:t>
            </a:r>
            <a:r>
              <a:rPr sz="2800" b="1" dirty="0">
                <a:latin typeface="Times New Roman"/>
                <a:cs typeface="Times New Roman"/>
              </a:rPr>
              <a:t> fulfilled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Licensee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dirty="0">
                <a:latin typeface="Times New Roman"/>
                <a:cs typeface="Times New Roman"/>
              </a:rPr>
              <a:t>have adequate </a:t>
            </a:r>
            <a:r>
              <a:rPr sz="2000" b="1" spc="-5" dirty="0">
                <a:latin typeface="Times New Roman"/>
                <a:cs typeface="Times New Roman"/>
              </a:rPr>
              <a:t>facility </a:t>
            </a:r>
            <a:r>
              <a:rPr sz="2000" b="1" dirty="0">
                <a:latin typeface="Times New Roman"/>
                <a:cs typeface="Times New Roman"/>
              </a:rPr>
              <a:t>for the</a:t>
            </a:r>
            <a:r>
              <a:rPr sz="2000" b="1" spc="-1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storage.</a:t>
            </a:r>
            <a:endParaRPr sz="2000">
              <a:latin typeface="Times New Roman"/>
              <a:cs typeface="Times New Roman"/>
            </a:endParaRPr>
          </a:p>
          <a:p>
            <a:pPr marL="184785" marR="5080" indent="-172720">
              <a:lnSpc>
                <a:spcPts val="2160"/>
              </a:lnSpc>
              <a:spcBef>
                <a:spcPts val="82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Licensee </a:t>
            </a:r>
            <a:r>
              <a:rPr sz="2000" spc="-5" dirty="0">
                <a:latin typeface="Times New Roman"/>
                <a:cs typeface="Times New Roman"/>
              </a:rPr>
              <a:t>must maintain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b="1" spc="-10" dirty="0">
                <a:latin typeface="Times New Roman"/>
                <a:cs typeface="Times New Roman"/>
              </a:rPr>
              <a:t>record </a:t>
            </a:r>
            <a:r>
              <a:rPr sz="2000" b="1" spc="-5" dirty="0">
                <a:latin typeface="Times New Roman"/>
                <a:cs typeface="Times New Roman"/>
              </a:rPr>
              <a:t>of the sale, </a:t>
            </a:r>
            <a:r>
              <a:rPr sz="2000" spc="-5" dirty="0">
                <a:latin typeface="Times New Roman"/>
                <a:cs typeface="Times New Roman"/>
              </a:rPr>
              <a:t>showing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particulars of the  names </a:t>
            </a:r>
            <a:r>
              <a:rPr sz="2000" dirty="0">
                <a:latin typeface="Times New Roman"/>
                <a:cs typeface="Times New Roman"/>
              </a:rPr>
              <a:t>of drugs and of the persons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spc="5" dirty="0">
                <a:latin typeface="Times New Roman"/>
                <a:cs typeface="Times New Roman"/>
              </a:rPr>
              <a:t>whom </a:t>
            </a:r>
            <a:r>
              <a:rPr sz="2000" dirty="0">
                <a:latin typeface="Times New Roman"/>
                <a:cs typeface="Times New Roman"/>
              </a:rPr>
              <a:t>they have been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sold.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Licensee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b="1" dirty="0">
                <a:latin typeface="Times New Roman"/>
                <a:cs typeface="Times New Roman"/>
              </a:rPr>
              <a:t>allow an inspector to inspect </a:t>
            </a:r>
            <a:r>
              <a:rPr sz="2000" spc="-5" dirty="0">
                <a:latin typeface="Times New Roman"/>
                <a:cs typeface="Times New Roman"/>
              </a:rPr>
              <a:t>premises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check the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records.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Licensee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b="1" dirty="0">
                <a:latin typeface="Times New Roman"/>
                <a:cs typeface="Times New Roman"/>
              </a:rPr>
              <a:t>furnish the sample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authority.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83862" y="877306"/>
            <a:ext cx="4503300" cy="4486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72328" y="600455"/>
            <a:ext cx="752855" cy="1011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24728" y="600455"/>
            <a:ext cx="2162555" cy="1011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14044" y="1094232"/>
            <a:ext cx="6947916" cy="10119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1947" rIns="0" bIns="0" rtlCol="0">
            <a:spAutoFit/>
          </a:bodyPr>
          <a:lstStyle/>
          <a:p>
            <a:pPr marL="576580" marR="5080" indent="74295">
              <a:lnSpc>
                <a:spcPts val="3890"/>
              </a:lnSpc>
              <a:spcBef>
                <a:spcPts val="585"/>
              </a:spcBef>
            </a:pPr>
            <a:r>
              <a:rPr spc="-5" dirty="0"/>
              <a:t>Import </a:t>
            </a:r>
            <a:r>
              <a:rPr dirty="0"/>
              <a:t>of </a:t>
            </a:r>
            <a:r>
              <a:rPr spc="-5" dirty="0"/>
              <a:t>the </a:t>
            </a:r>
            <a:r>
              <a:rPr dirty="0"/>
              <a:t>Schedule-X </a:t>
            </a:r>
            <a:r>
              <a:rPr spc="-5" dirty="0"/>
              <a:t>drugs  </a:t>
            </a:r>
            <a:r>
              <a:rPr spc="-10" dirty="0"/>
              <a:t>(Narcotic </a:t>
            </a:r>
            <a:r>
              <a:rPr dirty="0"/>
              <a:t>&amp; </a:t>
            </a:r>
            <a:r>
              <a:rPr spc="-10" dirty="0"/>
              <a:t>Psychotropic</a:t>
            </a:r>
            <a:r>
              <a:rPr spc="10" dirty="0"/>
              <a:t> </a:t>
            </a:r>
            <a:r>
              <a:rPr spc="-5" dirty="0"/>
              <a:t>drugs)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307340" y="2083551"/>
            <a:ext cx="7600950" cy="1689100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800" b="1" spc="-5" dirty="0">
                <a:latin typeface="Times New Roman"/>
                <a:cs typeface="Times New Roman"/>
              </a:rPr>
              <a:t>Conditions to </a:t>
            </a:r>
            <a:r>
              <a:rPr sz="2800" b="1" dirty="0">
                <a:latin typeface="Times New Roman"/>
                <a:cs typeface="Times New Roman"/>
              </a:rPr>
              <a:t>be </a:t>
            </a:r>
            <a:r>
              <a:rPr sz="2800" b="1" spc="-5" dirty="0">
                <a:latin typeface="Times New Roman"/>
                <a:cs typeface="Times New Roman"/>
              </a:rPr>
              <a:t>fulfilled:</a:t>
            </a:r>
            <a:endParaRPr sz="28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Licensee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dirty="0">
                <a:latin typeface="Times New Roman"/>
                <a:cs typeface="Times New Roman"/>
              </a:rPr>
              <a:t>have,adequate </a:t>
            </a:r>
            <a:r>
              <a:rPr sz="2000" b="1" dirty="0">
                <a:latin typeface="Times New Roman"/>
                <a:cs typeface="Times New Roman"/>
              </a:rPr>
              <a:t>storage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facility.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Applicant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b="1" spc="-5" dirty="0">
                <a:latin typeface="Times New Roman"/>
                <a:cs typeface="Times New Roman"/>
              </a:rPr>
              <a:t>reputable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occupation, trade 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business.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The license </a:t>
            </a:r>
            <a:r>
              <a:rPr sz="2000" b="1" dirty="0">
                <a:latin typeface="Times New Roman"/>
                <a:cs typeface="Times New Roman"/>
              </a:rPr>
              <a:t>granted ever </a:t>
            </a:r>
            <a:r>
              <a:rPr sz="2000" dirty="0">
                <a:latin typeface="Times New Roman"/>
                <a:cs typeface="Times New Roman"/>
              </a:rPr>
              <a:t>before should </a:t>
            </a:r>
            <a:r>
              <a:rPr sz="2000" b="1" dirty="0">
                <a:latin typeface="Times New Roman"/>
                <a:cs typeface="Times New Roman"/>
              </a:rPr>
              <a:t>not be suspended or</a:t>
            </a:r>
            <a:r>
              <a:rPr sz="2000" b="1" spc="-2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cancelled.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3229" y="474929"/>
            <a:ext cx="7874634" cy="106870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154045" marR="5080" indent="-3141980">
              <a:lnSpc>
                <a:spcPts val="3890"/>
              </a:lnSpc>
              <a:spcBef>
                <a:spcPts val="590"/>
              </a:spcBef>
            </a:pPr>
            <a:r>
              <a:rPr dirty="0"/>
              <a:t>Drugs Imported for examination, test</a:t>
            </a:r>
            <a:r>
              <a:rPr spc="-110" dirty="0"/>
              <a:t> </a:t>
            </a:r>
            <a:r>
              <a:rPr dirty="0"/>
              <a:t>or  </a:t>
            </a:r>
            <a:r>
              <a:rPr spc="-5"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76305"/>
            <a:ext cx="8987790" cy="272034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2800" b="1" spc="-5" dirty="0">
                <a:latin typeface="Times New Roman"/>
                <a:cs typeface="Times New Roman"/>
              </a:rPr>
              <a:t>Conditions to </a:t>
            </a:r>
            <a:r>
              <a:rPr sz="2800" b="1" dirty="0">
                <a:latin typeface="Times New Roman"/>
                <a:cs typeface="Times New Roman"/>
              </a:rPr>
              <a:t>be </a:t>
            </a:r>
            <a:r>
              <a:rPr sz="2800" b="1" spc="-5" dirty="0">
                <a:latin typeface="Times New Roman"/>
                <a:cs typeface="Times New Roman"/>
              </a:rPr>
              <a:t>fulfilled:</a:t>
            </a:r>
            <a:endParaRPr sz="28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License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necessary under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form-11</a:t>
            </a:r>
            <a:endParaRPr sz="2000">
              <a:latin typeface="Times New Roman"/>
              <a:cs typeface="Times New Roman"/>
            </a:endParaRPr>
          </a:p>
          <a:p>
            <a:pPr marL="184785" marR="5080" indent="-172720">
              <a:lnSpc>
                <a:spcPts val="2160"/>
              </a:lnSpc>
              <a:spcBef>
                <a:spcPts val="83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Must use </a:t>
            </a:r>
            <a:r>
              <a:rPr sz="2000" spc="-5" dirty="0">
                <a:latin typeface="Times New Roman"/>
                <a:cs typeface="Times New Roman"/>
              </a:rPr>
              <a:t>imported drugs </a:t>
            </a:r>
            <a:r>
              <a:rPr sz="2000" b="1" spc="-5" dirty="0">
                <a:latin typeface="Times New Roman"/>
                <a:cs typeface="Times New Roman"/>
              </a:rPr>
              <a:t>only </a:t>
            </a:r>
            <a:r>
              <a:rPr sz="2000" b="1" dirty="0">
                <a:latin typeface="Times New Roman"/>
                <a:cs typeface="Times New Roman"/>
              </a:rPr>
              <a:t>for </a:t>
            </a:r>
            <a:r>
              <a:rPr sz="2000" b="1" spc="-5" dirty="0">
                <a:latin typeface="Times New Roman"/>
                <a:cs typeface="Times New Roman"/>
              </a:rPr>
              <a:t>said </a:t>
            </a:r>
            <a:r>
              <a:rPr sz="2000" b="1" dirty="0">
                <a:latin typeface="Times New Roman"/>
                <a:cs typeface="Times New Roman"/>
              </a:rPr>
              <a:t>purpose </a:t>
            </a:r>
            <a:r>
              <a:rPr sz="2000" spc="-5" dirty="0">
                <a:latin typeface="Times New Roman"/>
                <a:cs typeface="Times New Roman"/>
              </a:rPr>
              <a:t>and at the place specified in the  </a:t>
            </a:r>
            <a:r>
              <a:rPr sz="2000" dirty="0">
                <a:latin typeface="Times New Roman"/>
                <a:cs typeface="Times New Roman"/>
              </a:rPr>
              <a:t>license.</a:t>
            </a:r>
            <a:endParaRPr sz="2000">
              <a:latin typeface="Times New Roman"/>
              <a:cs typeface="Times New Roman"/>
            </a:endParaRPr>
          </a:p>
          <a:p>
            <a:pPr marL="184785" marR="5715" indent="-172720">
              <a:lnSpc>
                <a:spcPts val="2160"/>
              </a:lnSpc>
              <a:spcBef>
                <a:spcPts val="79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Must </a:t>
            </a:r>
            <a:r>
              <a:rPr sz="2000" spc="-5" dirty="0">
                <a:latin typeface="Times New Roman"/>
                <a:cs typeface="Times New Roman"/>
              </a:rPr>
              <a:t>keep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record </a:t>
            </a:r>
            <a:r>
              <a:rPr sz="2000" spc="-5" dirty="0">
                <a:latin typeface="Times New Roman"/>
                <a:cs typeface="Times New Roman"/>
              </a:rPr>
              <a:t>with </a:t>
            </a:r>
            <a:r>
              <a:rPr sz="2000" dirty="0">
                <a:latin typeface="Times New Roman"/>
                <a:cs typeface="Times New Roman"/>
              </a:rPr>
              <a:t>respect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quantities, name of the manufacturer and </a:t>
            </a:r>
            <a:r>
              <a:rPr sz="2000" dirty="0">
                <a:latin typeface="Times New Roman"/>
                <a:cs typeface="Times New Roman"/>
              </a:rPr>
              <a:t>date </a:t>
            </a:r>
            <a:r>
              <a:rPr sz="2000" spc="-10" dirty="0">
                <a:latin typeface="Times New Roman"/>
                <a:cs typeface="Times New Roman"/>
              </a:rPr>
              <a:t>of  </a:t>
            </a:r>
            <a:r>
              <a:rPr sz="2000" spc="-5" dirty="0">
                <a:latin typeface="Times New Roman"/>
                <a:cs typeface="Times New Roman"/>
              </a:rPr>
              <a:t>import.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Must </a:t>
            </a:r>
            <a:r>
              <a:rPr sz="2000" b="1" dirty="0">
                <a:latin typeface="Times New Roman"/>
                <a:cs typeface="Times New Roman"/>
              </a:rPr>
              <a:t>allow an inspector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inspect the </a:t>
            </a:r>
            <a:r>
              <a:rPr sz="2000" spc="-5" dirty="0">
                <a:latin typeface="Times New Roman"/>
                <a:cs typeface="Times New Roman"/>
              </a:rPr>
              <a:t>premises </a:t>
            </a:r>
            <a:r>
              <a:rPr sz="2000" dirty="0">
                <a:latin typeface="Times New Roman"/>
                <a:cs typeface="Times New Roman"/>
              </a:rPr>
              <a:t>and check the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records</a:t>
            </a:r>
            <a:r>
              <a:rPr sz="2800" dirty="0">
                <a:latin typeface="Gabriola"/>
                <a:cs typeface="Gabriola"/>
              </a:rPr>
              <a:t>.</a:t>
            </a:r>
            <a:endParaRPr sz="2800">
              <a:latin typeface="Gabriola"/>
              <a:cs typeface="Gabriol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405" y="546861"/>
            <a:ext cx="3885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Import </a:t>
            </a:r>
            <a:r>
              <a:rPr dirty="0"/>
              <a:t>of</a:t>
            </a:r>
            <a:r>
              <a:rPr spc="-65" dirty="0"/>
              <a:t> </a:t>
            </a:r>
            <a:r>
              <a:rPr dirty="0"/>
              <a:t>cosmetics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854951"/>
            <a:ext cx="8399145" cy="244030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800" b="1" spc="-5" dirty="0">
                <a:latin typeface="Times New Roman"/>
                <a:cs typeface="Times New Roman"/>
              </a:rPr>
              <a:t>Cosmetics </a:t>
            </a:r>
            <a:r>
              <a:rPr sz="2800" b="1" spc="-10" dirty="0">
                <a:latin typeface="Times New Roman"/>
                <a:cs typeface="Times New Roman"/>
              </a:rPr>
              <a:t>prohibited </a:t>
            </a:r>
            <a:r>
              <a:rPr sz="2800" b="1" spc="-5" dirty="0">
                <a:latin typeface="Times New Roman"/>
                <a:cs typeface="Times New Roman"/>
              </a:rPr>
              <a:t>to</a:t>
            </a:r>
            <a:r>
              <a:rPr sz="2800" b="1" spc="1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import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Misbranded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cosmetics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Spurious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cosmetics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Cosmetic </a:t>
            </a:r>
            <a:r>
              <a:rPr sz="2000" dirty="0">
                <a:latin typeface="Times New Roman"/>
                <a:cs typeface="Times New Roman"/>
              </a:rPr>
              <a:t>containing </a:t>
            </a:r>
            <a:r>
              <a:rPr sz="2000" b="1" dirty="0">
                <a:latin typeface="Times New Roman"/>
                <a:cs typeface="Times New Roman"/>
              </a:rPr>
              <a:t>harmful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ingredients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Cosmetics </a:t>
            </a:r>
            <a:r>
              <a:rPr sz="2000" b="1" dirty="0">
                <a:latin typeface="Times New Roman"/>
                <a:cs typeface="Times New Roman"/>
              </a:rPr>
              <a:t>not of standard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quality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which contains </a:t>
            </a:r>
            <a:r>
              <a:rPr sz="2000" spc="-5" dirty="0">
                <a:latin typeface="Times New Roman"/>
                <a:cs typeface="Times New Roman"/>
              </a:rPr>
              <a:t>more </a:t>
            </a:r>
            <a:r>
              <a:rPr sz="2000" dirty="0">
                <a:latin typeface="Times New Roman"/>
                <a:cs typeface="Times New Roman"/>
              </a:rPr>
              <a:t>than-2 </a:t>
            </a:r>
            <a:r>
              <a:rPr sz="2000" spc="5" dirty="0">
                <a:latin typeface="Times New Roman"/>
                <a:cs typeface="Times New Roman"/>
              </a:rPr>
              <a:t>ppm </a:t>
            </a:r>
            <a:r>
              <a:rPr sz="2000" b="1" dirty="0">
                <a:latin typeface="Times New Roman"/>
                <a:cs typeface="Times New Roman"/>
              </a:rPr>
              <a:t>Arsenic</a:t>
            </a:r>
            <a:r>
              <a:rPr sz="2000" dirty="0">
                <a:latin typeface="Times New Roman"/>
                <a:cs typeface="Times New Roman"/>
              </a:rPr>
              <a:t>, 20 </a:t>
            </a:r>
            <a:r>
              <a:rPr sz="2000" spc="5" dirty="0">
                <a:latin typeface="Times New Roman"/>
                <a:cs typeface="Times New Roman"/>
              </a:rPr>
              <a:t>ppm </a:t>
            </a:r>
            <a:r>
              <a:rPr sz="2000" b="1" dirty="0">
                <a:latin typeface="Times New Roman"/>
                <a:cs typeface="Times New Roman"/>
              </a:rPr>
              <a:t>lead, </a:t>
            </a:r>
            <a:r>
              <a:rPr sz="2000" spc="5" dirty="0">
                <a:latin typeface="Times New Roman"/>
                <a:cs typeface="Times New Roman"/>
              </a:rPr>
              <a:t>100 ppm </a:t>
            </a:r>
            <a:r>
              <a:rPr sz="2000" b="1" dirty="0">
                <a:latin typeface="Times New Roman"/>
                <a:cs typeface="Times New Roman"/>
              </a:rPr>
              <a:t>heavy</a:t>
            </a:r>
            <a:r>
              <a:rPr sz="2000" b="1" spc="-254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metals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6132" y="89103"/>
            <a:ext cx="52628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Penalties </a:t>
            </a:r>
            <a:r>
              <a:rPr spc="-10" dirty="0"/>
              <a:t>related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Import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1295387"/>
            <a:ext cx="4572000" cy="619125"/>
          </a:xfrm>
          <a:custGeom>
            <a:avLst/>
            <a:gdLst/>
            <a:ahLst/>
            <a:cxnLst/>
            <a:rect l="l" t="t" r="r" b="b"/>
            <a:pathLst>
              <a:path w="4572000" h="619125">
                <a:moveTo>
                  <a:pt x="0" y="618629"/>
                </a:moveTo>
                <a:lnTo>
                  <a:pt x="4572000" y="618629"/>
                </a:lnTo>
                <a:lnTo>
                  <a:pt x="4572000" y="0"/>
                </a:lnTo>
                <a:lnTo>
                  <a:pt x="0" y="0"/>
                </a:lnTo>
                <a:lnTo>
                  <a:pt x="0" y="61862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0" y="1295387"/>
            <a:ext cx="4572000" cy="619125"/>
          </a:xfrm>
          <a:custGeom>
            <a:avLst/>
            <a:gdLst/>
            <a:ahLst/>
            <a:cxnLst/>
            <a:rect l="l" t="t" r="r" b="b"/>
            <a:pathLst>
              <a:path w="4572000" h="619125">
                <a:moveTo>
                  <a:pt x="0" y="618629"/>
                </a:moveTo>
                <a:lnTo>
                  <a:pt x="4572000" y="618629"/>
                </a:lnTo>
                <a:lnTo>
                  <a:pt x="4572000" y="0"/>
                </a:lnTo>
                <a:lnTo>
                  <a:pt x="0" y="0"/>
                </a:lnTo>
                <a:lnTo>
                  <a:pt x="0" y="61862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933194"/>
            <a:ext cx="4572000" cy="2515870"/>
          </a:xfrm>
          <a:custGeom>
            <a:avLst/>
            <a:gdLst/>
            <a:ahLst/>
            <a:cxnLst/>
            <a:rect l="l" t="t" r="r" b="b"/>
            <a:pathLst>
              <a:path w="4572000" h="2515870">
                <a:moveTo>
                  <a:pt x="0" y="2515742"/>
                </a:moveTo>
                <a:lnTo>
                  <a:pt x="4572000" y="2515742"/>
                </a:lnTo>
                <a:lnTo>
                  <a:pt x="4572000" y="0"/>
                </a:lnTo>
                <a:lnTo>
                  <a:pt x="0" y="0"/>
                </a:lnTo>
                <a:lnTo>
                  <a:pt x="0" y="2515742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0" y="1933194"/>
            <a:ext cx="4572000" cy="2515870"/>
          </a:xfrm>
          <a:custGeom>
            <a:avLst/>
            <a:gdLst/>
            <a:ahLst/>
            <a:cxnLst/>
            <a:rect l="l" t="t" r="r" b="b"/>
            <a:pathLst>
              <a:path w="4572000" h="2515870">
                <a:moveTo>
                  <a:pt x="0" y="2515742"/>
                </a:moveTo>
                <a:lnTo>
                  <a:pt x="4572000" y="2515742"/>
                </a:lnTo>
                <a:lnTo>
                  <a:pt x="4572000" y="0"/>
                </a:lnTo>
                <a:lnTo>
                  <a:pt x="0" y="0"/>
                </a:lnTo>
                <a:lnTo>
                  <a:pt x="0" y="2515742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4448919"/>
            <a:ext cx="4572000" cy="2409190"/>
          </a:xfrm>
          <a:custGeom>
            <a:avLst/>
            <a:gdLst/>
            <a:ahLst/>
            <a:cxnLst/>
            <a:rect l="l" t="t" r="r" b="b"/>
            <a:pathLst>
              <a:path w="4572000" h="2409190">
                <a:moveTo>
                  <a:pt x="4572000" y="2409077"/>
                </a:moveTo>
                <a:lnTo>
                  <a:pt x="4572000" y="0"/>
                </a:lnTo>
                <a:lnTo>
                  <a:pt x="0" y="0"/>
                </a:lnTo>
                <a:lnTo>
                  <a:pt x="0" y="2409077"/>
                </a:lnTo>
                <a:lnTo>
                  <a:pt x="4572000" y="2409077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72000" y="4448919"/>
            <a:ext cx="4572000" cy="2409190"/>
          </a:xfrm>
          <a:custGeom>
            <a:avLst/>
            <a:gdLst/>
            <a:ahLst/>
            <a:cxnLst/>
            <a:rect l="l" t="t" r="r" b="b"/>
            <a:pathLst>
              <a:path w="4572000" h="2409190">
                <a:moveTo>
                  <a:pt x="4572000" y="2409077"/>
                </a:moveTo>
                <a:lnTo>
                  <a:pt x="4572000" y="0"/>
                </a:lnTo>
                <a:lnTo>
                  <a:pt x="0" y="0"/>
                </a:lnTo>
                <a:lnTo>
                  <a:pt x="0" y="2409077"/>
                </a:lnTo>
                <a:lnTo>
                  <a:pt x="4572000" y="2409077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72000" y="1289050"/>
            <a:ext cx="0" cy="625475"/>
          </a:xfrm>
          <a:custGeom>
            <a:avLst/>
            <a:gdLst/>
            <a:ahLst/>
            <a:cxnLst/>
            <a:rect l="l" t="t" r="r" b="b"/>
            <a:pathLst>
              <a:path h="625475">
                <a:moveTo>
                  <a:pt x="0" y="0"/>
                </a:moveTo>
                <a:lnTo>
                  <a:pt x="0" y="62496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72000" y="1952117"/>
            <a:ext cx="0" cy="4906010"/>
          </a:xfrm>
          <a:custGeom>
            <a:avLst/>
            <a:gdLst/>
            <a:ahLst/>
            <a:cxnLst/>
            <a:rect l="l" t="t" r="r" b="b"/>
            <a:pathLst>
              <a:path h="4906009">
                <a:moveTo>
                  <a:pt x="0" y="0"/>
                </a:moveTo>
                <a:lnTo>
                  <a:pt x="0" y="4905879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1933067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444893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75" y="1289050"/>
            <a:ext cx="0" cy="5568950"/>
          </a:xfrm>
          <a:custGeom>
            <a:avLst/>
            <a:gdLst/>
            <a:ahLst/>
            <a:cxnLst/>
            <a:rect l="l" t="t" r="r" b="b"/>
            <a:pathLst>
              <a:path h="5568950">
                <a:moveTo>
                  <a:pt x="0" y="0"/>
                </a:moveTo>
                <a:lnTo>
                  <a:pt x="0" y="55689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40825" y="1289050"/>
            <a:ext cx="0" cy="5568950"/>
          </a:xfrm>
          <a:custGeom>
            <a:avLst/>
            <a:gdLst/>
            <a:ahLst/>
            <a:cxnLst/>
            <a:rect l="l" t="t" r="r" b="b"/>
            <a:pathLst>
              <a:path h="5568950">
                <a:moveTo>
                  <a:pt x="0" y="0"/>
                </a:moveTo>
                <a:lnTo>
                  <a:pt x="0" y="55689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12954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8739" y="1319530"/>
            <a:ext cx="4415155" cy="1883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OFFENCES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Import of spurious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adulterated drug 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drug which involves risk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human  beings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10" dirty="0">
                <a:latin typeface="Times New Roman"/>
                <a:cs typeface="Times New Roman"/>
              </a:rPr>
              <a:t>animals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drug </a:t>
            </a:r>
            <a:r>
              <a:rPr sz="2000" spc="5" dirty="0">
                <a:latin typeface="Times New Roman"/>
                <a:cs typeface="Times New Roman"/>
              </a:rPr>
              <a:t>not </a:t>
            </a:r>
            <a:r>
              <a:rPr sz="2000" spc="-5" dirty="0">
                <a:latin typeface="Times New Roman"/>
                <a:cs typeface="Times New Roman"/>
              </a:rPr>
              <a:t>having  </a:t>
            </a:r>
            <a:r>
              <a:rPr sz="2000" dirty="0">
                <a:latin typeface="Times New Roman"/>
                <a:cs typeface="Times New Roman"/>
              </a:rPr>
              <a:t>therapeutic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values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4651628" y="1319530"/>
            <a:ext cx="4415790" cy="1883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PENALTIES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  <a:tab pos="636905" algn="l"/>
                <a:tab pos="1325880" algn="l"/>
                <a:tab pos="2886710" algn="l"/>
                <a:tab pos="3406775" algn="l"/>
                <a:tab pos="4069715" algn="l"/>
              </a:tabLst>
            </a:pPr>
            <a:r>
              <a:rPr sz="2000" dirty="0">
                <a:latin typeface="Times New Roman"/>
                <a:cs typeface="Times New Roman"/>
              </a:rPr>
              <a:t>3	y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s	i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5" dirty="0">
                <a:latin typeface="Times New Roman"/>
                <a:cs typeface="Times New Roman"/>
              </a:rPr>
              <a:t>pr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so</a:t>
            </a:r>
            <a:r>
              <a:rPr sz="2000" spc="5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t	a</a:t>
            </a:r>
            <a:r>
              <a:rPr sz="2000" spc="-1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d	5000	</a:t>
            </a:r>
            <a:r>
              <a:rPr sz="2000" spc="-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s.  fine on first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conviction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5 </a:t>
            </a:r>
            <a:r>
              <a:rPr sz="2000" spc="-5" dirty="0">
                <a:latin typeface="Times New Roman"/>
                <a:cs typeface="Times New Roman"/>
              </a:rPr>
              <a:t>years imprisonment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dirty="0">
                <a:latin typeface="Times New Roman"/>
                <a:cs typeface="Times New Roman"/>
              </a:rPr>
              <a:t>1000 Rs. </a:t>
            </a:r>
            <a:r>
              <a:rPr sz="2000" spc="-5" dirty="0">
                <a:latin typeface="Times New Roman"/>
                <a:cs typeface="Times New Roman"/>
              </a:rPr>
              <a:t>fine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OR both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dirty="0">
                <a:latin typeface="Times New Roman"/>
                <a:cs typeface="Times New Roman"/>
              </a:rPr>
              <a:t>subsequent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conviction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8739" y="4473397"/>
            <a:ext cx="31508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Contravention of the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provision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51628" y="4473397"/>
            <a:ext cx="441515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AutoNum type="alphaLcParenR"/>
              <a:tabLst>
                <a:tab pos="354965" algn="l"/>
                <a:tab pos="355600" algn="l"/>
                <a:tab pos="623570" algn="l"/>
                <a:tab pos="1509395" algn="l"/>
                <a:tab pos="3056255" algn="l"/>
                <a:tab pos="3550285" algn="l"/>
                <a:tab pos="4071620" algn="l"/>
              </a:tabLst>
            </a:pPr>
            <a:r>
              <a:rPr sz="2000" dirty="0">
                <a:latin typeface="Times New Roman"/>
                <a:cs typeface="Times New Roman"/>
              </a:rPr>
              <a:t>6	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5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hs	i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p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20" dirty="0">
                <a:latin typeface="Times New Roman"/>
                <a:cs typeface="Times New Roman"/>
              </a:rPr>
              <a:t>s</a:t>
            </a:r>
            <a:r>
              <a:rPr sz="2000" spc="-10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ent	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R	</a:t>
            </a:r>
            <a:r>
              <a:rPr sz="2000" spc="-10" dirty="0">
                <a:latin typeface="Times New Roman"/>
                <a:cs typeface="Times New Roman"/>
              </a:rPr>
              <a:t>5</a:t>
            </a:r>
            <a:r>
              <a:rPr sz="2000" dirty="0">
                <a:latin typeface="Times New Roman"/>
                <a:cs typeface="Times New Roman"/>
              </a:rPr>
              <a:t>00	</a:t>
            </a:r>
            <a:r>
              <a:rPr sz="2000" spc="-10" dirty="0">
                <a:latin typeface="Times New Roman"/>
                <a:cs typeface="Times New Roman"/>
              </a:rPr>
              <a:t>R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fine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dirty="0">
                <a:latin typeface="Times New Roman"/>
                <a:cs typeface="Times New Roman"/>
              </a:rPr>
              <a:t>both for first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conviction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AutoNum type="alphaLcParenR" startAt="2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1 </a:t>
            </a:r>
            <a:r>
              <a:rPr sz="2000" spc="-5" dirty="0">
                <a:latin typeface="Times New Roman"/>
                <a:cs typeface="Times New Roman"/>
              </a:rPr>
              <a:t>year imprisonment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1000 Rs. fine  </a:t>
            </a:r>
            <a:r>
              <a:rPr sz="2000" dirty="0">
                <a:latin typeface="Times New Roman"/>
                <a:cs typeface="Times New Roman"/>
              </a:rPr>
              <a:t>for subsequent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offence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1594" y="432561"/>
            <a:ext cx="33807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INTRO</a:t>
            </a:r>
            <a:r>
              <a:rPr sz="3300" dirty="0"/>
              <a:t>D</a:t>
            </a:r>
            <a:r>
              <a:rPr sz="3300" spc="-5" dirty="0"/>
              <a:t>U</a:t>
            </a:r>
            <a:r>
              <a:rPr sz="3300" dirty="0"/>
              <a:t>C</a:t>
            </a:r>
            <a:r>
              <a:rPr sz="3300" spc="-5" dirty="0"/>
              <a:t>TION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5996" y="1446250"/>
            <a:ext cx="7931784" cy="385826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CHAPTER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  <a:spcBef>
                <a:spcPts val="565"/>
              </a:spcBef>
            </a:pPr>
            <a:r>
              <a:rPr sz="2000" spc="-10" dirty="0">
                <a:latin typeface="Times New Roman"/>
                <a:cs typeface="Times New Roman"/>
              </a:rPr>
              <a:t>INTRODUCTORY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CHAPTER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II</a:t>
            </a:r>
            <a:endParaRPr sz="2000">
              <a:latin typeface="Times New Roman"/>
              <a:cs typeface="Times New Roman"/>
            </a:endParaRPr>
          </a:p>
          <a:p>
            <a:pPr marL="12700" marR="5080" indent="318770" algn="just">
              <a:lnSpc>
                <a:spcPts val="2160"/>
              </a:lnSpc>
              <a:spcBef>
                <a:spcPts val="835"/>
              </a:spcBef>
            </a:pPr>
            <a:r>
              <a:rPr sz="2000" dirty="0">
                <a:latin typeface="Times New Roman"/>
                <a:cs typeface="Times New Roman"/>
              </a:rPr>
              <a:t>THE DRUGS TECHNICAL </a:t>
            </a:r>
            <a:r>
              <a:rPr sz="2000" spc="-15" dirty="0">
                <a:latin typeface="Times New Roman"/>
                <a:cs typeface="Times New Roman"/>
              </a:rPr>
              <a:t>ADVISORY </a:t>
            </a:r>
            <a:r>
              <a:rPr sz="2000" dirty="0">
                <a:latin typeface="Times New Roman"/>
                <a:cs typeface="Times New Roman"/>
              </a:rPr>
              <a:t>BOARD, THE CENTRAL  </a:t>
            </a: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spc="-30" dirty="0">
                <a:latin typeface="Times New Roman"/>
                <a:cs typeface="Times New Roman"/>
              </a:rPr>
              <a:t>LABORTORY </a:t>
            </a:r>
            <a:r>
              <a:rPr sz="2000" spc="5" dirty="0">
                <a:latin typeface="Times New Roman"/>
                <a:cs typeface="Times New Roman"/>
              </a:rPr>
              <a:t>AND </a:t>
            </a:r>
            <a:r>
              <a:rPr sz="2000" dirty="0">
                <a:latin typeface="Times New Roman"/>
                <a:cs typeface="Times New Roman"/>
              </a:rPr>
              <a:t>THE DRUGS </a:t>
            </a:r>
            <a:r>
              <a:rPr sz="2000" spc="-50" dirty="0">
                <a:latin typeface="Times New Roman"/>
                <a:cs typeface="Times New Roman"/>
              </a:rPr>
              <a:t>CONSULTATIVE  </a:t>
            </a:r>
            <a:r>
              <a:rPr sz="2000" dirty="0">
                <a:latin typeface="Times New Roman"/>
                <a:cs typeface="Times New Roman"/>
              </a:rPr>
              <a:t>COMMITTEE</a:t>
            </a:r>
            <a:endParaRPr sz="2000">
              <a:latin typeface="Times New Roman"/>
              <a:cs typeface="Times New Roman"/>
            </a:endParaRPr>
          </a:p>
          <a:p>
            <a:pPr marL="184785" indent="-172720" algn="just">
              <a:lnSpc>
                <a:spcPct val="100000"/>
              </a:lnSpc>
              <a:spcBef>
                <a:spcPts val="53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CHAPTER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III</a:t>
            </a:r>
            <a:endParaRPr sz="2000">
              <a:latin typeface="Times New Roman"/>
              <a:cs typeface="Times New Roman"/>
            </a:endParaRPr>
          </a:p>
          <a:p>
            <a:pPr marL="329565" algn="just">
              <a:lnSpc>
                <a:spcPct val="100000"/>
              </a:lnSpc>
              <a:spcBef>
                <a:spcPts val="550"/>
              </a:spcBef>
            </a:pPr>
            <a:r>
              <a:rPr sz="2000" spc="-20" dirty="0">
                <a:latin typeface="Times New Roman"/>
                <a:cs typeface="Times New Roman"/>
              </a:rPr>
              <a:t>IMPORT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5" dirty="0">
                <a:latin typeface="Times New Roman"/>
                <a:cs typeface="Times New Roman"/>
              </a:rPr>
              <a:t>DRUGS AND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COSMETICS</a:t>
            </a:r>
            <a:endParaRPr sz="2000">
              <a:latin typeface="Times New Roman"/>
              <a:cs typeface="Times New Roman"/>
            </a:endParaRPr>
          </a:p>
          <a:p>
            <a:pPr marL="184785" indent="-172720" algn="just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CHAPTER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IV</a:t>
            </a:r>
            <a:endParaRPr sz="2000">
              <a:latin typeface="Times New Roman"/>
              <a:cs typeface="Times New Roman"/>
            </a:endParaRPr>
          </a:p>
          <a:p>
            <a:pPr marL="394970" algn="just">
              <a:lnSpc>
                <a:spcPts val="2280"/>
              </a:lnSpc>
              <a:spcBef>
                <a:spcPts val="565"/>
              </a:spcBef>
            </a:pPr>
            <a:r>
              <a:rPr sz="2000" spc="-15" dirty="0">
                <a:latin typeface="Times New Roman"/>
                <a:cs typeface="Times New Roman"/>
              </a:rPr>
              <a:t>MANUFACTURE, </a:t>
            </a:r>
            <a:r>
              <a:rPr sz="2000" dirty="0">
                <a:latin typeface="Times New Roman"/>
                <a:cs typeface="Times New Roman"/>
              </a:rPr>
              <a:t>SALE AND DISTRIBUTION </a:t>
            </a:r>
            <a:r>
              <a:rPr sz="2000" spc="-5" dirty="0">
                <a:latin typeface="Times New Roman"/>
                <a:cs typeface="Times New Roman"/>
              </a:rPr>
              <a:t>OF </a:t>
            </a:r>
            <a:r>
              <a:rPr sz="2000" dirty="0">
                <a:latin typeface="Times New Roman"/>
                <a:cs typeface="Times New Roman"/>
              </a:rPr>
              <a:t>DRUGS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COSMETICS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7336" y="6050991"/>
            <a:ext cx="153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888888"/>
                </a:solidFill>
                <a:latin typeface="Times New Roman"/>
                <a:cs typeface="Times New Roman"/>
              </a:rPr>
              <a:t>3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3292" y="546861"/>
            <a:ext cx="53689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Prohibition </a:t>
            </a:r>
            <a:r>
              <a:rPr dirty="0"/>
              <a:t>of </a:t>
            </a:r>
            <a:r>
              <a:rPr spc="-10" dirty="0"/>
              <a:t>manufacture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980412"/>
            <a:ext cx="7448550" cy="190627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 not </a:t>
            </a:r>
            <a:r>
              <a:rPr sz="2000" dirty="0">
                <a:latin typeface="Times New Roman"/>
                <a:cs typeface="Times New Roman"/>
              </a:rPr>
              <a:t>of standard quality or </a:t>
            </a:r>
            <a:r>
              <a:rPr sz="2000" b="1" dirty="0">
                <a:latin typeface="Times New Roman"/>
                <a:cs typeface="Times New Roman"/>
              </a:rPr>
              <a:t>misbranded, adulterated or</a:t>
            </a:r>
            <a:r>
              <a:rPr sz="2000" b="1" spc="-2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spurious.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Patent or </a:t>
            </a:r>
            <a:r>
              <a:rPr sz="2000" b="1" spc="-5" dirty="0">
                <a:latin typeface="Times New Roman"/>
                <a:cs typeface="Times New Roman"/>
              </a:rPr>
              <a:t>Proprietary</a:t>
            </a:r>
            <a:r>
              <a:rPr sz="2000" b="1" spc="-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medicine.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dirty="0">
                <a:latin typeface="Times New Roman"/>
                <a:cs typeface="Times New Roman"/>
              </a:rPr>
              <a:t>which </a:t>
            </a:r>
            <a:r>
              <a:rPr sz="2000" spc="-10" dirty="0">
                <a:latin typeface="Times New Roman"/>
                <a:cs typeface="Times New Roman"/>
              </a:rPr>
              <a:t>claims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cure diseases specified </a:t>
            </a:r>
            <a:r>
              <a:rPr sz="2000" spc="-5" dirty="0">
                <a:latin typeface="Times New Roman"/>
                <a:cs typeface="Times New Roman"/>
              </a:rPr>
              <a:t>in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Sch-J.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dirty="0">
                <a:latin typeface="Times New Roman"/>
                <a:cs typeface="Times New Roman"/>
              </a:rPr>
              <a:t>which </a:t>
            </a:r>
            <a:r>
              <a:rPr sz="2000" b="1" dirty="0">
                <a:latin typeface="Times New Roman"/>
                <a:cs typeface="Times New Roman"/>
              </a:rPr>
              <a:t>Risky </a:t>
            </a:r>
            <a:r>
              <a:rPr sz="200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human </a:t>
            </a:r>
            <a:r>
              <a:rPr sz="2000" dirty="0">
                <a:latin typeface="Times New Roman"/>
                <a:cs typeface="Times New Roman"/>
              </a:rPr>
              <a:t>beings 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animals.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b="1" dirty="0">
                <a:latin typeface="Times New Roman"/>
                <a:cs typeface="Times New Roman"/>
              </a:rPr>
              <a:t>without therapeutic</a:t>
            </a:r>
            <a:r>
              <a:rPr sz="2000" b="1" spc="-10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87004" y="6369202"/>
            <a:ext cx="1676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5" dirty="0">
                <a:solidFill>
                  <a:srgbClr val="888888"/>
                </a:solidFill>
                <a:latin typeface="Gabriola"/>
                <a:cs typeface="Gabriola"/>
              </a:rPr>
              <a:t>31</a:t>
            </a:r>
            <a:endParaRPr sz="2000">
              <a:latin typeface="Gabriola"/>
              <a:cs typeface="Gabriol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4394" y="246634"/>
            <a:ext cx="60985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>
                <a:solidFill>
                  <a:srgbClr val="333E50"/>
                </a:solidFill>
              </a:rPr>
              <a:t>Types </a:t>
            </a:r>
            <a:r>
              <a:rPr dirty="0">
                <a:solidFill>
                  <a:srgbClr val="333E50"/>
                </a:solidFill>
              </a:rPr>
              <a:t>of manufacturing</a:t>
            </a:r>
            <a:r>
              <a:rPr spc="-20" dirty="0">
                <a:solidFill>
                  <a:srgbClr val="333E50"/>
                </a:solidFill>
              </a:rPr>
              <a:t> </a:t>
            </a:r>
            <a:r>
              <a:rPr spc="-5" dirty="0">
                <a:solidFill>
                  <a:srgbClr val="333E50"/>
                </a:solidFill>
              </a:rPr>
              <a:t>license</a:t>
            </a:r>
          </a:p>
        </p:txBody>
      </p:sp>
      <p:sp>
        <p:nvSpPr>
          <p:cNvPr id="4" name="object 4"/>
          <p:cNvSpPr/>
          <p:nvPr/>
        </p:nvSpPr>
        <p:spPr>
          <a:xfrm>
            <a:off x="2665476" y="1217675"/>
            <a:ext cx="3660648" cy="403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667000" y="1219200"/>
            <a:ext cx="3657600" cy="401320"/>
          </a:xfrm>
          <a:prstGeom prst="rect">
            <a:avLst/>
          </a:prstGeom>
          <a:ln w="6096">
            <a:solidFill>
              <a:srgbClr val="A4A4A4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295"/>
              </a:spcBef>
            </a:pPr>
            <a:r>
              <a:rPr sz="2000" b="1" dirty="0">
                <a:latin typeface="Times New Roman"/>
                <a:cs typeface="Times New Roman"/>
              </a:rPr>
              <a:t>Allopathic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53178" y="1664970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20" h="393064">
                <a:moveTo>
                  <a:pt x="16129" y="260603"/>
                </a:moveTo>
                <a:lnTo>
                  <a:pt x="9271" y="264667"/>
                </a:lnTo>
                <a:lnTo>
                  <a:pt x="2286" y="268604"/>
                </a:lnTo>
                <a:lnTo>
                  <a:pt x="0" y="277494"/>
                </a:lnTo>
                <a:lnTo>
                  <a:pt x="67183" y="392683"/>
                </a:lnTo>
                <a:lnTo>
                  <a:pt x="83925" y="363981"/>
                </a:lnTo>
                <a:lnTo>
                  <a:pt x="52705" y="363981"/>
                </a:lnTo>
                <a:lnTo>
                  <a:pt x="52705" y="310587"/>
                </a:lnTo>
                <a:lnTo>
                  <a:pt x="28956" y="269875"/>
                </a:lnTo>
                <a:lnTo>
                  <a:pt x="25019" y="262889"/>
                </a:lnTo>
                <a:lnTo>
                  <a:pt x="16129" y="260603"/>
                </a:lnTo>
                <a:close/>
              </a:path>
              <a:path w="134620" h="393064">
                <a:moveTo>
                  <a:pt x="52705" y="310587"/>
                </a:moveTo>
                <a:lnTo>
                  <a:pt x="52705" y="363981"/>
                </a:lnTo>
                <a:lnTo>
                  <a:pt x="81661" y="363981"/>
                </a:lnTo>
                <a:lnTo>
                  <a:pt x="81661" y="356742"/>
                </a:lnTo>
                <a:lnTo>
                  <a:pt x="54737" y="356742"/>
                </a:lnTo>
                <a:lnTo>
                  <a:pt x="67183" y="335406"/>
                </a:lnTo>
                <a:lnTo>
                  <a:pt x="52705" y="310587"/>
                </a:lnTo>
                <a:close/>
              </a:path>
              <a:path w="134620" h="393064">
                <a:moveTo>
                  <a:pt x="118237" y="260603"/>
                </a:moveTo>
                <a:lnTo>
                  <a:pt x="109347" y="262889"/>
                </a:lnTo>
                <a:lnTo>
                  <a:pt x="105410" y="269875"/>
                </a:lnTo>
                <a:lnTo>
                  <a:pt x="81661" y="310587"/>
                </a:lnTo>
                <a:lnTo>
                  <a:pt x="81661" y="363981"/>
                </a:lnTo>
                <a:lnTo>
                  <a:pt x="83925" y="363981"/>
                </a:lnTo>
                <a:lnTo>
                  <a:pt x="134366" y="277494"/>
                </a:lnTo>
                <a:lnTo>
                  <a:pt x="132080" y="268604"/>
                </a:lnTo>
                <a:lnTo>
                  <a:pt x="125095" y="264667"/>
                </a:lnTo>
                <a:lnTo>
                  <a:pt x="118237" y="260603"/>
                </a:lnTo>
                <a:close/>
              </a:path>
              <a:path w="134620" h="393064">
                <a:moveTo>
                  <a:pt x="67183" y="335406"/>
                </a:moveTo>
                <a:lnTo>
                  <a:pt x="54737" y="356742"/>
                </a:lnTo>
                <a:lnTo>
                  <a:pt x="79629" y="356742"/>
                </a:lnTo>
                <a:lnTo>
                  <a:pt x="67183" y="335406"/>
                </a:lnTo>
                <a:close/>
              </a:path>
              <a:path w="134620" h="393064">
                <a:moveTo>
                  <a:pt x="81661" y="310587"/>
                </a:moveTo>
                <a:lnTo>
                  <a:pt x="67183" y="335406"/>
                </a:lnTo>
                <a:lnTo>
                  <a:pt x="79629" y="356742"/>
                </a:lnTo>
                <a:lnTo>
                  <a:pt x="81661" y="356742"/>
                </a:lnTo>
                <a:lnTo>
                  <a:pt x="81661" y="310587"/>
                </a:lnTo>
                <a:close/>
              </a:path>
              <a:path w="134620" h="393064">
                <a:moveTo>
                  <a:pt x="81661" y="0"/>
                </a:moveTo>
                <a:lnTo>
                  <a:pt x="52705" y="0"/>
                </a:lnTo>
                <a:lnTo>
                  <a:pt x="52705" y="310587"/>
                </a:lnTo>
                <a:lnTo>
                  <a:pt x="67183" y="335406"/>
                </a:lnTo>
                <a:lnTo>
                  <a:pt x="81661" y="310587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19961" y="2058161"/>
            <a:ext cx="6934200" cy="0"/>
          </a:xfrm>
          <a:custGeom>
            <a:avLst/>
            <a:gdLst/>
            <a:ahLst/>
            <a:cxnLst/>
            <a:rect l="l" t="t" r="r" b="b"/>
            <a:pathLst>
              <a:path w="6934200">
                <a:moveTo>
                  <a:pt x="0" y="0"/>
                </a:moveTo>
                <a:lnTo>
                  <a:pt x="6934200" y="0"/>
                </a:lnTo>
              </a:path>
            </a:pathLst>
          </a:custGeom>
          <a:ln w="28956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81978" y="20581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20" h="393064">
                <a:moveTo>
                  <a:pt x="16129" y="260603"/>
                </a:moveTo>
                <a:lnTo>
                  <a:pt x="9271" y="264667"/>
                </a:lnTo>
                <a:lnTo>
                  <a:pt x="2286" y="268604"/>
                </a:lnTo>
                <a:lnTo>
                  <a:pt x="0" y="277495"/>
                </a:lnTo>
                <a:lnTo>
                  <a:pt x="67183" y="392684"/>
                </a:lnTo>
                <a:lnTo>
                  <a:pt x="83925" y="363982"/>
                </a:lnTo>
                <a:lnTo>
                  <a:pt x="52705" y="363982"/>
                </a:lnTo>
                <a:lnTo>
                  <a:pt x="52705" y="310587"/>
                </a:lnTo>
                <a:lnTo>
                  <a:pt x="28956" y="269875"/>
                </a:lnTo>
                <a:lnTo>
                  <a:pt x="25019" y="262889"/>
                </a:lnTo>
                <a:lnTo>
                  <a:pt x="16129" y="260603"/>
                </a:lnTo>
                <a:close/>
              </a:path>
              <a:path w="134620" h="393064">
                <a:moveTo>
                  <a:pt x="52705" y="310587"/>
                </a:moveTo>
                <a:lnTo>
                  <a:pt x="52705" y="363982"/>
                </a:lnTo>
                <a:lnTo>
                  <a:pt x="81661" y="363982"/>
                </a:lnTo>
                <a:lnTo>
                  <a:pt x="81661" y="356742"/>
                </a:lnTo>
                <a:lnTo>
                  <a:pt x="54737" y="356742"/>
                </a:lnTo>
                <a:lnTo>
                  <a:pt x="67183" y="335406"/>
                </a:lnTo>
                <a:lnTo>
                  <a:pt x="52705" y="310587"/>
                </a:lnTo>
                <a:close/>
              </a:path>
              <a:path w="134620" h="393064">
                <a:moveTo>
                  <a:pt x="118237" y="260603"/>
                </a:moveTo>
                <a:lnTo>
                  <a:pt x="109347" y="262889"/>
                </a:lnTo>
                <a:lnTo>
                  <a:pt x="105410" y="269875"/>
                </a:lnTo>
                <a:lnTo>
                  <a:pt x="81661" y="310587"/>
                </a:lnTo>
                <a:lnTo>
                  <a:pt x="81661" y="363982"/>
                </a:lnTo>
                <a:lnTo>
                  <a:pt x="83925" y="363982"/>
                </a:lnTo>
                <a:lnTo>
                  <a:pt x="134366" y="277495"/>
                </a:lnTo>
                <a:lnTo>
                  <a:pt x="132080" y="268604"/>
                </a:lnTo>
                <a:lnTo>
                  <a:pt x="125095" y="264667"/>
                </a:lnTo>
                <a:lnTo>
                  <a:pt x="118237" y="260603"/>
                </a:lnTo>
                <a:close/>
              </a:path>
              <a:path w="134620" h="393064">
                <a:moveTo>
                  <a:pt x="67183" y="335406"/>
                </a:moveTo>
                <a:lnTo>
                  <a:pt x="54737" y="356742"/>
                </a:lnTo>
                <a:lnTo>
                  <a:pt x="79629" y="356742"/>
                </a:lnTo>
                <a:lnTo>
                  <a:pt x="67183" y="335406"/>
                </a:lnTo>
                <a:close/>
              </a:path>
              <a:path w="134620" h="393064">
                <a:moveTo>
                  <a:pt x="81661" y="310587"/>
                </a:moveTo>
                <a:lnTo>
                  <a:pt x="67183" y="335406"/>
                </a:lnTo>
                <a:lnTo>
                  <a:pt x="79629" y="356742"/>
                </a:lnTo>
                <a:lnTo>
                  <a:pt x="81661" y="356742"/>
                </a:lnTo>
                <a:lnTo>
                  <a:pt x="81661" y="310587"/>
                </a:lnTo>
                <a:close/>
              </a:path>
              <a:path w="134620" h="393064">
                <a:moveTo>
                  <a:pt x="81661" y="0"/>
                </a:moveTo>
                <a:lnTo>
                  <a:pt x="52705" y="0"/>
                </a:lnTo>
                <a:lnTo>
                  <a:pt x="52705" y="310587"/>
                </a:lnTo>
                <a:lnTo>
                  <a:pt x="67183" y="335406"/>
                </a:lnTo>
                <a:lnTo>
                  <a:pt x="81661" y="310587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86979" y="20581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20" h="393064">
                <a:moveTo>
                  <a:pt x="16128" y="260603"/>
                </a:moveTo>
                <a:lnTo>
                  <a:pt x="9271" y="264667"/>
                </a:lnTo>
                <a:lnTo>
                  <a:pt x="2286" y="268604"/>
                </a:lnTo>
                <a:lnTo>
                  <a:pt x="0" y="277495"/>
                </a:lnTo>
                <a:lnTo>
                  <a:pt x="67182" y="392684"/>
                </a:lnTo>
                <a:lnTo>
                  <a:pt x="83925" y="363982"/>
                </a:lnTo>
                <a:lnTo>
                  <a:pt x="52704" y="363982"/>
                </a:lnTo>
                <a:lnTo>
                  <a:pt x="52704" y="310587"/>
                </a:lnTo>
                <a:lnTo>
                  <a:pt x="28955" y="269875"/>
                </a:lnTo>
                <a:lnTo>
                  <a:pt x="25019" y="262889"/>
                </a:lnTo>
                <a:lnTo>
                  <a:pt x="16128" y="260603"/>
                </a:lnTo>
                <a:close/>
              </a:path>
              <a:path w="134620" h="393064">
                <a:moveTo>
                  <a:pt x="52704" y="310587"/>
                </a:moveTo>
                <a:lnTo>
                  <a:pt x="52704" y="363982"/>
                </a:lnTo>
                <a:lnTo>
                  <a:pt x="81661" y="363982"/>
                </a:lnTo>
                <a:lnTo>
                  <a:pt x="81661" y="356742"/>
                </a:lnTo>
                <a:lnTo>
                  <a:pt x="54737" y="356742"/>
                </a:lnTo>
                <a:lnTo>
                  <a:pt x="67183" y="335407"/>
                </a:lnTo>
                <a:lnTo>
                  <a:pt x="52704" y="310587"/>
                </a:lnTo>
                <a:close/>
              </a:path>
              <a:path w="134620" h="393064">
                <a:moveTo>
                  <a:pt x="118237" y="260603"/>
                </a:moveTo>
                <a:lnTo>
                  <a:pt x="109347" y="262889"/>
                </a:lnTo>
                <a:lnTo>
                  <a:pt x="105410" y="269875"/>
                </a:lnTo>
                <a:lnTo>
                  <a:pt x="81661" y="310587"/>
                </a:lnTo>
                <a:lnTo>
                  <a:pt x="81661" y="363982"/>
                </a:lnTo>
                <a:lnTo>
                  <a:pt x="83925" y="363982"/>
                </a:lnTo>
                <a:lnTo>
                  <a:pt x="134366" y="277495"/>
                </a:lnTo>
                <a:lnTo>
                  <a:pt x="132079" y="268604"/>
                </a:lnTo>
                <a:lnTo>
                  <a:pt x="125095" y="264667"/>
                </a:lnTo>
                <a:lnTo>
                  <a:pt x="118237" y="260603"/>
                </a:lnTo>
                <a:close/>
              </a:path>
              <a:path w="134620" h="393064">
                <a:moveTo>
                  <a:pt x="67182" y="335407"/>
                </a:moveTo>
                <a:lnTo>
                  <a:pt x="54737" y="356742"/>
                </a:lnTo>
                <a:lnTo>
                  <a:pt x="79628" y="356742"/>
                </a:lnTo>
                <a:lnTo>
                  <a:pt x="67182" y="335407"/>
                </a:lnTo>
                <a:close/>
              </a:path>
              <a:path w="134620" h="393064">
                <a:moveTo>
                  <a:pt x="81661" y="310587"/>
                </a:moveTo>
                <a:lnTo>
                  <a:pt x="67182" y="335407"/>
                </a:lnTo>
                <a:lnTo>
                  <a:pt x="79628" y="356742"/>
                </a:lnTo>
                <a:lnTo>
                  <a:pt x="81661" y="356742"/>
                </a:lnTo>
                <a:lnTo>
                  <a:pt x="81661" y="310587"/>
                </a:lnTo>
                <a:close/>
              </a:path>
              <a:path w="134620" h="393064">
                <a:moveTo>
                  <a:pt x="81661" y="0"/>
                </a:moveTo>
                <a:lnTo>
                  <a:pt x="52704" y="0"/>
                </a:lnTo>
                <a:lnTo>
                  <a:pt x="52704" y="310587"/>
                </a:lnTo>
                <a:lnTo>
                  <a:pt x="67182" y="335407"/>
                </a:lnTo>
                <a:lnTo>
                  <a:pt x="81661" y="310587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29378" y="20581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20" h="393064">
                <a:moveTo>
                  <a:pt x="16129" y="260603"/>
                </a:moveTo>
                <a:lnTo>
                  <a:pt x="9271" y="264667"/>
                </a:lnTo>
                <a:lnTo>
                  <a:pt x="2286" y="268604"/>
                </a:lnTo>
                <a:lnTo>
                  <a:pt x="0" y="277495"/>
                </a:lnTo>
                <a:lnTo>
                  <a:pt x="67183" y="392684"/>
                </a:lnTo>
                <a:lnTo>
                  <a:pt x="83925" y="363982"/>
                </a:lnTo>
                <a:lnTo>
                  <a:pt x="52705" y="363982"/>
                </a:lnTo>
                <a:lnTo>
                  <a:pt x="52705" y="310587"/>
                </a:lnTo>
                <a:lnTo>
                  <a:pt x="28956" y="269875"/>
                </a:lnTo>
                <a:lnTo>
                  <a:pt x="25019" y="262889"/>
                </a:lnTo>
                <a:lnTo>
                  <a:pt x="16129" y="260603"/>
                </a:lnTo>
                <a:close/>
              </a:path>
              <a:path w="134620" h="393064">
                <a:moveTo>
                  <a:pt x="52705" y="310587"/>
                </a:moveTo>
                <a:lnTo>
                  <a:pt x="52705" y="363982"/>
                </a:lnTo>
                <a:lnTo>
                  <a:pt x="81661" y="363982"/>
                </a:lnTo>
                <a:lnTo>
                  <a:pt x="81661" y="356742"/>
                </a:lnTo>
                <a:lnTo>
                  <a:pt x="54737" y="356742"/>
                </a:lnTo>
                <a:lnTo>
                  <a:pt x="67183" y="335406"/>
                </a:lnTo>
                <a:lnTo>
                  <a:pt x="52705" y="310587"/>
                </a:lnTo>
                <a:close/>
              </a:path>
              <a:path w="134620" h="393064">
                <a:moveTo>
                  <a:pt x="118237" y="260603"/>
                </a:moveTo>
                <a:lnTo>
                  <a:pt x="109347" y="262889"/>
                </a:lnTo>
                <a:lnTo>
                  <a:pt x="105410" y="269875"/>
                </a:lnTo>
                <a:lnTo>
                  <a:pt x="81661" y="310587"/>
                </a:lnTo>
                <a:lnTo>
                  <a:pt x="81661" y="363982"/>
                </a:lnTo>
                <a:lnTo>
                  <a:pt x="83925" y="363982"/>
                </a:lnTo>
                <a:lnTo>
                  <a:pt x="134366" y="277495"/>
                </a:lnTo>
                <a:lnTo>
                  <a:pt x="132080" y="268604"/>
                </a:lnTo>
                <a:lnTo>
                  <a:pt x="125095" y="264667"/>
                </a:lnTo>
                <a:lnTo>
                  <a:pt x="118237" y="260603"/>
                </a:lnTo>
                <a:close/>
              </a:path>
              <a:path w="134620" h="393064">
                <a:moveTo>
                  <a:pt x="67183" y="335406"/>
                </a:moveTo>
                <a:lnTo>
                  <a:pt x="54737" y="356742"/>
                </a:lnTo>
                <a:lnTo>
                  <a:pt x="79629" y="356742"/>
                </a:lnTo>
                <a:lnTo>
                  <a:pt x="67183" y="335406"/>
                </a:lnTo>
                <a:close/>
              </a:path>
              <a:path w="134620" h="393064">
                <a:moveTo>
                  <a:pt x="81661" y="310587"/>
                </a:moveTo>
                <a:lnTo>
                  <a:pt x="67183" y="335406"/>
                </a:lnTo>
                <a:lnTo>
                  <a:pt x="79629" y="356742"/>
                </a:lnTo>
                <a:lnTo>
                  <a:pt x="81661" y="356742"/>
                </a:lnTo>
                <a:lnTo>
                  <a:pt x="81661" y="310587"/>
                </a:lnTo>
                <a:close/>
              </a:path>
              <a:path w="134620" h="393064">
                <a:moveTo>
                  <a:pt x="81661" y="0"/>
                </a:moveTo>
                <a:lnTo>
                  <a:pt x="52705" y="0"/>
                </a:lnTo>
                <a:lnTo>
                  <a:pt x="52705" y="310587"/>
                </a:lnTo>
                <a:lnTo>
                  <a:pt x="67183" y="335406"/>
                </a:lnTo>
                <a:lnTo>
                  <a:pt x="81661" y="310587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81579" y="20581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19" h="393064">
                <a:moveTo>
                  <a:pt x="16128" y="260603"/>
                </a:moveTo>
                <a:lnTo>
                  <a:pt x="9270" y="264667"/>
                </a:lnTo>
                <a:lnTo>
                  <a:pt x="2285" y="268604"/>
                </a:lnTo>
                <a:lnTo>
                  <a:pt x="0" y="277495"/>
                </a:lnTo>
                <a:lnTo>
                  <a:pt x="67182" y="392684"/>
                </a:lnTo>
                <a:lnTo>
                  <a:pt x="83925" y="363982"/>
                </a:lnTo>
                <a:lnTo>
                  <a:pt x="52704" y="363982"/>
                </a:lnTo>
                <a:lnTo>
                  <a:pt x="52704" y="310587"/>
                </a:lnTo>
                <a:lnTo>
                  <a:pt x="28956" y="269875"/>
                </a:lnTo>
                <a:lnTo>
                  <a:pt x="25018" y="262889"/>
                </a:lnTo>
                <a:lnTo>
                  <a:pt x="16128" y="260603"/>
                </a:lnTo>
                <a:close/>
              </a:path>
              <a:path w="134619" h="393064">
                <a:moveTo>
                  <a:pt x="52705" y="310587"/>
                </a:moveTo>
                <a:lnTo>
                  <a:pt x="52704" y="363982"/>
                </a:lnTo>
                <a:lnTo>
                  <a:pt x="81660" y="363982"/>
                </a:lnTo>
                <a:lnTo>
                  <a:pt x="81660" y="356742"/>
                </a:lnTo>
                <a:lnTo>
                  <a:pt x="54737" y="356742"/>
                </a:lnTo>
                <a:lnTo>
                  <a:pt x="67182" y="335406"/>
                </a:lnTo>
                <a:lnTo>
                  <a:pt x="52705" y="310587"/>
                </a:lnTo>
                <a:close/>
              </a:path>
              <a:path w="134619" h="393064">
                <a:moveTo>
                  <a:pt x="118237" y="260603"/>
                </a:moveTo>
                <a:lnTo>
                  <a:pt x="109346" y="262889"/>
                </a:lnTo>
                <a:lnTo>
                  <a:pt x="105409" y="269875"/>
                </a:lnTo>
                <a:lnTo>
                  <a:pt x="81660" y="310587"/>
                </a:lnTo>
                <a:lnTo>
                  <a:pt x="81660" y="363982"/>
                </a:lnTo>
                <a:lnTo>
                  <a:pt x="83925" y="363982"/>
                </a:lnTo>
                <a:lnTo>
                  <a:pt x="134365" y="277495"/>
                </a:lnTo>
                <a:lnTo>
                  <a:pt x="132079" y="268604"/>
                </a:lnTo>
                <a:lnTo>
                  <a:pt x="125094" y="264667"/>
                </a:lnTo>
                <a:lnTo>
                  <a:pt x="118237" y="260603"/>
                </a:lnTo>
                <a:close/>
              </a:path>
              <a:path w="134619" h="393064">
                <a:moveTo>
                  <a:pt x="67182" y="335406"/>
                </a:moveTo>
                <a:lnTo>
                  <a:pt x="54737" y="356742"/>
                </a:lnTo>
                <a:lnTo>
                  <a:pt x="79628" y="356742"/>
                </a:lnTo>
                <a:lnTo>
                  <a:pt x="67182" y="335406"/>
                </a:lnTo>
                <a:close/>
              </a:path>
              <a:path w="134619" h="393064">
                <a:moveTo>
                  <a:pt x="81660" y="310587"/>
                </a:moveTo>
                <a:lnTo>
                  <a:pt x="67182" y="335406"/>
                </a:lnTo>
                <a:lnTo>
                  <a:pt x="79628" y="356742"/>
                </a:lnTo>
                <a:lnTo>
                  <a:pt x="81660" y="356742"/>
                </a:lnTo>
                <a:lnTo>
                  <a:pt x="81660" y="310587"/>
                </a:lnTo>
                <a:close/>
              </a:path>
              <a:path w="134619" h="393064">
                <a:moveTo>
                  <a:pt x="81660" y="0"/>
                </a:moveTo>
                <a:lnTo>
                  <a:pt x="52704" y="0"/>
                </a:lnTo>
                <a:lnTo>
                  <a:pt x="52705" y="310587"/>
                </a:lnTo>
                <a:lnTo>
                  <a:pt x="67182" y="335406"/>
                </a:lnTo>
                <a:lnTo>
                  <a:pt x="81660" y="310587"/>
                </a:lnTo>
                <a:lnTo>
                  <a:pt x="8166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52753" y="20581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19" h="393064">
                <a:moveTo>
                  <a:pt x="16141" y="260603"/>
                </a:moveTo>
                <a:lnTo>
                  <a:pt x="9245" y="264667"/>
                </a:lnTo>
                <a:lnTo>
                  <a:pt x="2336" y="268604"/>
                </a:lnTo>
                <a:lnTo>
                  <a:pt x="0" y="277495"/>
                </a:lnTo>
                <a:lnTo>
                  <a:pt x="4025" y="284479"/>
                </a:lnTo>
                <a:lnTo>
                  <a:pt x="67208" y="392684"/>
                </a:lnTo>
                <a:lnTo>
                  <a:pt x="83951" y="363982"/>
                </a:lnTo>
                <a:lnTo>
                  <a:pt x="52730" y="363982"/>
                </a:lnTo>
                <a:lnTo>
                  <a:pt x="52730" y="310478"/>
                </a:lnTo>
                <a:lnTo>
                  <a:pt x="29044" y="269875"/>
                </a:lnTo>
                <a:lnTo>
                  <a:pt x="25018" y="262889"/>
                </a:lnTo>
                <a:lnTo>
                  <a:pt x="16141" y="260603"/>
                </a:lnTo>
                <a:close/>
              </a:path>
              <a:path w="134619" h="393064">
                <a:moveTo>
                  <a:pt x="52730" y="310478"/>
                </a:moveTo>
                <a:lnTo>
                  <a:pt x="52730" y="363982"/>
                </a:lnTo>
                <a:lnTo>
                  <a:pt x="81686" y="363982"/>
                </a:lnTo>
                <a:lnTo>
                  <a:pt x="81686" y="356742"/>
                </a:lnTo>
                <a:lnTo>
                  <a:pt x="54698" y="356742"/>
                </a:lnTo>
                <a:lnTo>
                  <a:pt x="67208" y="335298"/>
                </a:lnTo>
                <a:lnTo>
                  <a:pt x="52730" y="310478"/>
                </a:lnTo>
                <a:close/>
              </a:path>
              <a:path w="134619" h="393064">
                <a:moveTo>
                  <a:pt x="118262" y="260603"/>
                </a:moveTo>
                <a:lnTo>
                  <a:pt x="109410" y="262889"/>
                </a:lnTo>
                <a:lnTo>
                  <a:pt x="105371" y="269875"/>
                </a:lnTo>
                <a:lnTo>
                  <a:pt x="81686" y="310478"/>
                </a:lnTo>
                <a:lnTo>
                  <a:pt x="81686" y="363982"/>
                </a:lnTo>
                <a:lnTo>
                  <a:pt x="83951" y="363982"/>
                </a:lnTo>
                <a:lnTo>
                  <a:pt x="134391" y="277495"/>
                </a:lnTo>
                <a:lnTo>
                  <a:pt x="132105" y="268604"/>
                </a:lnTo>
                <a:lnTo>
                  <a:pt x="125120" y="264667"/>
                </a:lnTo>
                <a:lnTo>
                  <a:pt x="118262" y="260603"/>
                </a:lnTo>
                <a:close/>
              </a:path>
              <a:path w="134619" h="393064">
                <a:moveTo>
                  <a:pt x="67208" y="335298"/>
                </a:moveTo>
                <a:lnTo>
                  <a:pt x="54698" y="356742"/>
                </a:lnTo>
                <a:lnTo>
                  <a:pt x="79717" y="356742"/>
                </a:lnTo>
                <a:lnTo>
                  <a:pt x="67208" y="335298"/>
                </a:lnTo>
                <a:close/>
              </a:path>
              <a:path w="134619" h="393064">
                <a:moveTo>
                  <a:pt x="81686" y="310478"/>
                </a:moveTo>
                <a:lnTo>
                  <a:pt x="67208" y="335298"/>
                </a:lnTo>
                <a:lnTo>
                  <a:pt x="79717" y="356742"/>
                </a:lnTo>
                <a:lnTo>
                  <a:pt x="81686" y="356742"/>
                </a:lnTo>
                <a:lnTo>
                  <a:pt x="81686" y="310478"/>
                </a:lnTo>
                <a:close/>
              </a:path>
              <a:path w="134619" h="393064">
                <a:moveTo>
                  <a:pt x="81686" y="0"/>
                </a:moveTo>
                <a:lnTo>
                  <a:pt x="52730" y="0"/>
                </a:lnTo>
                <a:lnTo>
                  <a:pt x="52730" y="310478"/>
                </a:lnTo>
                <a:lnTo>
                  <a:pt x="67208" y="335298"/>
                </a:lnTo>
                <a:lnTo>
                  <a:pt x="81686" y="310478"/>
                </a:lnTo>
                <a:lnTo>
                  <a:pt x="8168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9475" y="2436876"/>
            <a:ext cx="1679448" cy="10180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1000" y="2438400"/>
            <a:ext cx="1676400" cy="1015365"/>
          </a:xfrm>
          <a:custGeom>
            <a:avLst/>
            <a:gdLst/>
            <a:ahLst/>
            <a:cxnLst/>
            <a:rect l="l" t="t" r="r" b="b"/>
            <a:pathLst>
              <a:path w="1676400" h="1015364">
                <a:moveTo>
                  <a:pt x="0" y="1014984"/>
                </a:moveTo>
                <a:lnTo>
                  <a:pt x="1676400" y="1014984"/>
                </a:lnTo>
                <a:lnTo>
                  <a:pt x="1676400" y="0"/>
                </a:lnTo>
                <a:lnTo>
                  <a:pt x="0" y="0"/>
                </a:lnTo>
                <a:lnTo>
                  <a:pt x="0" y="1014984"/>
                </a:lnTo>
                <a:close/>
              </a:path>
            </a:pathLst>
          </a:custGeom>
          <a:ln w="6096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10946" y="2462911"/>
            <a:ext cx="141541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Other than  Sch.- </a:t>
            </a:r>
            <a:r>
              <a:rPr sz="2000" spc="-5" dirty="0">
                <a:latin typeface="Times New Roman"/>
                <a:cs typeface="Times New Roman"/>
              </a:rPr>
              <a:t>C/C1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&amp;  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360676" y="2436876"/>
            <a:ext cx="1298448" cy="10180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362200" y="2438400"/>
            <a:ext cx="1295400" cy="1015365"/>
          </a:xfrm>
          <a:prstGeom prst="rect">
            <a:avLst/>
          </a:prstGeom>
          <a:ln w="6096">
            <a:solidFill>
              <a:srgbClr val="4471C4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63830" marR="155575" indent="-635" algn="ctr">
              <a:lnSpc>
                <a:spcPct val="100000"/>
              </a:lnSpc>
              <a:spcBef>
                <a:spcPts val="295"/>
              </a:spcBef>
            </a:pPr>
            <a:r>
              <a:rPr sz="2000" dirty="0">
                <a:latin typeface="Times New Roman"/>
                <a:cs typeface="Times New Roman"/>
              </a:rPr>
              <a:t>Sch.-  </a:t>
            </a:r>
            <a:r>
              <a:rPr sz="2000" spc="-5" dirty="0">
                <a:latin typeface="Times New Roman"/>
                <a:cs typeface="Times New Roman"/>
              </a:rPr>
              <a:t>C/C1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But  not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84676" y="2436876"/>
            <a:ext cx="1222248" cy="4038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886200" y="2438400"/>
            <a:ext cx="1219200" cy="401320"/>
          </a:xfrm>
          <a:prstGeom prst="rect">
            <a:avLst/>
          </a:prstGeom>
          <a:ln w="6096">
            <a:solidFill>
              <a:srgbClr val="4471C4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51460">
              <a:lnSpc>
                <a:spcPct val="100000"/>
              </a:lnSpc>
              <a:spcBef>
                <a:spcPts val="295"/>
              </a:spcBef>
            </a:pPr>
            <a:r>
              <a:rPr sz="2000" dirty="0">
                <a:latin typeface="Times New Roman"/>
                <a:cs typeface="Times New Roman"/>
              </a:rPr>
              <a:t>Sch.-X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484876" y="2436876"/>
            <a:ext cx="1603248" cy="71018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86400" y="2438400"/>
            <a:ext cx="1600200" cy="707390"/>
          </a:xfrm>
          <a:custGeom>
            <a:avLst/>
            <a:gdLst/>
            <a:ahLst/>
            <a:cxnLst/>
            <a:rect l="l" t="t" r="r" b="b"/>
            <a:pathLst>
              <a:path w="1600200" h="707389">
                <a:moveTo>
                  <a:pt x="0" y="707136"/>
                </a:moveTo>
                <a:lnTo>
                  <a:pt x="1600200" y="707136"/>
                </a:lnTo>
                <a:lnTo>
                  <a:pt x="1600200" y="0"/>
                </a:lnTo>
                <a:lnTo>
                  <a:pt x="0" y="0"/>
                </a:lnTo>
                <a:lnTo>
                  <a:pt x="0" y="707136"/>
                </a:lnTo>
                <a:close/>
              </a:path>
            </a:pathLst>
          </a:custGeom>
          <a:ln w="6096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566028" y="2462911"/>
            <a:ext cx="135318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Sch.-C/C1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&amp;  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237476" y="2436876"/>
            <a:ext cx="1679448" cy="132588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239000" y="2438400"/>
            <a:ext cx="1676400" cy="1323340"/>
          </a:xfrm>
          <a:prstGeom prst="rect">
            <a:avLst/>
          </a:prstGeom>
          <a:ln w="6096">
            <a:solidFill>
              <a:srgbClr val="4471C4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075" marR="272415">
              <a:lnSpc>
                <a:spcPct val="100000"/>
              </a:lnSpc>
              <a:spcBef>
                <a:spcPts val="320"/>
              </a:spcBef>
            </a:pPr>
            <a:r>
              <a:rPr sz="2000" spc="-5" dirty="0">
                <a:latin typeface="Gabriola"/>
                <a:cs typeface="Gabriola"/>
              </a:rPr>
              <a:t>Drugs for the  purpose of  examination</a:t>
            </a:r>
            <a:r>
              <a:rPr sz="2000" spc="-45" dirty="0">
                <a:latin typeface="Gabriola"/>
                <a:cs typeface="Gabriola"/>
              </a:rPr>
              <a:t> </a:t>
            </a:r>
            <a:r>
              <a:rPr sz="2000" spc="-5" dirty="0">
                <a:latin typeface="Gabriola"/>
                <a:cs typeface="Gabriola"/>
              </a:rPr>
              <a:t>test  or</a:t>
            </a:r>
            <a:r>
              <a:rPr sz="2000" spc="-15" dirty="0">
                <a:latin typeface="Gabriola"/>
                <a:cs typeface="Gabriola"/>
              </a:rPr>
              <a:t> </a:t>
            </a:r>
            <a:r>
              <a:rPr sz="2000" dirty="0">
                <a:latin typeface="Gabriola"/>
                <a:cs typeface="Gabriola"/>
              </a:rPr>
              <a:t>analysis</a:t>
            </a:r>
            <a:endParaRPr sz="2000">
              <a:latin typeface="Gabriola"/>
              <a:cs typeface="Gabriol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429378" y="2820161"/>
            <a:ext cx="134620" cy="850265"/>
          </a:xfrm>
          <a:custGeom>
            <a:avLst/>
            <a:gdLst/>
            <a:ahLst/>
            <a:cxnLst/>
            <a:rect l="l" t="t" r="r" b="b"/>
            <a:pathLst>
              <a:path w="134620" h="850264">
                <a:moveTo>
                  <a:pt x="16129" y="717803"/>
                </a:moveTo>
                <a:lnTo>
                  <a:pt x="9271" y="721867"/>
                </a:lnTo>
                <a:lnTo>
                  <a:pt x="2286" y="725804"/>
                </a:lnTo>
                <a:lnTo>
                  <a:pt x="0" y="734695"/>
                </a:lnTo>
                <a:lnTo>
                  <a:pt x="67183" y="849883"/>
                </a:lnTo>
                <a:lnTo>
                  <a:pt x="83925" y="821182"/>
                </a:lnTo>
                <a:lnTo>
                  <a:pt x="52705" y="821182"/>
                </a:lnTo>
                <a:lnTo>
                  <a:pt x="52705" y="767787"/>
                </a:lnTo>
                <a:lnTo>
                  <a:pt x="28956" y="727075"/>
                </a:lnTo>
                <a:lnTo>
                  <a:pt x="25019" y="720089"/>
                </a:lnTo>
                <a:lnTo>
                  <a:pt x="16129" y="717803"/>
                </a:lnTo>
                <a:close/>
              </a:path>
              <a:path w="134620" h="850264">
                <a:moveTo>
                  <a:pt x="52705" y="767787"/>
                </a:moveTo>
                <a:lnTo>
                  <a:pt x="52705" y="821182"/>
                </a:lnTo>
                <a:lnTo>
                  <a:pt x="81661" y="821182"/>
                </a:lnTo>
                <a:lnTo>
                  <a:pt x="81661" y="813943"/>
                </a:lnTo>
                <a:lnTo>
                  <a:pt x="54737" y="813943"/>
                </a:lnTo>
                <a:lnTo>
                  <a:pt x="67183" y="792606"/>
                </a:lnTo>
                <a:lnTo>
                  <a:pt x="52705" y="767787"/>
                </a:lnTo>
                <a:close/>
              </a:path>
              <a:path w="134620" h="850264">
                <a:moveTo>
                  <a:pt x="118237" y="717803"/>
                </a:moveTo>
                <a:lnTo>
                  <a:pt x="109347" y="720089"/>
                </a:lnTo>
                <a:lnTo>
                  <a:pt x="105410" y="727075"/>
                </a:lnTo>
                <a:lnTo>
                  <a:pt x="81661" y="767787"/>
                </a:lnTo>
                <a:lnTo>
                  <a:pt x="81661" y="821182"/>
                </a:lnTo>
                <a:lnTo>
                  <a:pt x="83925" y="821182"/>
                </a:lnTo>
                <a:lnTo>
                  <a:pt x="134366" y="734695"/>
                </a:lnTo>
                <a:lnTo>
                  <a:pt x="132080" y="725804"/>
                </a:lnTo>
                <a:lnTo>
                  <a:pt x="125095" y="721867"/>
                </a:lnTo>
                <a:lnTo>
                  <a:pt x="118237" y="717803"/>
                </a:lnTo>
                <a:close/>
              </a:path>
              <a:path w="134620" h="850264">
                <a:moveTo>
                  <a:pt x="67183" y="792606"/>
                </a:moveTo>
                <a:lnTo>
                  <a:pt x="54737" y="813943"/>
                </a:lnTo>
                <a:lnTo>
                  <a:pt x="79629" y="813943"/>
                </a:lnTo>
                <a:lnTo>
                  <a:pt x="67183" y="792606"/>
                </a:lnTo>
                <a:close/>
              </a:path>
              <a:path w="134620" h="850264">
                <a:moveTo>
                  <a:pt x="81661" y="767787"/>
                </a:moveTo>
                <a:lnTo>
                  <a:pt x="67183" y="792606"/>
                </a:lnTo>
                <a:lnTo>
                  <a:pt x="79629" y="813943"/>
                </a:lnTo>
                <a:lnTo>
                  <a:pt x="81661" y="813943"/>
                </a:lnTo>
                <a:lnTo>
                  <a:pt x="81661" y="767787"/>
                </a:lnTo>
                <a:close/>
              </a:path>
              <a:path w="134620" h="850264">
                <a:moveTo>
                  <a:pt x="81661" y="0"/>
                </a:moveTo>
                <a:lnTo>
                  <a:pt x="52705" y="0"/>
                </a:lnTo>
                <a:lnTo>
                  <a:pt x="52705" y="767787"/>
                </a:lnTo>
                <a:lnTo>
                  <a:pt x="67183" y="792606"/>
                </a:lnTo>
                <a:lnTo>
                  <a:pt x="81661" y="767787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58178" y="2820161"/>
            <a:ext cx="134620" cy="838835"/>
          </a:xfrm>
          <a:custGeom>
            <a:avLst/>
            <a:gdLst/>
            <a:ahLst/>
            <a:cxnLst/>
            <a:rect l="l" t="t" r="r" b="b"/>
            <a:pathLst>
              <a:path w="134620" h="838835">
                <a:moveTo>
                  <a:pt x="16129" y="706120"/>
                </a:moveTo>
                <a:lnTo>
                  <a:pt x="9271" y="710184"/>
                </a:lnTo>
                <a:lnTo>
                  <a:pt x="2286" y="714248"/>
                </a:lnTo>
                <a:lnTo>
                  <a:pt x="0" y="723011"/>
                </a:lnTo>
                <a:lnTo>
                  <a:pt x="67183" y="838326"/>
                </a:lnTo>
                <a:lnTo>
                  <a:pt x="83980" y="809498"/>
                </a:lnTo>
                <a:lnTo>
                  <a:pt x="52705" y="809498"/>
                </a:lnTo>
                <a:lnTo>
                  <a:pt x="52705" y="756103"/>
                </a:lnTo>
                <a:lnTo>
                  <a:pt x="28956" y="715390"/>
                </a:lnTo>
                <a:lnTo>
                  <a:pt x="25019" y="708405"/>
                </a:lnTo>
                <a:lnTo>
                  <a:pt x="16129" y="706120"/>
                </a:lnTo>
                <a:close/>
              </a:path>
              <a:path w="134620" h="838835">
                <a:moveTo>
                  <a:pt x="52705" y="756103"/>
                </a:moveTo>
                <a:lnTo>
                  <a:pt x="52705" y="809498"/>
                </a:lnTo>
                <a:lnTo>
                  <a:pt x="81661" y="809498"/>
                </a:lnTo>
                <a:lnTo>
                  <a:pt x="81661" y="802258"/>
                </a:lnTo>
                <a:lnTo>
                  <a:pt x="54737" y="802258"/>
                </a:lnTo>
                <a:lnTo>
                  <a:pt x="67183" y="780922"/>
                </a:lnTo>
                <a:lnTo>
                  <a:pt x="52705" y="756103"/>
                </a:lnTo>
                <a:close/>
              </a:path>
              <a:path w="134620" h="838835">
                <a:moveTo>
                  <a:pt x="118237" y="706120"/>
                </a:moveTo>
                <a:lnTo>
                  <a:pt x="109347" y="708405"/>
                </a:lnTo>
                <a:lnTo>
                  <a:pt x="105410" y="715390"/>
                </a:lnTo>
                <a:lnTo>
                  <a:pt x="81661" y="756103"/>
                </a:lnTo>
                <a:lnTo>
                  <a:pt x="81661" y="809498"/>
                </a:lnTo>
                <a:lnTo>
                  <a:pt x="83980" y="809498"/>
                </a:lnTo>
                <a:lnTo>
                  <a:pt x="134366" y="723011"/>
                </a:lnTo>
                <a:lnTo>
                  <a:pt x="132080" y="714248"/>
                </a:lnTo>
                <a:lnTo>
                  <a:pt x="125095" y="710184"/>
                </a:lnTo>
                <a:lnTo>
                  <a:pt x="118237" y="706120"/>
                </a:lnTo>
                <a:close/>
              </a:path>
              <a:path w="134620" h="838835">
                <a:moveTo>
                  <a:pt x="67183" y="780922"/>
                </a:moveTo>
                <a:lnTo>
                  <a:pt x="54737" y="802258"/>
                </a:lnTo>
                <a:lnTo>
                  <a:pt x="79629" y="802258"/>
                </a:lnTo>
                <a:lnTo>
                  <a:pt x="67183" y="780922"/>
                </a:lnTo>
                <a:close/>
              </a:path>
              <a:path w="134620" h="838835">
                <a:moveTo>
                  <a:pt x="81661" y="756103"/>
                </a:moveTo>
                <a:lnTo>
                  <a:pt x="67183" y="780922"/>
                </a:lnTo>
                <a:lnTo>
                  <a:pt x="79629" y="802258"/>
                </a:lnTo>
                <a:lnTo>
                  <a:pt x="81661" y="802258"/>
                </a:lnTo>
                <a:lnTo>
                  <a:pt x="81661" y="756103"/>
                </a:lnTo>
                <a:close/>
              </a:path>
              <a:path w="134620" h="838835">
                <a:moveTo>
                  <a:pt x="81661" y="0"/>
                </a:moveTo>
                <a:lnTo>
                  <a:pt x="52705" y="0"/>
                </a:lnTo>
                <a:lnTo>
                  <a:pt x="52705" y="756103"/>
                </a:lnTo>
                <a:lnTo>
                  <a:pt x="67183" y="780922"/>
                </a:lnTo>
                <a:lnTo>
                  <a:pt x="81661" y="756103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09570" y="3453638"/>
            <a:ext cx="134620" cy="1042669"/>
          </a:xfrm>
          <a:custGeom>
            <a:avLst/>
            <a:gdLst/>
            <a:ahLst/>
            <a:cxnLst/>
            <a:rect l="l" t="t" r="r" b="b"/>
            <a:pathLst>
              <a:path w="134619" h="1042670">
                <a:moveTo>
                  <a:pt x="16763" y="908431"/>
                </a:moveTo>
                <a:lnTo>
                  <a:pt x="2667" y="915924"/>
                </a:lnTo>
                <a:lnTo>
                  <a:pt x="0" y="924687"/>
                </a:lnTo>
                <a:lnTo>
                  <a:pt x="62992" y="1042288"/>
                </a:lnTo>
                <a:lnTo>
                  <a:pt x="80841" y="1014094"/>
                </a:lnTo>
                <a:lnTo>
                  <a:pt x="78486" y="1014094"/>
                </a:lnTo>
                <a:lnTo>
                  <a:pt x="49530" y="1013079"/>
                </a:lnTo>
                <a:lnTo>
                  <a:pt x="51493" y="959434"/>
                </a:lnTo>
                <a:lnTo>
                  <a:pt x="29337" y="918082"/>
                </a:lnTo>
                <a:lnTo>
                  <a:pt x="25527" y="911098"/>
                </a:lnTo>
                <a:lnTo>
                  <a:pt x="16763" y="908431"/>
                </a:lnTo>
                <a:close/>
              </a:path>
              <a:path w="134619" h="1042670">
                <a:moveTo>
                  <a:pt x="51493" y="959434"/>
                </a:moveTo>
                <a:lnTo>
                  <a:pt x="49530" y="1013079"/>
                </a:lnTo>
                <a:lnTo>
                  <a:pt x="78486" y="1014094"/>
                </a:lnTo>
                <a:lnTo>
                  <a:pt x="78755" y="1006729"/>
                </a:lnTo>
                <a:lnTo>
                  <a:pt x="76835" y="1006729"/>
                </a:lnTo>
                <a:lnTo>
                  <a:pt x="51816" y="1005839"/>
                </a:lnTo>
                <a:lnTo>
                  <a:pt x="65115" y="984856"/>
                </a:lnTo>
                <a:lnTo>
                  <a:pt x="51493" y="959434"/>
                </a:lnTo>
                <a:close/>
              </a:path>
              <a:path w="134619" h="1042670">
                <a:moveTo>
                  <a:pt x="118872" y="912113"/>
                </a:moveTo>
                <a:lnTo>
                  <a:pt x="109855" y="914145"/>
                </a:lnTo>
                <a:lnTo>
                  <a:pt x="105663" y="920876"/>
                </a:lnTo>
                <a:lnTo>
                  <a:pt x="80441" y="960673"/>
                </a:lnTo>
                <a:lnTo>
                  <a:pt x="78486" y="1014094"/>
                </a:lnTo>
                <a:lnTo>
                  <a:pt x="80841" y="1014094"/>
                </a:lnTo>
                <a:lnTo>
                  <a:pt x="130048" y="936370"/>
                </a:lnTo>
                <a:lnTo>
                  <a:pt x="134366" y="929639"/>
                </a:lnTo>
                <a:lnTo>
                  <a:pt x="132334" y="920623"/>
                </a:lnTo>
                <a:lnTo>
                  <a:pt x="125603" y="916432"/>
                </a:lnTo>
                <a:lnTo>
                  <a:pt x="118872" y="912113"/>
                </a:lnTo>
                <a:close/>
              </a:path>
              <a:path w="134619" h="1042670">
                <a:moveTo>
                  <a:pt x="65115" y="984856"/>
                </a:moveTo>
                <a:lnTo>
                  <a:pt x="51816" y="1005839"/>
                </a:lnTo>
                <a:lnTo>
                  <a:pt x="76835" y="1006729"/>
                </a:lnTo>
                <a:lnTo>
                  <a:pt x="65115" y="984856"/>
                </a:lnTo>
                <a:close/>
              </a:path>
              <a:path w="134619" h="1042670">
                <a:moveTo>
                  <a:pt x="80441" y="960673"/>
                </a:moveTo>
                <a:lnTo>
                  <a:pt x="65115" y="984856"/>
                </a:lnTo>
                <a:lnTo>
                  <a:pt x="76835" y="1006729"/>
                </a:lnTo>
                <a:lnTo>
                  <a:pt x="78755" y="1006729"/>
                </a:lnTo>
                <a:lnTo>
                  <a:pt x="80441" y="960673"/>
                </a:lnTo>
                <a:close/>
              </a:path>
              <a:path w="134619" h="1042670">
                <a:moveTo>
                  <a:pt x="86613" y="0"/>
                </a:moveTo>
                <a:lnTo>
                  <a:pt x="51493" y="959434"/>
                </a:lnTo>
                <a:lnTo>
                  <a:pt x="65115" y="984856"/>
                </a:lnTo>
                <a:lnTo>
                  <a:pt x="80441" y="960673"/>
                </a:lnTo>
                <a:lnTo>
                  <a:pt x="115569" y="1015"/>
                </a:lnTo>
                <a:lnTo>
                  <a:pt x="8661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884676" y="3732276"/>
            <a:ext cx="1298448" cy="7101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886200" y="3733800"/>
            <a:ext cx="1295400" cy="707390"/>
          </a:xfrm>
          <a:prstGeom prst="rect">
            <a:avLst/>
          </a:prstGeom>
          <a:ln w="6096">
            <a:solidFill>
              <a:srgbClr val="5B9BD4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89865" marR="179705" indent="208915">
              <a:lnSpc>
                <a:spcPct val="100000"/>
              </a:lnSpc>
              <a:spcBef>
                <a:spcPts val="300"/>
              </a:spcBef>
            </a:pPr>
            <a:r>
              <a:rPr sz="2000" spc="5" dirty="0">
                <a:latin typeface="Times New Roman"/>
                <a:cs typeface="Times New Roman"/>
              </a:rPr>
              <a:t>Own  </a:t>
            </a:r>
            <a:r>
              <a:rPr sz="2000" dirty="0">
                <a:latin typeface="Times New Roman"/>
                <a:cs typeface="Times New Roman"/>
              </a:rPr>
              <a:t>P</a:t>
            </a:r>
            <a:r>
              <a:rPr sz="2000" spc="1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ises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713476" y="3732276"/>
            <a:ext cx="1298448" cy="7101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715000" y="3733800"/>
            <a:ext cx="1295400" cy="707390"/>
          </a:xfrm>
          <a:prstGeom prst="rect">
            <a:avLst/>
          </a:prstGeom>
          <a:ln w="6096">
            <a:solidFill>
              <a:srgbClr val="5B9BD4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90500" marR="180975" indent="208279">
              <a:lnSpc>
                <a:spcPct val="100000"/>
              </a:lnSpc>
              <a:spcBef>
                <a:spcPts val="300"/>
              </a:spcBef>
            </a:pPr>
            <a:r>
              <a:rPr sz="2000" spc="5" dirty="0">
                <a:latin typeface="Times New Roman"/>
                <a:cs typeface="Times New Roman"/>
              </a:rPr>
              <a:t>Own  </a:t>
            </a:r>
            <a:r>
              <a:rPr sz="2000" dirty="0">
                <a:latin typeface="Times New Roman"/>
                <a:cs typeface="Times New Roman"/>
              </a:rPr>
              <a:t>Pre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905761" y="4496561"/>
            <a:ext cx="1905000" cy="0"/>
          </a:xfrm>
          <a:custGeom>
            <a:avLst/>
            <a:gdLst/>
            <a:ahLst/>
            <a:cxnLst/>
            <a:rect l="l" t="t" r="r" b="b"/>
            <a:pathLst>
              <a:path w="1905000">
                <a:moveTo>
                  <a:pt x="0" y="0"/>
                </a:moveTo>
                <a:lnTo>
                  <a:pt x="1905000" y="0"/>
                </a:lnTo>
              </a:path>
            </a:pathLst>
          </a:custGeom>
          <a:ln w="28956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19353" y="3124961"/>
            <a:ext cx="134620" cy="2286635"/>
          </a:xfrm>
          <a:custGeom>
            <a:avLst/>
            <a:gdLst/>
            <a:ahLst/>
            <a:cxnLst/>
            <a:rect l="l" t="t" r="r" b="b"/>
            <a:pathLst>
              <a:path w="134620" h="2286635">
                <a:moveTo>
                  <a:pt x="16141" y="2153920"/>
                </a:moveTo>
                <a:lnTo>
                  <a:pt x="2336" y="2162048"/>
                </a:lnTo>
                <a:lnTo>
                  <a:pt x="0" y="2170811"/>
                </a:lnTo>
                <a:lnTo>
                  <a:pt x="4025" y="2177796"/>
                </a:lnTo>
                <a:lnTo>
                  <a:pt x="67208" y="2286127"/>
                </a:lnTo>
                <a:lnTo>
                  <a:pt x="84022" y="2257298"/>
                </a:lnTo>
                <a:lnTo>
                  <a:pt x="52730" y="2257298"/>
                </a:lnTo>
                <a:lnTo>
                  <a:pt x="52730" y="2203794"/>
                </a:lnTo>
                <a:lnTo>
                  <a:pt x="29044" y="2163191"/>
                </a:lnTo>
                <a:lnTo>
                  <a:pt x="25018" y="2156206"/>
                </a:lnTo>
                <a:lnTo>
                  <a:pt x="16141" y="2153920"/>
                </a:lnTo>
                <a:close/>
              </a:path>
              <a:path w="134620" h="2286635">
                <a:moveTo>
                  <a:pt x="52730" y="2203794"/>
                </a:moveTo>
                <a:lnTo>
                  <a:pt x="52730" y="2257298"/>
                </a:lnTo>
                <a:lnTo>
                  <a:pt x="81686" y="2257298"/>
                </a:lnTo>
                <a:lnTo>
                  <a:pt x="81686" y="2250059"/>
                </a:lnTo>
                <a:lnTo>
                  <a:pt x="54698" y="2250059"/>
                </a:lnTo>
                <a:lnTo>
                  <a:pt x="67208" y="2228614"/>
                </a:lnTo>
                <a:lnTo>
                  <a:pt x="52730" y="2203794"/>
                </a:lnTo>
                <a:close/>
              </a:path>
              <a:path w="134620" h="2286635">
                <a:moveTo>
                  <a:pt x="118275" y="2153920"/>
                </a:moveTo>
                <a:lnTo>
                  <a:pt x="109410" y="2156206"/>
                </a:lnTo>
                <a:lnTo>
                  <a:pt x="105371" y="2163191"/>
                </a:lnTo>
                <a:lnTo>
                  <a:pt x="81686" y="2203794"/>
                </a:lnTo>
                <a:lnTo>
                  <a:pt x="81686" y="2257298"/>
                </a:lnTo>
                <a:lnTo>
                  <a:pt x="84022" y="2257298"/>
                </a:lnTo>
                <a:lnTo>
                  <a:pt x="130390" y="2177796"/>
                </a:lnTo>
                <a:lnTo>
                  <a:pt x="134416" y="2170811"/>
                </a:lnTo>
                <a:lnTo>
                  <a:pt x="132079" y="2162048"/>
                </a:lnTo>
                <a:lnTo>
                  <a:pt x="118275" y="2153920"/>
                </a:lnTo>
                <a:close/>
              </a:path>
              <a:path w="134620" h="2286635">
                <a:moveTo>
                  <a:pt x="67208" y="2228614"/>
                </a:moveTo>
                <a:lnTo>
                  <a:pt x="54698" y="2250059"/>
                </a:lnTo>
                <a:lnTo>
                  <a:pt x="79717" y="2250059"/>
                </a:lnTo>
                <a:lnTo>
                  <a:pt x="67208" y="2228614"/>
                </a:lnTo>
                <a:close/>
              </a:path>
              <a:path w="134620" h="2286635">
                <a:moveTo>
                  <a:pt x="81686" y="2203794"/>
                </a:moveTo>
                <a:lnTo>
                  <a:pt x="67208" y="2228614"/>
                </a:lnTo>
                <a:lnTo>
                  <a:pt x="79717" y="2250059"/>
                </a:lnTo>
                <a:lnTo>
                  <a:pt x="81686" y="2250059"/>
                </a:lnTo>
                <a:lnTo>
                  <a:pt x="81686" y="2203794"/>
                </a:lnTo>
                <a:close/>
              </a:path>
              <a:path w="134620" h="2286635">
                <a:moveTo>
                  <a:pt x="81686" y="0"/>
                </a:moveTo>
                <a:lnTo>
                  <a:pt x="52730" y="0"/>
                </a:lnTo>
                <a:lnTo>
                  <a:pt x="52730" y="2203794"/>
                </a:lnTo>
                <a:lnTo>
                  <a:pt x="67208" y="2228614"/>
                </a:lnTo>
                <a:lnTo>
                  <a:pt x="81686" y="2203794"/>
                </a:lnTo>
                <a:lnTo>
                  <a:pt x="8168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14779" y="3124961"/>
            <a:ext cx="134620" cy="1372235"/>
          </a:xfrm>
          <a:custGeom>
            <a:avLst/>
            <a:gdLst/>
            <a:ahLst/>
            <a:cxnLst/>
            <a:rect l="l" t="t" r="r" b="b"/>
            <a:pathLst>
              <a:path w="134619" h="1372235">
                <a:moveTo>
                  <a:pt x="16128" y="1239520"/>
                </a:moveTo>
                <a:lnTo>
                  <a:pt x="9270" y="1243583"/>
                </a:lnTo>
                <a:lnTo>
                  <a:pt x="2285" y="1247648"/>
                </a:lnTo>
                <a:lnTo>
                  <a:pt x="0" y="1256411"/>
                </a:lnTo>
                <a:lnTo>
                  <a:pt x="67182" y="1371727"/>
                </a:lnTo>
                <a:lnTo>
                  <a:pt x="83980" y="1342898"/>
                </a:lnTo>
                <a:lnTo>
                  <a:pt x="52704" y="1342898"/>
                </a:lnTo>
                <a:lnTo>
                  <a:pt x="52704" y="1289503"/>
                </a:lnTo>
                <a:lnTo>
                  <a:pt x="28956" y="1248790"/>
                </a:lnTo>
                <a:lnTo>
                  <a:pt x="25018" y="1241806"/>
                </a:lnTo>
                <a:lnTo>
                  <a:pt x="16128" y="1239520"/>
                </a:lnTo>
                <a:close/>
              </a:path>
              <a:path w="134619" h="1372235">
                <a:moveTo>
                  <a:pt x="52705" y="1289503"/>
                </a:moveTo>
                <a:lnTo>
                  <a:pt x="52704" y="1342898"/>
                </a:lnTo>
                <a:lnTo>
                  <a:pt x="81660" y="1342898"/>
                </a:lnTo>
                <a:lnTo>
                  <a:pt x="81660" y="1335658"/>
                </a:lnTo>
                <a:lnTo>
                  <a:pt x="54737" y="1335658"/>
                </a:lnTo>
                <a:lnTo>
                  <a:pt x="67182" y="1314323"/>
                </a:lnTo>
                <a:lnTo>
                  <a:pt x="52705" y="1289503"/>
                </a:lnTo>
                <a:close/>
              </a:path>
              <a:path w="134619" h="1372235">
                <a:moveTo>
                  <a:pt x="118237" y="1239520"/>
                </a:moveTo>
                <a:lnTo>
                  <a:pt x="109346" y="1241806"/>
                </a:lnTo>
                <a:lnTo>
                  <a:pt x="105409" y="1248790"/>
                </a:lnTo>
                <a:lnTo>
                  <a:pt x="81660" y="1289503"/>
                </a:lnTo>
                <a:lnTo>
                  <a:pt x="81660" y="1342898"/>
                </a:lnTo>
                <a:lnTo>
                  <a:pt x="83980" y="1342898"/>
                </a:lnTo>
                <a:lnTo>
                  <a:pt x="134365" y="1256411"/>
                </a:lnTo>
                <a:lnTo>
                  <a:pt x="132079" y="1247648"/>
                </a:lnTo>
                <a:lnTo>
                  <a:pt x="125094" y="1243583"/>
                </a:lnTo>
                <a:lnTo>
                  <a:pt x="118237" y="1239520"/>
                </a:lnTo>
                <a:close/>
              </a:path>
              <a:path w="134619" h="1372235">
                <a:moveTo>
                  <a:pt x="67182" y="1314323"/>
                </a:moveTo>
                <a:lnTo>
                  <a:pt x="54737" y="1335658"/>
                </a:lnTo>
                <a:lnTo>
                  <a:pt x="79628" y="1335658"/>
                </a:lnTo>
                <a:lnTo>
                  <a:pt x="67182" y="1314323"/>
                </a:lnTo>
                <a:close/>
              </a:path>
              <a:path w="134619" h="1372235">
                <a:moveTo>
                  <a:pt x="81660" y="1289503"/>
                </a:moveTo>
                <a:lnTo>
                  <a:pt x="67182" y="1314323"/>
                </a:lnTo>
                <a:lnTo>
                  <a:pt x="79628" y="1335658"/>
                </a:lnTo>
                <a:lnTo>
                  <a:pt x="81660" y="1335658"/>
                </a:lnTo>
                <a:lnTo>
                  <a:pt x="81660" y="1289503"/>
                </a:lnTo>
                <a:close/>
              </a:path>
              <a:path w="134619" h="1372235">
                <a:moveTo>
                  <a:pt x="81660" y="0"/>
                </a:moveTo>
                <a:lnTo>
                  <a:pt x="52704" y="0"/>
                </a:lnTo>
                <a:lnTo>
                  <a:pt x="52705" y="1289503"/>
                </a:lnTo>
                <a:lnTo>
                  <a:pt x="67182" y="1314323"/>
                </a:lnTo>
                <a:lnTo>
                  <a:pt x="81660" y="1289503"/>
                </a:lnTo>
                <a:lnTo>
                  <a:pt x="8166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838579" y="44965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19" h="393064">
                <a:moveTo>
                  <a:pt x="16128" y="260604"/>
                </a:moveTo>
                <a:lnTo>
                  <a:pt x="9270" y="264668"/>
                </a:lnTo>
                <a:lnTo>
                  <a:pt x="2285" y="268605"/>
                </a:lnTo>
                <a:lnTo>
                  <a:pt x="0" y="277494"/>
                </a:lnTo>
                <a:lnTo>
                  <a:pt x="67182" y="392683"/>
                </a:lnTo>
                <a:lnTo>
                  <a:pt x="83925" y="363981"/>
                </a:lnTo>
                <a:lnTo>
                  <a:pt x="52704" y="363981"/>
                </a:lnTo>
                <a:lnTo>
                  <a:pt x="52704" y="310587"/>
                </a:lnTo>
                <a:lnTo>
                  <a:pt x="28956" y="269875"/>
                </a:lnTo>
                <a:lnTo>
                  <a:pt x="25018" y="262889"/>
                </a:lnTo>
                <a:lnTo>
                  <a:pt x="16128" y="260604"/>
                </a:lnTo>
                <a:close/>
              </a:path>
              <a:path w="134619" h="393064">
                <a:moveTo>
                  <a:pt x="52705" y="310587"/>
                </a:moveTo>
                <a:lnTo>
                  <a:pt x="52704" y="363981"/>
                </a:lnTo>
                <a:lnTo>
                  <a:pt x="81660" y="363981"/>
                </a:lnTo>
                <a:lnTo>
                  <a:pt x="81660" y="356743"/>
                </a:lnTo>
                <a:lnTo>
                  <a:pt x="54737" y="356743"/>
                </a:lnTo>
                <a:lnTo>
                  <a:pt x="67182" y="335407"/>
                </a:lnTo>
                <a:lnTo>
                  <a:pt x="52705" y="310587"/>
                </a:lnTo>
                <a:close/>
              </a:path>
              <a:path w="134619" h="393064">
                <a:moveTo>
                  <a:pt x="118237" y="260604"/>
                </a:moveTo>
                <a:lnTo>
                  <a:pt x="109346" y="262889"/>
                </a:lnTo>
                <a:lnTo>
                  <a:pt x="105409" y="269875"/>
                </a:lnTo>
                <a:lnTo>
                  <a:pt x="81660" y="310587"/>
                </a:lnTo>
                <a:lnTo>
                  <a:pt x="81660" y="363981"/>
                </a:lnTo>
                <a:lnTo>
                  <a:pt x="83925" y="363981"/>
                </a:lnTo>
                <a:lnTo>
                  <a:pt x="134365" y="277494"/>
                </a:lnTo>
                <a:lnTo>
                  <a:pt x="132079" y="268605"/>
                </a:lnTo>
                <a:lnTo>
                  <a:pt x="125094" y="264668"/>
                </a:lnTo>
                <a:lnTo>
                  <a:pt x="118237" y="260604"/>
                </a:lnTo>
                <a:close/>
              </a:path>
              <a:path w="134619" h="393064">
                <a:moveTo>
                  <a:pt x="67182" y="335407"/>
                </a:moveTo>
                <a:lnTo>
                  <a:pt x="54737" y="356743"/>
                </a:lnTo>
                <a:lnTo>
                  <a:pt x="79628" y="356743"/>
                </a:lnTo>
                <a:lnTo>
                  <a:pt x="67182" y="335407"/>
                </a:lnTo>
                <a:close/>
              </a:path>
              <a:path w="134619" h="393064">
                <a:moveTo>
                  <a:pt x="81660" y="310587"/>
                </a:moveTo>
                <a:lnTo>
                  <a:pt x="67182" y="335407"/>
                </a:lnTo>
                <a:lnTo>
                  <a:pt x="79628" y="356743"/>
                </a:lnTo>
                <a:lnTo>
                  <a:pt x="81660" y="356743"/>
                </a:lnTo>
                <a:lnTo>
                  <a:pt x="81660" y="310587"/>
                </a:lnTo>
                <a:close/>
              </a:path>
              <a:path w="134619" h="393064">
                <a:moveTo>
                  <a:pt x="81660" y="0"/>
                </a:moveTo>
                <a:lnTo>
                  <a:pt x="52704" y="0"/>
                </a:lnTo>
                <a:lnTo>
                  <a:pt x="52705" y="310587"/>
                </a:lnTo>
                <a:lnTo>
                  <a:pt x="67182" y="335407"/>
                </a:lnTo>
                <a:lnTo>
                  <a:pt x="81660" y="310587"/>
                </a:lnTo>
                <a:lnTo>
                  <a:pt x="8166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743578" y="4496561"/>
            <a:ext cx="134620" cy="393065"/>
          </a:xfrm>
          <a:custGeom>
            <a:avLst/>
            <a:gdLst/>
            <a:ahLst/>
            <a:cxnLst/>
            <a:rect l="l" t="t" r="r" b="b"/>
            <a:pathLst>
              <a:path w="134620" h="393064">
                <a:moveTo>
                  <a:pt x="16129" y="260604"/>
                </a:moveTo>
                <a:lnTo>
                  <a:pt x="9271" y="264668"/>
                </a:lnTo>
                <a:lnTo>
                  <a:pt x="2286" y="268605"/>
                </a:lnTo>
                <a:lnTo>
                  <a:pt x="0" y="277494"/>
                </a:lnTo>
                <a:lnTo>
                  <a:pt x="67183" y="392683"/>
                </a:lnTo>
                <a:lnTo>
                  <a:pt x="83925" y="363981"/>
                </a:lnTo>
                <a:lnTo>
                  <a:pt x="52705" y="363981"/>
                </a:lnTo>
                <a:lnTo>
                  <a:pt x="52705" y="310587"/>
                </a:lnTo>
                <a:lnTo>
                  <a:pt x="28956" y="269875"/>
                </a:lnTo>
                <a:lnTo>
                  <a:pt x="25019" y="262889"/>
                </a:lnTo>
                <a:lnTo>
                  <a:pt x="16129" y="260604"/>
                </a:lnTo>
                <a:close/>
              </a:path>
              <a:path w="134620" h="393064">
                <a:moveTo>
                  <a:pt x="52705" y="310587"/>
                </a:moveTo>
                <a:lnTo>
                  <a:pt x="52705" y="363981"/>
                </a:lnTo>
                <a:lnTo>
                  <a:pt x="81661" y="363981"/>
                </a:lnTo>
                <a:lnTo>
                  <a:pt x="81661" y="356743"/>
                </a:lnTo>
                <a:lnTo>
                  <a:pt x="54737" y="356743"/>
                </a:lnTo>
                <a:lnTo>
                  <a:pt x="67183" y="335406"/>
                </a:lnTo>
                <a:lnTo>
                  <a:pt x="52705" y="310587"/>
                </a:lnTo>
                <a:close/>
              </a:path>
              <a:path w="134620" h="393064">
                <a:moveTo>
                  <a:pt x="118237" y="260604"/>
                </a:moveTo>
                <a:lnTo>
                  <a:pt x="109347" y="262889"/>
                </a:lnTo>
                <a:lnTo>
                  <a:pt x="105410" y="269875"/>
                </a:lnTo>
                <a:lnTo>
                  <a:pt x="81661" y="310587"/>
                </a:lnTo>
                <a:lnTo>
                  <a:pt x="81661" y="363981"/>
                </a:lnTo>
                <a:lnTo>
                  <a:pt x="83925" y="363981"/>
                </a:lnTo>
                <a:lnTo>
                  <a:pt x="134366" y="277494"/>
                </a:lnTo>
                <a:lnTo>
                  <a:pt x="132080" y="268605"/>
                </a:lnTo>
                <a:lnTo>
                  <a:pt x="125095" y="264668"/>
                </a:lnTo>
                <a:lnTo>
                  <a:pt x="118237" y="260604"/>
                </a:lnTo>
                <a:close/>
              </a:path>
              <a:path w="134620" h="393064">
                <a:moveTo>
                  <a:pt x="67183" y="335406"/>
                </a:moveTo>
                <a:lnTo>
                  <a:pt x="54737" y="356743"/>
                </a:lnTo>
                <a:lnTo>
                  <a:pt x="79629" y="356743"/>
                </a:lnTo>
                <a:lnTo>
                  <a:pt x="67183" y="335406"/>
                </a:lnTo>
                <a:close/>
              </a:path>
              <a:path w="134620" h="393064">
                <a:moveTo>
                  <a:pt x="81661" y="310587"/>
                </a:moveTo>
                <a:lnTo>
                  <a:pt x="67183" y="335406"/>
                </a:lnTo>
                <a:lnTo>
                  <a:pt x="79629" y="356743"/>
                </a:lnTo>
                <a:lnTo>
                  <a:pt x="81661" y="356743"/>
                </a:lnTo>
                <a:lnTo>
                  <a:pt x="81661" y="310587"/>
                </a:lnTo>
                <a:close/>
              </a:path>
              <a:path w="134620" h="393064">
                <a:moveTo>
                  <a:pt x="81661" y="0"/>
                </a:moveTo>
                <a:lnTo>
                  <a:pt x="52705" y="0"/>
                </a:lnTo>
                <a:lnTo>
                  <a:pt x="52705" y="310587"/>
                </a:lnTo>
                <a:lnTo>
                  <a:pt x="67183" y="335406"/>
                </a:lnTo>
                <a:lnTo>
                  <a:pt x="81661" y="310587"/>
                </a:lnTo>
                <a:lnTo>
                  <a:pt x="816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039367" y="4887467"/>
            <a:ext cx="1674876" cy="40233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040891" y="4888991"/>
            <a:ext cx="1671955" cy="39941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295"/>
              </a:spcBef>
            </a:pPr>
            <a:r>
              <a:rPr sz="2000" spc="5" dirty="0">
                <a:latin typeface="Times New Roman"/>
                <a:cs typeface="Times New Roman"/>
              </a:rPr>
              <a:t>Own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Premises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046476" y="4875276"/>
            <a:ext cx="1603248" cy="40386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048000" y="4876800"/>
            <a:ext cx="1600200" cy="401320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Times New Roman"/>
                <a:cs typeface="Times New Roman"/>
              </a:rPr>
              <a:t>Loan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License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50876" y="5332476"/>
            <a:ext cx="1298448" cy="71018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52400" y="5334000"/>
            <a:ext cx="1295400" cy="707390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0805" marR="107314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pac</a:t>
            </a:r>
            <a:r>
              <a:rPr sz="2000" spc="5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ing  license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9950" y="470661"/>
            <a:ext cx="7804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Manuf. </a:t>
            </a:r>
            <a:r>
              <a:rPr dirty="0"/>
              <a:t>of </a:t>
            </a:r>
            <a:r>
              <a:rPr spc="-5" dirty="0"/>
              <a:t>drugs </a:t>
            </a:r>
            <a:r>
              <a:rPr dirty="0"/>
              <a:t>other </a:t>
            </a:r>
            <a:r>
              <a:rPr spc="-5" dirty="0"/>
              <a:t>than </a:t>
            </a:r>
            <a:r>
              <a:rPr spc="-10" dirty="0"/>
              <a:t>in</a:t>
            </a:r>
            <a:r>
              <a:rPr spc="-70" dirty="0"/>
              <a:t> </a:t>
            </a:r>
            <a:r>
              <a:rPr dirty="0"/>
              <a:t>Sch-C/C</a:t>
            </a:r>
            <a:r>
              <a:rPr sz="3600" baseline="-20833" dirty="0"/>
              <a:t>1</a:t>
            </a:r>
            <a:endParaRPr sz="3600" baseline="-20833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109855">
              <a:lnSpc>
                <a:spcPct val="100000"/>
              </a:lnSpc>
              <a:spcBef>
                <a:spcPts val="930"/>
              </a:spcBef>
            </a:pPr>
            <a:r>
              <a:rPr dirty="0"/>
              <a:t>Conditions:</a:t>
            </a:r>
          </a:p>
          <a:p>
            <a:pPr marL="281940" indent="-172720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spc="-5" dirty="0">
                <a:latin typeface="Times New Roman"/>
                <a:cs typeface="Times New Roman"/>
              </a:rPr>
              <a:t>Premises </a:t>
            </a:r>
            <a:r>
              <a:rPr sz="2000" b="0" dirty="0">
                <a:latin typeface="Times New Roman"/>
                <a:cs typeface="Times New Roman"/>
              </a:rPr>
              <a:t>should </a:t>
            </a:r>
            <a:r>
              <a:rPr sz="2000" b="0" spc="-5" dirty="0">
                <a:latin typeface="Times New Roman"/>
                <a:cs typeface="Times New Roman"/>
              </a:rPr>
              <a:t>comply </a:t>
            </a:r>
            <a:r>
              <a:rPr sz="2000" b="0" dirty="0">
                <a:latin typeface="Times New Roman"/>
                <a:cs typeface="Times New Roman"/>
              </a:rPr>
              <a:t>with </a:t>
            </a:r>
            <a:r>
              <a:rPr sz="2000" dirty="0"/>
              <a:t>schedule</a:t>
            </a:r>
            <a:r>
              <a:rPr sz="2000" spc="-85" dirty="0"/>
              <a:t> </a:t>
            </a:r>
            <a:r>
              <a:rPr sz="2000" dirty="0"/>
              <a:t>‘M’.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dirty="0">
                <a:latin typeface="Times New Roman"/>
                <a:cs typeface="Times New Roman"/>
              </a:rPr>
              <a:t>Adequate </a:t>
            </a:r>
            <a:r>
              <a:rPr sz="2000" spc="-5" dirty="0"/>
              <a:t>facility </a:t>
            </a:r>
            <a:r>
              <a:rPr sz="2000" spc="5" dirty="0"/>
              <a:t>for </a:t>
            </a:r>
            <a:r>
              <a:rPr sz="2000" dirty="0"/>
              <a:t>testing</a:t>
            </a:r>
            <a:r>
              <a:rPr sz="2000" b="0" dirty="0">
                <a:latin typeface="Times New Roman"/>
                <a:cs typeface="Times New Roman"/>
              </a:rPr>
              <a:t>, separate from</a:t>
            </a:r>
            <a:r>
              <a:rPr sz="2000" b="0" spc="-220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manufacturing.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dirty="0">
                <a:latin typeface="Times New Roman"/>
                <a:cs typeface="Times New Roman"/>
              </a:rPr>
              <a:t>Adequate </a:t>
            </a:r>
            <a:r>
              <a:rPr sz="2000" dirty="0"/>
              <a:t>storage</a:t>
            </a:r>
            <a:r>
              <a:rPr sz="2000" spc="-70" dirty="0"/>
              <a:t> </a:t>
            </a:r>
            <a:r>
              <a:rPr sz="2000" spc="-15" dirty="0"/>
              <a:t>facility.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82575" algn="l"/>
              </a:tabLst>
            </a:pPr>
            <a:r>
              <a:rPr sz="2000" dirty="0"/>
              <a:t>Records </a:t>
            </a:r>
            <a:r>
              <a:rPr sz="2000" b="0" dirty="0">
                <a:latin typeface="Times New Roman"/>
                <a:cs typeface="Times New Roman"/>
              </a:rPr>
              <a:t>of </a:t>
            </a:r>
            <a:r>
              <a:rPr sz="2000" b="0" spc="-5" dirty="0">
                <a:latin typeface="Times New Roman"/>
                <a:cs typeface="Times New Roman"/>
              </a:rPr>
              <a:t>mfg. </a:t>
            </a:r>
            <a:r>
              <a:rPr sz="2000" b="0" dirty="0">
                <a:latin typeface="Times New Roman"/>
                <a:cs typeface="Times New Roman"/>
              </a:rPr>
              <a:t>&amp; </a:t>
            </a:r>
            <a:r>
              <a:rPr sz="2000" b="0" spc="-5" dirty="0">
                <a:latin typeface="Times New Roman"/>
                <a:cs typeface="Times New Roman"/>
              </a:rPr>
              <a:t>testing-maintained </a:t>
            </a:r>
            <a:r>
              <a:rPr sz="2000" b="0" dirty="0">
                <a:latin typeface="Times New Roman"/>
                <a:cs typeface="Times New Roman"/>
              </a:rPr>
              <a:t>for </a:t>
            </a:r>
            <a:r>
              <a:rPr sz="2000" b="0" spc="-5" dirty="0">
                <a:latin typeface="Times New Roman"/>
                <a:cs typeface="Times New Roman"/>
              </a:rPr>
              <a:t>at least </a:t>
            </a:r>
            <a:r>
              <a:rPr sz="2000" b="0" dirty="0">
                <a:latin typeface="Times New Roman"/>
                <a:cs typeface="Times New Roman"/>
              </a:rPr>
              <a:t>2 years from date of</a:t>
            </a:r>
            <a:r>
              <a:rPr sz="2000" b="0" spc="-13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Exp.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dirty="0">
                <a:latin typeface="Times New Roman"/>
                <a:cs typeface="Times New Roman"/>
              </a:rPr>
              <a:t>License should provide </a:t>
            </a:r>
            <a:r>
              <a:rPr sz="2000" dirty="0"/>
              <a:t>sample to</a:t>
            </a:r>
            <a:r>
              <a:rPr sz="2000" spc="-120" dirty="0"/>
              <a:t> </a:t>
            </a:r>
            <a:r>
              <a:rPr sz="2000" spc="-10" dirty="0"/>
              <a:t>authority.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dirty="0">
                <a:latin typeface="Times New Roman"/>
                <a:cs typeface="Times New Roman"/>
              </a:rPr>
              <a:t>Furnish </a:t>
            </a:r>
            <a:r>
              <a:rPr sz="2000" dirty="0"/>
              <a:t>data of</a:t>
            </a:r>
            <a:r>
              <a:rPr sz="2000" spc="-85" dirty="0"/>
              <a:t> </a:t>
            </a:r>
            <a:r>
              <a:rPr sz="2000" spc="-15" dirty="0"/>
              <a:t>stability.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spc="-5" dirty="0">
                <a:latin typeface="Times New Roman"/>
                <a:cs typeface="Times New Roman"/>
              </a:rPr>
              <a:t>Maintain </a:t>
            </a:r>
            <a:r>
              <a:rPr sz="2000" b="0" dirty="0">
                <a:latin typeface="Times New Roman"/>
                <a:cs typeface="Times New Roman"/>
              </a:rPr>
              <a:t>the </a:t>
            </a:r>
            <a:r>
              <a:rPr sz="2000" dirty="0"/>
              <a:t>inspection</a:t>
            </a:r>
            <a:r>
              <a:rPr sz="2000" spc="-65" dirty="0"/>
              <a:t> </a:t>
            </a:r>
            <a:r>
              <a:rPr sz="2000" dirty="0"/>
              <a:t>book.</a:t>
            </a:r>
            <a:endParaRPr sz="2000">
              <a:latin typeface="Times New Roman"/>
              <a:cs typeface="Times New Roman"/>
            </a:endParaRPr>
          </a:p>
          <a:p>
            <a:pPr marL="281940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282575" algn="l"/>
              </a:tabLst>
            </a:pPr>
            <a:r>
              <a:rPr sz="2000" b="0" spc="-5" dirty="0">
                <a:latin typeface="Times New Roman"/>
                <a:cs typeface="Times New Roman"/>
              </a:rPr>
              <a:t>Maintain </a:t>
            </a:r>
            <a:r>
              <a:rPr sz="2000" spc="-10" dirty="0"/>
              <a:t>reference </a:t>
            </a:r>
            <a:r>
              <a:rPr sz="2000" dirty="0"/>
              <a:t>samples </a:t>
            </a:r>
            <a:r>
              <a:rPr sz="2000" b="0" dirty="0">
                <a:latin typeface="Times New Roman"/>
                <a:cs typeface="Times New Roman"/>
              </a:rPr>
              <a:t>from </a:t>
            </a:r>
            <a:r>
              <a:rPr sz="2000" b="0" spc="-5" dirty="0">
                <a:latin typeface="Times New Roman"/>
                <a:cs typeface="Times New Roman"/>
              </a:rPr>
              <a:t>each</a:t>
            </a:r>
            <a:r>
              <a:rPr sz="2000" b="0" spc="-7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batch.</a:t>
            </a:r>
            <a:endParaRPr sz="2000">
              <a:latin typeface="Times New Roman"/>
              <a:cs typeface="Times New Roman"/>
            </a:endParaRPr>
          </a:p>
          <a:p>
            <a:pPr marL="281940" marR="5080" indent="-172720">
              <a:lnSpc>
                <a:spcPts val="2160"/>
              </a:lnSpc>
              <a:spcBef>
                <a:spcPts val="835"/>
              </a:spcBef>
              <a:buFont typeface="Arial"/>
              <a:buChar char="•"/>
              <a:tabLst>
                <a:tab pos="282575" algn="l"/>
              </a:tabLst>
            </a:pPr>
            <a:r>
              <a:rPr sz="2000" dirty="0"/>
              <a:t>Accounts </a:t>
            </a:r>
            <a:r>
              <a:rPr sz="2000" spc="-5" dirty="0"/>
              <a:t>of </a:t>
            </a:r>
            <a:r>
              <a:rPr sz="2000" spc="-10" dirty="0"/>
              <a:t>production </a:t>
            </a:r>
            <a:r>
              <a:rPr sz="2000" b="0" spc="-5" dirty="0">
                <a:latin typeface="Times New Roman"/>
                <a:cs typeface="Times New Roman"/>
              </a:rPr>
              <a:t>recorded </a:t>
            </a:r>
            <a:r>
              <a:rPr sz="2000" b="0" dirty="0">
                <a:latin typeface="Times New Roman"/>
                <a:cs typeface="Times New Roman"/>
              </a:rPr>
              <a:t>&amp; </a:t>
            </a:r>
            <a:r>
              <a:rPr sz="2000" b="0" spc="-5" dirty="0">
                <a:latin typeface="Times New Roman"/>
                <a:cs typeface="Times New Roman"/>
              </a:rPr>
              <a:t>maintained for </a:t>
            </a:r>
            <a:r>
              <a:rPr sz="2000" b="0" dirty="0">
                <a:latin typeface="Times New Roman"/>
                <a:cs typeface="Times New Roman"/>
              </a:rPr>
              <a:t>5 </a:t>
            </a:r>
            <a:r>
              <a:rPr sz="2000" b="0" spc="-5" dirty="0">
                <a:latin typeface="Times New Roman"/>
                <a:cs typeface="Times New Roman"/>
              </a:rPr>
              <a:t>years </a:t>
            </a:r>
            <a:r>
              <a:rPr sz="2000" b="0" dirty="0">
                <a:latin typeface="Times New Roman"/>
                <a:cs typeface="Times New Roman"/>
              </a:rPr>
              <a:t>or 1 </a:t>
            </a:r>
            <a:r>
              <a:rPr sz="2000" b="0" spc="-5" dirty="0">
                <a:latin typeface="Times New Roman"/>
                <a:cs typeface="Times New Roman"/>
              </a:rPr>
              <a:t>year after  </a:t>
            </a:r>
            <a:r>
              <a:rPr sz="2000" b="0" spc="-20" dirty="0">
                <a:latin typeface="Times New Roman"/>
                <a:cs typeface="Times New Roman"/>
              </a:rPr>
              <a:t>Expiry.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8117" y="356361"/>
            <a:ext cx="5746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Manufacture </a:t>
            </a:r>
            <a:r>
              <a:rPr spc="-5" dirty="0"/>
              <a:t>Of Sch-X</a:t>
            </a:r>
            <a:r>
              <a:rPr spc="15" dirty="0"/>
              <a:t> </a:t>
            </a:r>
            <a:r>
              <a:rPr spc="-5" dirty="0"/>
              <a:t>drugs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41606"/>
            <a:ext cx="7238365" cy="319468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100" b="1" spc="-5" dirty="0">
                <a:latin typeface="Times New Roman"/>
                <a:cs typeface="Times New Roman"/>
              </a:rPr>
              <a:t>Conditions:</a:t>
            </a:r>
            <a:endParaRPr sz="21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latin typeface="Times New Roman"/>
                <a:cs typeface="Times New Roman"/>
              </a:rPr>
              <a:t>Have to sent </a:t>
            </a:r>
            <a:r>
              <a:rPr sz="2100" b="1" dirty="0">
                <a:latin typeface="Times New Roman"/>
                <a:cs typeface="Times New Roman"/>
              </a:rPr>
              <a:t>invoice of sale </a:t>
            </a:r>
            <a:r>
              <a:rPr sz="2100" dirty="0">
                <a:latin typeface="Times New Roman"/>
                <a:cs typeface="Times New Roman"/>
              </a:rPr>
              <a:t>to licensing authority every 3</a:t>
            </a:r>
            <a:r>
              <a:rPr sz="2100" spc="-5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months</a:t>
            </a:r>
            <a:endParaRPr sz="21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185420" algn="l"/>
              </a:tabLst>
            </a:pPr>
            <a:r>
              <a:rPr sz="2100" spc="-5" dirty="0">
                <a:latin typeface="Times New Roman"/>
                <a:cs typeface="Times New Roman"/>
              </a:rPr>
              <a:t>Store </a:t>
            </a:r>
            <a:r>
              <a:rPr sz="2100" dirty="0">
                <a:latin typeface="Times New Roman"/>
                <a:cs typeface="Times New Roman"/>
              </a:rPr>
              <a:t>drugs in </a:t>
            </a:r>
            <a:r>
              <a:rPr sz="2100" b="1" spc="-10" dirty="0">
                <a:latin typeface="Times New Roman"/>
                <a:cs typeface="Times New Roman"/>
              </a:rPr>
              <a:t>direct </a:t>
            </a:r>
            <a:r>
              <a:rPr sz="2100" b="1" spc="-5" dirty="0">
                <a:latin typeface="Times New Roman"/>
                <a:cs typeface="Times New Roman"/>
              </a:rPr>
              <a:t>custody </a:t>
            </a:r>
            <a:r>
              <a:rPr sz="2100" b="1" dirty="0">
                <a:latin typeface="Times New Roman"/>
                <a:cs typeface="Times New Roman"/>
              </a:rPr>
              <a:t>of </a:t>
            </a:r>
            <a:r>
              <a:rPr sz="2100" b="1" spc="-5" dirty="0">
                <a:latin typeface="Times New Roman"/>
                <a:cs typeface="Times New Roman"/>
              </a:rPr>
              <a:t>responsible</a:t>
            </a:r>
            <a:r>
              <a:rPr sz="2100" b="1" spc="-15" dirty="0">
                <a:latin typeface="Times New Roman"/>
                <a:cs typeface="Times New Roman"/>
              </a:rPr>
              <a:t> </a:t>
            </a:r>
            <a:r>
              <a:rPr sz="2100" b="1" dirty="0">
                <a:latin typeface="Times New Roman"/>
                <a:cs typeface="Times New Roman"/>
              </a:rPr>
              <a:t>person.</a:t>
            </a:r>
            <a:endParaRPr sz="21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latin typeface="Times New Roman"/>
                <a:cs typeface="Times New Roman"/>
              </a:rPr>
              <a:t>Preparation </a:t>
            </a:r>
            <a:r>
              <a:rPr sz="2100" spc="-10" dirty="0">
                <a:latin typeface="Times New Roman"/>
                <a:cs typeface="Times New Roman"/>
              </a:rPr>
              <a:t>must </a:t>
            </a:r>
            <a:r>
              <a:rPr sz="2100" dirty="0">
                <a:latin typeface="Times New Roman"/>
                <a:cs typeface="Times New Roman"/>
              </a:rPr>
              <a:t>be labeled with</a:t>
            </a:r>
            <a:r>
              <a:rPr sz="2100" spc="2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XRx</a:t>
            </a:r>
            <a:endParaRPr sz="21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latin typeface="Times New Roman"/>
                <a:cs typeface="Times New Roman"/>
              </a:rPr>
              <a:t>Marketed in packing </a:t>
            </a:r>
            <a:r>
              <a:rPr sz="2100" b="1" spc="-5" dirty="0">
                <a:latin typeface="Times New Roman"/>
                <a:cs typeface="Times New Roman"/>
              </a:rPr>
              <a:t>not</a:t>
            </a:r>
            <a:r>
              <a:rPr sz="2100" b="1" spc="-25" dirty="0">
                <a:latin typeface="Times New Roman"/>
                <a:cs typeface="Times New Roman"/>
              </a:rPr>
              <a:t> </a:t>
            </a:r>
            <a:r>
              <a:rPr sz="2100" b="1" dirty="0">
                <a:latin typeface="Times New Roman"/>
                <a:cs typeface="Times New Roman"/>
              </a:rPr>
              <a:t>exceeding</a:t>
            </a:r>
            <a:endParaRPr sz="2100">
              <a:latin typeface="Times New Roman"/>
              <a:cs typeface="Times New Roman"/>
            </a:endParaRPr>
          </a:p>
          <a:p>
            <a:pPr marL="527685" lvl="1" indent="-172720">
              <a:lnSpc>
                <a:spcPct val="100000"/>
              </a:lnSpc>
              <a:spcBef>
                <a:spcPts val="65"/>
              </a:spcBef>
              <a:buFont typeface="Arial"/>
              <a:buChar char="•"/>
              <a:tabLst>
                <a:tab pos="528320" algn="l"/>
              </a:tabLst>
            </a:pPr>
            <a:r>
              <a:rPr sz="2600" dirty="0">
                <a:latin typeface="Times New Roman"/>
                <a:cs typeface="Times New Roman"/>
              </a:rPr>
              <a:t>100 unit dose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–Tablets/Capsules</a:t>
            </a:r>
            <a:endParaRPr sz="2600">
              <a:latin typeface="Times New Roman"/>
              <a:cs typeface="Times New Roman"/>
            </a:endParaRPr>
          </a:p>
          <a:p>
            <a:pPr marL="527685" lvl="1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528320" algn="l"/>
              </a:tabLst>
            </a:pPr>
            <a:r>
              <a:rPr sz="2600" spc="5" dirty="0">
                <a:latin typeface="Times New Roman"/>
                <a:cs typeface="Times New Roman"/>
              </a:rPr>
              <a:t>300 </a:t>
            </a:r>
            <a:r>
              <a:rPr sz="2600" spc="-5" dirty="0">
                <a:latin typeface="Times New Roman"/>
                <a:cs typeface="Times New Roman"/>
              </a:rPr>
              <a:t>ml- </a:t>
            </a:r>
            <a:r>
              <a:rPr sz="2600" dirty="0">
                <a:latin typeface="Times New Roman"/>
                <a:cs typeface="Times New Roman"/>
              </a:rPr>
              <a:t>Oral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liquid</a:t>
            </a:r>
            <a:endParaRPr sz="2600">
              <a:latin typeface="Times New Roman"/>
              <a:cs typeface="Times New Roman"/>
            </a:endParaRPr>
          </a:p>
          <a:p>
            <a:pPr marL="527685" lvl="1" indent="-172720">
              <a:lnSpc>
                <a:spcPct val="100000"/>
              </a:lnSpc>
              <a:spcBef>
                <a:spcPts val="80"/>
              </a:spcBef>
              <a:buFont typeface="Arial"/>
              <a:buChar char="•"/>
              <a:tabLst>
                <a:tab pos="528320" algn="l"/>
              </a:tabLst>
            </a:pPr>
            <a:r>
              <a:rPr sz="2600" dirty="0">
                <a:latin typeface="Times New Roman"/>
                <a:cs typeface="Times New Roman"/>
              </a:rPr>
              <a:t>5 </a:t>
            </a:r>
            <a:r>
              <a:rPr sz="2600" spc="-5" dirty="0">
                <a:latin typeface="Times New Roman"/>
                <a:cs typeface="Times New Roman"/>
              </a:rPr>
              <a:t>ml </a:t>
            </a:r>
            <a:r>
              <a:rPr sz="2600" dirty="0">
                <a:latin typeface="Times New Roman"/>
                <a:cs typeface="Times New Roman"/>
              </a:rPr>
              <a:t>-</a:t>
            </a:r>
            <a:r>
              <a:rPr sz="2600" spc="-5" dirty="0">
                <a:latin typeface="Times New Roman"/>
                <a:cs typeface="Times New Roman"/>
              </a:rPr>
              <a:t> Injection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2898" y="321309"/>
            <a:ext cx="6859905" cy="115697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835785" marR="17780" indent="-1811020">
              <a:lnSpc>
                <a:spcPts val="4430"/>
              </a:lnSpc>
              <a:spcBef>
                <a:spcPts val="155"/>
              </a:spcBef>
            </a:pPr>
            <a:r>
              <a:rPr spc="-5" dirty="0"/>
              <a:t>Manuf. </a:t>
            </a:r>
            <a:r>
              <a:rPr dirty="0"/>
              <a:t>of </a:t>
            </a:r>
            <a:r>
              <a:rPr spc="-5" dirty="0"/>
              <a:t>drugs those in </a:t>
            </a:r>
            <a:r>
              <a:rPr dirty="0"/>
              <a:t>Schedule-  </a:t>
            </a:r>
            <a:r>
              <a:rPr spc="-5" dirty="0"/>
              <a:t>C/C</a:t>
            </a:r>
            <a:r>
              <a:rPr sz="3600" spc="-7" baseline="-20833" dirty="0"/>
              <a:t>1</a:t>
            </a:r>
            <a:r>
              <a:rPr sz="3600" spc="-5" dirty="0"/>
              <a:t>(Biological</a:t>
            </a:r>
            <a:r>
              <a:rPr sz="4400" b="0" spc="-5" dirty="0">
                <a:latin typeface="Calibri Light"/>
                <a:cs typeface="Calibri Light"/>
              </a:rPr>
              <a:t>)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828012"/>
            <a:ext cx="8473440" cy="293243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000" b="1" dirty="0">
                <a:latin typeface="Times New Roman"/>
                <a:cs typeface="Times New Roman"/>
              </a:rPr>
              <a:t>Conditions: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dirty="0">
                <a:latin typeface="Times New Roman"/>
                <a:cs typeface="Times New Roman"/>
              </a:rPr>
              <a:t>be issued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previously </a:t>
            </a:r>
            <a:r>
              <a:rPr sz="2000" b="1" spc="-5" dirty="0">
                <a:latin typeface="Times New Roman"/>
                <a:cs typeface="Times New Roman"/>
              </a:rPr>
              <a:t>sterilized </a:t>
            </a:r>
            <a:r>
              <a:rPr sz="2000" b="1" dirty="0">
                <a:latin typeface="Times New Roman"/>
                <a:cs typeface="Times New Roman"/>
              </a:rPr>
              <a:t>sealed glass </a:t>
            </a:r>
            <a:r>
              <a:rPr sz="2000" dirty="0">
                <a:latin typeface="Times New Roman"/>
                <a:cs typeface="Times New Roman"/>
              </a:rPr>
              <a:t>or suitable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container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Containers should </a:t>
            </a:r>
            <a:r>
              <a:rPr sz="2000" spc="-5" dirty="0">
                <a:latin typeface="Times New Roman"/>
                <a:cs typeface="Times New Roman"/>
              </a:rPr>
              <a:t>comply </a:t>
            </a:r>
            <a:r>
              <a:rPr sz="2000" dirty="0">
                <a:latin typeface="Times New Roman"/>
                <a:cs typeface="Times New Roman"/>
              </a:rPr>
              <a:t>with req. of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Sch-F/F1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 </a:t>
            </a:r>
            <a:r>
              <a:rPr sz="2000" spc="-5" dirty="0">
                <a:latin typeface="Times New Roman"/>
                <a:cs typeface="Times New Roman"/>
              </a:rPr>
              <a:t>must comply </a:t>
            </a:r>
            <a:r>
              <a:rPr sz="2000" dirty="0">
                <a:latin typeface="Times New Roman"/>
                <a:cs typeface="Times New Roman"/>
              </a:rPr>
              <a:t>with std. </a:t>
            </a:r>
            <a:r>
              <a:rPr sz="2000" spc="-20" dirty="0">
                <a:latin typeface="Times New Roman"/>
                <a:cs typeface="Times New Roman"/>
              </a:rPr>
              <a:t>(quality, purity, </a:t>
            </a:r>
            <a:r>
              <a:rPr sz="2000" dirty="0">
                <a:latin typeface="Times New Roman"/>
                <a:cs typeface="Times New Roman"/>
              </a:rPr>
              <a:t>strength) specified </a:t>
            </a:r>
            <a:r>
              <a:rPr sz="2000" b="1" spc="-5" dirty="0">
                <a:latin typeface="Times New Roman"/>
                <a:cs typeface="Times New Roman"/>
              </a:rPr>
              <a:t>in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sch.-F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ts val="2280"/>
              </a:lnSpc>
              <a:spcBef>
                <a:spcPts val="570"/>
              </a:spcBef>
              <a:buFont typeface="Arial"/>
              <a:buChar char="•"/>
              <a:tabLst>
                <a:tab pos="185420" algn="l"/>
                <a:tab pos="1358265" algn="l"/>
                <a:tab pos="1697989" algn="l"/>
                <a:tab pos="2407285" algn="l"/>
                <a:tab pos="2763520" algn="l"/>
                <a:tab pos="3161665" algn="l"/>
                <a:tab pos="3571240" algn="l"/>
                <a:tab pos="3929379" algn="l"/>
                <a:tab pos="4596130" algn="l"/>
                <a:tab pos="5417185" algn="l"/>
                <a:tab pos="5801995" algn="l"/>
                <a:tab pos="6537959" algn="l"/>
                <a:tab pos="6976745" algn="l"/>
                <a:tab pos="7964805" algn="l"/>
              </a:tabLst>
            </a:pPr>
            <a:r>
              <a:rPr sz="2000" dirty="0">
                <a:latin typeface="Times New Roman"/>
                <a:cs typeface="Times New Roman"/>
              </a:rPr>
              <a:t>Par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nt</a:t>
            </a:r>
            <a:r>
              <a:rPr sz="2000" spc="-1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ral	</a:t>
            </a:r>
            <a:r>
              <a:rPr sz="2000" spc="-2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	doses	</a:t>
            </a:r>
            <a:r>
              <a:rPr sz="2000" spc="-10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f	</a:t>
            </a:r>
            <a:r>
              <a:rPr sz="2000" spc="-10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0	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l	</a:t>
            </a:r>
            <a:r>
              <a:rPr sz="2000" spc="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r	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spc="5" dirty="0">
                <a:latin typeface="Times New Roman"/>
                <a:cs typeface="Times New Roman"/>
              </a:rPr>
              <a:t>or</a:t>
            </a:r>
            <a:r>
              <a:rPr sz="2000" dirty="0">
                <a:latin typeface="Times New Roman"/>
                <a:cs typeface="Times New Roman"/>
              </a:rPr>
              <a:t>e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hou</a:t>
            </a:r>
            <a:r>
              <a:rPr sz="2000" spc="-15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d	</a:t>
            </a:r>
            <a:r>
              <a:rPr sz="2000" spc="5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e	t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s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ed	</a:t>
            </a:r>
            <a:r>
              <a:rPr sz="2000" spc="-10" dirty="0">
                <a:latin typeface="Times New Roman"/>
                <a:cs typeface="Times New Roman"/>
              </a:rPr>
              <a:t>f</a:t>
            </a:r>
            <a:r>
              <a:rPr sz="2000" dirty="0">
                <a:latin typeface="Times New Roman"/>
                <a:cs typeface="Times New Roman"/>
              </a:rPr>
              <a:t>or	f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2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-1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m	f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om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ts val="2280"/>
              </a:lnSpc>
            </a:pPr>
            <a:r>
              <a:rPr sz="2000" b="1" spc="-5" dirty="0">
                <a:latin typeface="Times New Roman"/>
                <a:cs typeface="Times New Roman"/>
              </a:rPr>
              <a:t>Pyrogens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Separate lab. for </a:t>
            </a:r>
            <a:r>
              <a:rPr sz="2000" b="1" spc="-5" dirty="0">
                <a:latin typeface="Times New Roman"/>
                <a:cs typeface="Times New Roman"/>
              </a:rPr>
              <a:t>culture </a:t>
            </a:r>
            <a:r>
              <a:rPr sz="2000" dirty="0">
                <a:latin typeface="Times New Roman"/>
                <a:cs typeface="Times New Roman"/>
              </a:rPr>
              <a:t>&amp; </a:t>
            </a:r>
            <a:r>
              <a:rPr sz="2000" spc="-5" dirty="0">
                <a:latin typeface="Times New Roman"/>
                <a:cs typeface="Times New Roman"/>
              </a:rPr>
              <a:t>manipulation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b="1" spc="-10" dirty="0">
                <a:latin typeface="Times New Roman"/>
                <a:cs typeface="Times New Roman"/>
              </a:rPr>
              <a:t>spore </a:t>
            </a:r>
            <a:r>
              <a:rPr sz="2000" b="1" dirty="0">
                <a:latin typeface="Times New Roman"/>
                <a:cs typeface="Times New Roman"/>
              </a:rPr>
              <a:t>bearing</a:t>
            </a:r>
            <a:r>
              <a:rPr sz="2000" b="1" spc="-1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Pathogens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spc="-45" dirty="0">
                <a:latin typeface="Times New Roman"/>
                <a:cs typeface="Times New Roman"/>
              </a:rPr>
              <a:t>Test </a:t>
            </a:r>
            <a:r>
              <a:rPr sz="2000" b="1" dirty="0">
                <a:latin typeface="Times New Roman"/>
                <a:cs typeface="Times New Roman"/>
              </a:rPr>
              <a:t>for sterility </a:t>
            </a:r>
            <a:r>
              <a:rPr sz="2000" dirty="0">
                <a:latin typeface="Times New Roman"/>
                <a:cs typeface="Times New Roman"/>
              </a:rPr>
              <a:t>should be carried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out.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4092" y="153670"/>
            <a:ext cx="72644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40" dirty="0">
                <a:latin typeface="Calibri Light"/>
                <a:cs typeface="Calibri Light"/>
              </a:rPr>
              <a:t>Penalties </a:t>
            </a:r>
            <a:r>
              <a:rPr sz="4400" b="0" spc="-45" dirty="0">
                <a:latin typeface="Calibri Light"/>
                <a:cs typeface="Calibri Light"/>
              </a:rPr>
              <a:t>related </a:t>
            </a:r>
            <a:r>
              <a:rPr sz="4400" b="0" spc="-35" dirty="0">
                <a:latin typeface="Calibri Light"/>
                <a:cs typeface="Calibri Light"/>
              </a:rPr>
              <a:t>to</a:t>
            </a:r>
            <a:r>
              <a:rPr sz="4400" b="0" spc="-235" dirty="0">
                <a:latin typeface="Calibri Light"/>
                <a:cs typeface="Calibri Light"/>
              </a:rPr>
              <a:t> </a:t>
            </a:r>
            <a:r>
              <a:rPr sz="4400" b="0" spc="-50" dirty="0">
                <a:latin typeface="Calibri Light"/>
                <a:cs typeface="Calibri Light"/>
              </a:rPr>
              <a:t>Manufacture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92134" y="6445148"/>
            <a:ext cx="2317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0"/>
              </a:lnSpc>
            </a:pPr>
            <a:r>
              <a:rPr sz="1800" b="1" spc="-5" dirty="0">
                <a:solidFill>
                  <a:srgbClr val="888888"/>
                </a:solidFill>
                <a:latin typeface="Calibri"/>
                <a:cs typeface="Calibri"/>
              </a:rPr>
              <a:t>35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0" y="1371600"/>
          <a:ext cx="9144000" cy="5489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9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4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2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OFFENCES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446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PENALTIES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03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Manufacture of any spurious</a:t>
                      </a:r>
                      <a:r>
                        <a:rPr sz="2000" spc="-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drugs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562610" algn="l"/>
                          <a:tab pos="1256665" algn="l"/>
                          <a:tab pos="2821305" algn="l"/>
                          <a:tab pos="3345815" algn="l"/>
                        </a:tabLst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1-3	years	imprisonment	and	Rs.5000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8415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27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fine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227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b)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275"/>
                        </a:lnSpc>
                        <a:tabLst>
                          <a:tab pos="573405" algn="l"/>
                          <a:tab pos="1277620" algn="l"/>
                          <a:tab pos="2851785" algn="l"/>
                          <a:tab pos="321818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2-6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years	imprisonment	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&amp;	Rs.10000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6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27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fine on subsequent</a:t>
                      </a:r>
                      <a:r>
                        <a:rPr sz="20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conviction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50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Manufacture of adulterated</a:t>
                      </a:r>
                      <a:r>
                        <a:rPr sz="20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drugs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 imprisonment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&amp; Rs.2000</a:t>
                      </a:r>
                      <a:r>
                        <a:rPr sz="20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fine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2275"/>
                        </a:lnSpc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b)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27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years imprisonment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Rs.2000</a:t>
                      </a:r>
                      <a:r>
                        <a:rPr sz="2000" spc="3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fine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0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27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for subsequent</a:t>
                      </a: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conviction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5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Manuf. of drugs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contravention of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the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Imprisonment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up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months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20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Rs.500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87">
                <a:tc>
                  <a:txBody>
                    <a:bodyPr/>
                    <a:lstStyle/>
                    <a:p>
                      <a:pPr marL="88265">
                        <a:lnSpc>
                          <a:spcPts val="227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provisions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27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fine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250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ts val="2275"/>
                        </a:lnSpc>
                        <a:tabLst>
                          <a:tab pos="434975" algn="l"/>
                          <a:tab pos="2091689" algn="l"/>
                          <a:tab pos="2582545" algn="l"/>
                          <a:tab pos="3015615" algn="l"/>
                          <a:tab pos="3376929" algn="l"/>
                          <a:tab pos="435991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b)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Imprisonment	up	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to	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6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months	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497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Rs.1000 fine on subsequent</a:t>
                      </a:r>
                      <a:r>
                        <a:rPr sz="2000" spc="-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conviction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7550" y="927861"/>
            <a:ext cx="2628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Loan</a:t>
            </a:r>
            <a:r>
              <a:rPr spc="-45" dirty="0"/>
              <a:t> </a:t>
            </a:r>
            <a:r>
              <a:rPr spc="-5" dirty="0"/>
              <a:t>License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975231"/>
            <a:ext cx="8556625" cy="2135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Definition</a:t>
            </a:r>
            <a:r>
              <a:rPr sz="2000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160"/>
              </a:lnSpc>
              <a:spcBef>
                <a:spcPts val="150"/>
              </a:spcBef>
            </a:pP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person(applicant) who </a:t>
            </a:r>
            <a:r>
              <a:rPr sz="2000" dirty="0">
                <a:latin typeface="Times New Roman"/>
                <a:cs typeface="Times New Roman"/>
              </a:rPr>
              <a:t>does not </a:t>
            </a:r>
            <a:r>
              <a:rPr sz="2000" spc="-5" dirty="0">
                <a:latin typeface="Times New Roman"/>
                <a:cs typeface="Times New Roman"/>
              </a:rPr>
              <a:t>have </a:t>
            </a:r>
            <a:r>
              <a:rPr sz="2000" dirty="0">
                <a:latin typeface="Times New Roman"/>
                <a:cs typeface="Times New Roman"/>
              </a:rPr>
              <a:t>his own </a:t>
            </a:r>
            <a:r>
              <a:rPr sz="2000" spc="-5" dirty="0">
                <a:latin typeface="Times New Roman"/>
                <a:cs typeface="Times New Roman"/>
              </a:rPr>
              <a:t>arrangements(factory) </a:t>
            </a:r>
            <a:r>
              <a:rPr sz="2000" dirty="0">
                <a:latin typeface="Times New Roman"/>
                <a:cs typeface="Times New Roman"/>
              </a:rPr>
              <a:t>for  </a:t>
            </a:r>
            <a:r>
              <a:rPr sz="2000" spc="-5" dirty="0">
                <a:latin typeface="Times New Roman"/>
                <a:cs typeface="Times New Roman"/>
              </a:rPr>
              <a:t>manufacture </a:t>
            </a:r>
            <a:r>
              <a:rPr sz="2000" dirty="0">
                <a:latin typeface="Times New Roman"/>
                <a:cs typeface="Times New Roman"/>
              </a:rPr>
              <a:t>but </a:t>
            </a:r>
            <a:r>
              <a:rPr sz="2000" spc="-5" dirty="0">
                <a:latin typeface="Times New Roman"/>
                <a:cs typeface="Times New Roman"/>
              </a:rPr>
              <a:t>who wish to </a:t>
            </a:r>
            <a:r>
              <a:rPr sz="2000" dirty="0">
                <a:latin typeface="Times New Roman"/>
                <a:cs typeface="Times New Roman"/>
              </a:rPr>
              <a:t>avail the </a:t>
            </a:r>
            <a:r>
              <a:rPr sz="2000" spc="-5" dirty="0">
                <a:latin typeface="Times New Roman"/>
                <a:cs typeface="Times New Roman"/>
              </a:rPr>
              <a:t>manufacturing facilities </a:t>
            </a:r>
            <a:r>
              <a:rPr sz="2000" b="1" dirty="0">
                <a:latin typeface="Times New Roman"/>
                <a:cs typeface="Times New Roman"/>
              </a:rPr>
              <a:t>owned </a:t>
            </a:r>
            <a:r>
              <a:rPr sz="2000" b="1" spc="-5" dirty="0">
                <a:latin typeface="Times New Roman"/>
                <a:cs typeface="Times New Roman"/>
              </a:rPr>
              <a:t>by </a:t>
            </a:r>
            <a:r>
              <a:rPr sz="2000" b="1" dirty="0">
                <a:latin typeface="Times New Roman"/>
                <a:cs typeface="Times New Roman"/>
              </a:rPr>
              <a:t>another  </a:t>
            </a:r>
            <a:r>
              <a:rPr sz="2000" b="1" spc="-5" dirty="0">
                <a:latin typeface="Times New Roman"/>
                <a:cs typeface="Times New Roman"/>
              </a:rPr>
              <a:t>licensee</a:t>
            </a:r>
            <a:r>
              <a:rPr sz="2000" spc="-5" dirty="0">
                <a:latin typeface="Times New Roman"/>
                <a:cs typeface="Times New Roman"/>
              </a:rPr>
              <a:t>. </a:t>
            </a:r>
            <a:r>
              <a:rPr sz="2000" dirty="0">
                <a:latin typeface="Times New Roman"/>
                <a:cs typeface="Times New Roman"/>
              </a:rPr>
              <a:t>Such licenses are </a:t>
            </a:r>
            <a:r>
              <a:rPr sz="2000" spc="-5" dirty="0">
                <a:latin typeface="Times New Roman"/>
                <a:cs typeface="Times New Roman"/>
              </a:rPr>
              <a:t>called </a:t>
            </a:r>
            <a:r>
              <a:rPr sz="2000" dirty="0">
                <a:latin typeface="Times New Roman"/>
                <a:cs typeface="Times New Roman"/>
              </a:rPr>
              <a:t>Loan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licenses.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15"/>
              </a:spcBef>
            </a:pPr>
            <a:r>
              <a:rPr sz="20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Procedure: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240"/>
              </a:spcBef>
              <a:tabLst>
                <a:tab pos="1148080" algn="l"/>
              </a:tabLst>
            </a:pPr>
            <a:r>
              <a:rPr sz="2000" dirty="0">
                <a:latin typeface="Times New Roman"/>
                <a:cs typeface="Times New Roman"/>
              </a:rPr>
              <a:t>Licence	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obtained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from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licensing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authority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(FDA)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on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application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prescribed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240"/>
              </a:spcBef>
            </a:pPr>
            <a:r>
              <a:rPr sz="2000" b="1" dirty="0">
                <a:latin typeface="Times New Roman"/>
                <a:cs typeface="Times New Roman"/>
              </a:rPr>
              <a:t>forms (24-A , 27-A) </a:t>
            </a:r>
            <a:r>
              <a:rPr sz="2000" dirty="0">
                <a:latin typeface="Times New Roman"/>
                <a:cs typeface="Times New Roman"/>
              </a:rPr>
              <a:t>with prescribed fees (Rs. </a:t>
            </a:r>
            <a:r>
              <a:rPr sz="2000" spc="5" dirty="0">
                <a:latin typeface="Times New Roman"/>
                <a:cs typeface="Times New Roman"/>
              </a:rPr>
              <a:t>6000,</a:t>
            </a:r>
            <a:r>
              <a:rPr sz="2000" spc="-31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1500).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0057" y="268604"/>
            <a:ext cx="36449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Repackaging</a:t>
            </a:r>
            <a:r>
              <a:rPr sz="3300" spc="-80" dirty="0"/>
              <a:t> </a:t>
            </a:r>
            <a:r>
              <a:rPr sz="3300" spc="-5" dirty="0"/>
              <a:t>license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332740" y="1212850"/>
            <a:ext cx="8454390" cy="3427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Definition:</a:t>
            </a:r>
            <a:endParaRPr sz="2000">
              <a:latin typeface="Times New Roman"/>
              <a:cs typeface="Times New Roman"/>
            </a:endParaRPr>
          </a:p>
          <a:p>
            <a:pPr marL="255270">
              <a:lnSpc>
                <a:spcPct val="100000"/>
              </a:lnSpc>
              <a:spcBef>
                <a:spcPts val="1570"/>
              </a:spcBef>
            </a:pPr>
            <a:r>
              <a:rPr sz="2000" spc="-5" dirty="0">
                <a:latin typeface="Times New Roman"/>
                <a:cs typeface="Times New Roman"/>
              </a:rPr>
              <a:t>Process of </a:t>
            </a:r>
            <a:r>
              <a:rPr sz="2000" b="1" spc="-10" dirty="0">
                <a:latin typeface="Times New Roman"/>
                <a:cs typeface="Times New Roman"/>
              </a:rPr>
              <a:t>breaking </a:t>
            </a:r>
            <a:r>
              <a:rPr sz="2000" b="1" spc="-5" dirty="0">
                <a:latin typeface="Times New Roman"/>
                <a:cs typeface="Times New Roman"/>
              </a:rPr>
              <a:t>up </a:t>
            </a:r>
            <a:r>
              <a:rPr sz="2000" dirty="0">
                <a:latin typeface="Times New Roman"/>
                <a:cs typeface="Times New Roman"/>
              </a:rPr>
              <a:t>any drug </a:t>
            </a:r>
            <a:r>
              <a:rPr sz="2000" spc="-5" dirty="0">
                <a:latin typeface="Times New Roman"/>
                <a:cs typeface="Times New Roman"/>
              </a:rPr>
              <a:t>from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bulk container </a:t>
            </a:r>
            <a:r>
              <a:rPr sz="2000" spc="-10" dirty="0">
                <a:latin typeface="Times New Roman"/>
                <a:cs typeface="Times New Roman"/>
              </a:rPr>
              <a:t>into small </a:t>
            </a:r>
            <a:r>
              <a:rPr sz="2000" dirty="0">
                <a:latin typeface="Times New Roman"/>
                <a:cs typeface="Times New Roman"/>
              </a:rPr>
              <a:t>packages</a:t>
            </a:r>
            <a:r>
              <a:rPr sz="2000" spc="3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235585">
              <a:lnSpc>
                <a:spcPct val="100000"/>
              </a:lnSpc>
              <a:spcBef>
                <a:spcPts val="1205"/>
              </a:spcBef>
            </a:pPr>
            <a:r>
              <a:rPr sz="2000" dirty="0">
                <a:latin typeface="Times New Roman"/>
                <a:cs typeface="Times New Roman"/>
              </a:rPr>
              <a:t>labeling with a view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their </a:t>
            </a:r>
            <a:r>
              <a:rPr sz="2000" spc="-5" dirty="0">
                <a:latin typeface="Times New Roman"/>
                <a:cs typeface="Times New Roman"/>
              </a:rPr>
              <a:t>sale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distribution.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Times New Roman"/>
              <a:cs typeface="Times New Roman"/>
            </a:endParaRPr>
          </a:p>
          <a:p>
            <a:pPr marL="2540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Repackaging of drugs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granted of </a:t>
            </a: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dirty="0">
                <a:latin typeface="Times New Roman"/>
                <a:cs typeface="Times New Roman"/>
              </a:rPr>
              <a:t>other than Schedule-C/C</a:t>
            </a:r>
            <a:r>
              <a:rPr sz="1950" baseline="-21367" dirty="0">
                <a:latin typeface="Times New Roman"/>
                <a:cs typeface="Times New Roman"/>
              </a:rPr>
              <a:t>1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X.</a:t>
            </a:r>
            <a:endParaRPr sz="20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2005"/>
              </a:spcBef>
            </a:pPr>
            <a:r>
              <a:rPr sz="2000" b="1" spc="-10" dirty="0">
                <a:latin typeface="Times New Roman"/>
                <a:cs typeface="Times New Roman"/>
              </a:rPr>
              <a:t>Procedure: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>
              <a:latin typeface="Times New Roman"/>
              <a:cs typeface="Times New Roman"/>
            </a:endParaRPr>
          </a:p>
          <a:p>
            <a:pPr marL="235585">
              <a:lnSpc>
                <a:spcPct val="100000"/>
              </a:lnSpc>
              <a:tabLst>
                <a:tab pos="1168400" algn="l"/>
              </a:tabLst>
            </a:pPr>
            <a:r>
              <a:rPr sz="2000" dirty="0">
                <a:latin typeface="Times New Roman"/>
                <a:cs typeface="Times New Roman"/>
              </a:rPr>
              <a:t>Licence	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obtained from licensing </a:t>
            </a:r>
            <a:r>
              <a:rPr sz="2000" dirty="0">
                <a:latin typeface="Times New Roman"/>
                <a:cs typeface="Times New Roman"/>
              </a:rPr>
              <a:t>authority (FDA) </a:t>
            </a:r>
            <a:r>
              <a:rPr sz="2000" spc="-5" dirty="0">
                <a:latin typeface="Times New Roman"/>
                <a:cs typeface="Times New Roman"/>
              </a:rPr>
              <a:t>on application </a:t>
            </a:r>
            <a:r>
              <a:rPr sz="2000" spc="-10" dirty="0">
                <a:latin typeface="Times New Roman"/>
                <a:cs typeface="Times New Roman"/>
              </a:rPr>
              <a:t>in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prescribed</a:t>
            </a:r>
            <a:endParaRPr sz="2000">
              <a:latin typeface="Times New Roman"/>
              <a:cs typeface="Times New Roman"/>
            </a:endParaRPr>
          </a:p>
          <a:p>
            <a:pPr marL="235585">
              <a:lnSpc>
                <a:spcPct val="100000"/>
              </a:lnSpc>
              <a:spcBef>
                <a:spcPts val="1200"/>
              </a:spcBef>
            </a:pPr>
            <a:r>
              <a:rPr sz="2000" b="1" dirty="0">
                <a:latin typeface="Times New Roman"/>
                <a:cs typeface="Times New Roman"/>
              </a:rPr>
              <a:t>forms (24-B) </a:t>
            </a:r>
            <a:r>
              <a:rPr sz="2000" dirty="0">
                <a:latin typeface="Times New Roman"/>
                <a:cs typeface="Times New Roman"/>
              </a:rPr>
              <a:t>with prescribed fees (Rs. </a:t>
            </a:r>
            <a:r>
              <a:rPr sz="2000" spc="5" dirty="0">
                <a:latin typeface="Times New Roman"/>
                <a:cs typeface="Times New Roman"/>
              </a:rPr>
              <a:t>500,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200).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47677" y="557266"/>
            <a:ext cx="1484264" cy="3532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840735" y="280415"/>
            <a:ext cx="1217676" cy="1011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72255" y="280415"/>
            <a:ext cx="2049779" cy="1011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34355" y="280415"/>
            <a:ext cx="2939796" cy="10119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24380" y="399034"/>
            <a:ext cx="6247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333E50"/>
                </a:solidFill>
              </a:rPr>
              <a:t>TYPES OF </a:t>
            </a:r>
            <a:r>
              <a:rPr dirty="0">
                <a:solidFill>
                  <a:srgbClr val="333E50"/>
                </a:solidFill>
              </a:rPr>
              <a:t>SALES</a:t>
            </a:r>
            <a:r>
              <a:rPr spc="-190" dirty="0">
                <a:solidFill>
                  <a:srgbClr val="333E50"/>
                </a:solidFill>
              </a:rPr>
              <a:t> </a:t>
            </a:r>
            <a:r>
              <a:rPr dirty="0">
                <a:solidFill>
                  <a:srgbClr val="333E50"/>
                </a:solidFill>
              </a:rPr>
              <a:t>LICENCES</a:t>
            </a:r>
          </a:p>
        </p:txBody>
      </p:sp>
      <p:sp>
        <p:nvSpPr>
          <p:cNvPr id="7" name="object 7"/>
          <p:cNvSpPr/>
          <p:nvPr/>
        </p:nvSpPr>
        <p:spPr>
          <a:xfrm>
            <a:off x="2436876" y="1217675"/>
            <a:ext cx="3813048" cy="3718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438400" y="1219200"/>
            <a:ext cx="3810000" cy="368935"/>
          </a:xfrm>
          <a:prstGeom prst="rect">
            <a:avLst/>
          </a:prstGeom>
          <a:ln w="6096">
            <a:solidFill>
              <a:srgbClr val="6FAC46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144270">
              <a:lnSpc>
                <a:spcPct val="100000"/>
              </a:lnSpc>
              <a:spcBef>
                <a:spcPts val="240"/>
              </a:spcBef>
            </a:pPr>
            <a:r>
              <a:rPr sz="1800" spc="-5" dirty="0">
                <a:latin typeface="Calibri"/>
                <a:cs typeface="Calibri"/>
              </a:rPr>
              <a:t>Allopathic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Drugs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58583" y="1588769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89"/>
                </a:lnTo>
                <a:lnTo>
                  <a:pt x="85578" y="469010"/>
                </a:lnTo>
                <a:lnTo>
                  <a:pt x="107652" y="431164"/>
                </a:lnTo>
                <a:lnTo>
                  <a:pt x="66528" y="431164"/>
                </a:lnTo>
                <a:lnTo>
                  <a:pt x="66528" y="360552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49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52"/>
                </a:moveTo>
                <a:lnTo>
                  <a:pt x="66528" y="431164"/>
                </a:lnTo>
                <a:lnTo>
                  <a:pt x="104628" y="431164"/>
                </a:lnTo>
                <a:lnTo>
                  <a:pt x="104628" y="421513"/>
                </a:lnTo>
                <a:lnTo>
                  <a:pt x="69068" y="421513"/>
                </a:lnTo>
                <a:lnTo>
                  <a:pt x="85578" y="393210"/>
                </a:lnTo>
                <a:lnTo>
                  <a:pt x="66528" y="360552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49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52"/>
                </a:lnTo>
                <a:lnTo>
                  <a:pt x="104628" y="431164"/>
                </a:lnTo>
                <a:lnTo>
                  <a:pt x="107652" y="431164"/>
                </a:lnTo>
                <a:lnTo>
                  <a:pt x="168763" y="326389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10"/>
                </a:moveTo>
                <a:lnTo>
                  <a:pt x="69068" y="421513"/>
                </a:lnTo>
                <a:lnTo>
                  <a:pt x="102088" y="421513"/>
                </a:lnTo>
                <a:lnTo>
                  <a:pt x="85578" y="393210"/>
                </a:lnTo>
                <a:close/>
              </a:path>
              <a:path w="171450" h="469264">
                <a:moveTo>
                  <a:pt x="104628" y="360552"/>
                </a:moveTo>
                <a:lnTo>
                  <a:pt x="85578" y="393210"/>
                </a:lnTo>
                <a:lnTo>
                  <a:pt x="102088" y="421513"/>
                </a:lnTo>
                <a:lnTo>
                  <a:pt x="104628" y="421513"/>
                </a:lnTo>
                <a:lnTo>
                  <a:pt x="104628" y="360552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52"/>
                </a:lnTo>
                <a:lnTo>
                  <a:pt x="85578" y="393210"/>
                </a:lnTo>
                <a:lnTo>
                  <a:pt x="104628" y="360552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1361" y="2058161"/>
            <a:ext cx="6781800" cy="0"/>
          </a:xfrm>
          <a:custGeom>
            <a:avLst/>
            <a:gdLst/>
            <a:ahLst/>
            <a:cxnLst/>
            <a:rect l="l" t="t" r="r" b="b"/>
            <a:pathLst>
              <a:path w="6781800">
                <a:moveTo>
                  <a:pt x="0" y="0"/>
                </a:moveTo>
                <a:lnTo>
                  <a:pt x="6781800" y="0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05788" y="20581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59" y="297961"/>
                </a:moveTo>
                <a:lnTo>
                  <a:pt x="9297" y="300354"/>
                </a:lnTo>
                <a:lnTo>
                  <a:pt x="3650" y="305405"/>
                </a:lnTo>
                <a:lnTo>
                  <a:pt x="477" y="311991"/>
                </a:lnTo>
                <a:lnTo>
                  <a:pt x="0" y="319268"/>
                </a:lnTo>
                <a:lnTo>
                  <a:pt x="2439" y="326389"/>
                </a:lnTo>
                <a:lnTo>
                  <a:pt x="85573" y="469011"/>
                </a:lnTo>
                <a:lnTo>
                  <a:pt x="107634" y="431164"/>
                </a:lnTo>
                <a:lnTo>
                  <a:pt x="66523" y="431164"/>
                </a:lnTo>
                <a:lnTo>
                  <a:pt x="66523" y="360640"/>
                </a:lnTo>
                <a:lnTo>
                  <a:pt x="35357" y="307213"/>
                </a:lnTo>
                <a:lnTo>
                  <a:pt x="30325" y="301605"/>
                </a:lnTo>
                <a:lnTo>
                  <a:pt x="23747" y="298450"/>
                </a:lnTo>
                <a:lnTo>
                  <a:pt x="16459" y="297961"/>
                </a:lnTo>
                <a:close/>
              </a:path>
              <a:path w="171450" h="469264">
                <a:moveTo>
                  <a:pt x="66523" y="360640"/>
                </a:moveTo>
                <a:lnTo>
                  <a:pt x="66523" y="431164"/>
                </a:lnTo>
                <a:lnTo>
                  <a:pt x="104623" y="431164"/>
                </a:lnTo>
                <a:lnTo>
                  <a:pt x="104623" y="421513"/>
                </a:lnTo>
                <a:lnTo>
                  <a:pt x="69114" y="421513"/>
                </a:lnTo>
                <a:lnTo>
                  <a:pt x="85573" y="393297"/>
                </a:lnTo>
                <a:lnTo>
                  <a:pt x="66523" y="360640"/>
                </a:lnTo>
                <a:close/>
              </a:path>
              <a:path w="171450" h="469264">
                <a:moveTo>
                  <a:pt x="154688" y="297961"/>
                </a:moveTo>
                <a:lnTo>
                  <a:pt x="147400" y="298450"/>
                </a:lnTo>
                <a:lnTo>
                  <a:pt x="140822" y="301605"/>
                </a:lnTo>
                <a:lnTo>
                  <a:pt x="135789" y="307213"/>
                </a:lnTo>
                <a:lnTo>
                  <a:pt x="104623" y="360640"/>
                </a:lnTo>
                <a:lnTo>
                  <a:pt x="104623" y="431164"/>
                </a:lnTo>
                <a:lnTo>
                  <a:pt x="107634" y="431164"/>
                </a:lnTo>
                <a:lnTo>
                  <a:pt x="168707" y="326389"/>
                </a:lnTo>
                <a:lnTo>
                  <a:pt x="171147" y="319268"/>
                </a:lnTo>
                <a:lnTo>
                  <a:pt x="170670" y="311991"/>
                </a:lnTo>
                <a:lnTo>
                  <a:pt x="167497" y="305405"/>
                </a:lnTo>
                <a:lnTo>
                  <a:pt x="161849" y="300354"/>
                </a:lnTo>
                <a:lnTo>
                  <a:pt x="154688" y="297961"/>
                </a:lnTo>
                <a:close/>
              </a:path>
              <a:path w="171450" h="469264">
                <a:moveTo>
                  <a:pt x="85573" y="393297"/>
                </a:moveTo>
                <a:lnTo>
                  <a:pt x="69114" y="421513"/>
                </a:lnTo>
                <a:lnTo>
                  <a:pt x="102032" y="421513"/>
                </a:lnTo>
                <a:lnTo>
                  <a:pt x="85573" y="393297"/>
                </a:lnTo>
                <a:close/>
              </a:path>
              <a:path w="171450" h="469264">
                <a:moveTo>
                  <a:pt x="104623" y="360640"/>
                </a:moveTo>
                <a:lnTo>
                  <a:pt x="85573" y="393297"/>
                </a:lnTo>
                <a:lnTo>
                  <a:pt x="102032" y="421513"/>
                </a:lnTo>
                <a:lnTo>
                  <a:pt x="104623" y="421513"/>
                </a:lnTo>
                <a:lnTo>
                  <a:pt x="104623" y="360640"/>
                </a:lnTo>
                <a:close/>
              </a:path>
              <a:path w="171450" h="469264">
                <a:moveTo>
                  <a:pt x="104623" y="0"/>
                </a:moveTo>
                <a:lnTo>
                  <a:pt x="66523" y="0"/>
                </a:lnTo>
                <a:lnTo>
                  <a:pt x="66523" y="360640"/>
                </a:lnTo>
                <a:lnTo>
                  <a:pt x="85573" y="393297"/>
                </a:lnTo>
                <a:lnTo>
                  <a:pt x="104623" y="360640"/>
                </a:lnTo>
                <a:lnTo>
                  <a:pt x="10462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39583" y="20581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89"/>
                </a:lnTo>
                <a:lnTo>
                  <a:pt x="85578" y="469011"/>
                </a:lnTo>
                <a:lnTo>
                  <a:pt x="107652" y="431164"/>
                </a:lnTo>
                <a:lnTo>
                  <a:pt x="66528" y="431164"/>
                </a:lnTo>
                <a:lnTo>
                  <a:pt x="66528" y="360552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52"/>
                </a:moveTo>
                <a:lnTo>
                  <a:pt x="66528" y="431164"/>
                </a:lnTo>
                <a:lnTo>
                  <a:pt x="104628" y="431164"/>
                </a:lnTo>
                <a:lnTo>
                  <a:pt x="104628" y="421513"/>
                </a:lnTo>
                <a:lnTo>
                  <a:pt x="69068" y="421513"/>
                </a:lnTo>
                <a:lnTo>
                  <a:pt x="85578" y="393210"/>
                </a:lnTo>
                <a:lnTo>
                  <a:pt x="66528" y="360552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52"/>
                </a:lnTo>
                <a:lnTo>
                  <a:pt x="104628" y="431164"/>
                </a:lnTo>
                <a:lnTo>
                  <a:pt x="107652" y="431164"/>
                </a:lnTo>
                <a:lnTo>
                  <a:pt x="168763" y="326389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10"/>
                </a:moveTo>
                <a:lnTo>
                  <a:pt x="69068" y="421513"/>
                </a:lnTo>
                <a:lnTo>
                  <a:pt x="102088" y="421513"/>
                </a:lnTo>
                <a:lnTo>
                  <a:pt x="85578" y="393210"/>
                </a:lnTo>
                <a:close/>
              </a:path>
              <a:path w="171450" h="469264">
                <a:moveTo>
                  <a:pt x="104628" y="360552"/>
                </a:moveTo>
                <a:lnTo>
                  <a:pt x="85578" y="393210"/>
                </a:lnTo>
                <a:lnTo>
                  <a:pt x="102088" y="421513"/>
                </a:lnTo>
                <a:lnTo>
                  <a:pt x="104628" y="421513"/>
                </a:lnTo>
                <a:lnTo>
                  <a:pt x="104628" y="360552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52"/>
                </a:lnTo>
                <a:lnTo>
                  <a:pt x="85578" y="393210"/>
                </a:lnTo>
                <a:lnTo>
                  <a:pt x="104628" y="360552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87583" y="20581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89"/>
                </a:lnTo>
                <a:lnTo>
                  <a:pt x="85578" y="469011"/>
                </a:lnTo>
                <a:lnTo>
                  <a:pt x="107652" y="431164"/>
                </a:lnTo>
                <a:lnTo>
                  <a:pt x="66528" y="431164"/>
                </a:lnTo>
                <a:lnTo>
                  <a:pt x="66528" y="360553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53"/>
                </a:moveTo>
                <a:lnTo>
                  <a:pt x="66528" y="431164"/>
                </a:lnTo>
                <a:lnTo>
                  <a:pt x="104628" y="431164"/>
                </a:lnTo>
                <a:lnTo>
                  <a:pt x="104628" y="421513"/>
                </a:lnTo>
                <a:lnTo>
                  <a:pt x="69068" y="421513"/>
                </a:lnTo>
                <a:lnTo>
                  <a:pt x="85578" y="393210"/>
                </a:lnTo>
                <a:lnTo>
                  <a:pt x="66528" y="360553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53"/>
                </a:lnTo>
                <a:lnTo>
                  <a:pt x="104628" y="431164"/>
                </a:lnTo>
                <a:lnTo>
                  <a:pt x="107652" y="431164"/>
                </a:lnTo>
                <a:lnTo>
                  <a:pt x="168763" y="326389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10"/>
                </a:moveTo>
                <a:lnTo>
                  <a:pt x="69068" y="421513"/>
                </a:lnTo>
                <a:lnTo>
                  <a:pt x="102088" y="421513"/>
                </a:lnTo>
                <a:lnTo>
                  <a:pt x="85578" y="393210"/>
                </a:lnTo>
                <a:close/>
              </a:path>
              <a:path w="171450" h="469264">
                <a:moveTo>
                  <a:pt x="104628" y="360553"/>
                </a:moveTo>
                <a:lnTo>
                  <a:pt x="85578" y="393210"/>
                </a:lnTo>
                <a:lnTo>
                  <a:pt x="102088" y="421513"/>
                </a:lnTo>
                <a:lnTo>
                  <a:pt x="104628" y="421513"/>
                </a:lnTo>
                <a:lnTo>
                  <a:pt x="104628" y="360553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53"/>
                </a:lnTo>
                <a:lnTo>
                  <a:pt x="85578" y="393210"/>
                </a:lnTo>
                <a:lnTo>
                  <a:pt x="104628" y="360553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639583" y="29725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89"/>
                </a:lnTo>
                <a:lnTo>
                  <a:pt x="85578" y="469011"/>
                </a:lnTo>
                <a:lnTo>
                  <a:pt x="107652" y="431164"/>
                </a:lnTo>
                <a:lnTo>
                  <a:pt x="66528" y="431164"/>
                </a:lnTo>
                <a:lnTo>
                  <a:pt x="66528" y="360552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52"/>
                </a:moveTo>
                <a:lnTo>
                  <a:pt x="66528" y="431164"/>
                </a:lnTo>
                <a:lnTo>
                  <a:pt x="104628" y="431164"/>
                </a:lnTo>
                <a:lnTo>
                  <a:pt x="104628" y="421513"/>
                </a:lnTo>
                <a:lnTo>
                  <a:pt x="69068" y="421513"/>
                </a:lnTo>
                <a:lnTo>
                  <a:pt x="85578" y="393210"/>
                </a:lnTo>
                <a:lnTo>
                  <a:pt x="66528" y="360552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52"/>
                </a:lnTo>
                <a:lnTo>
                  <a:pt x="104628" y="431164"/>
                </a:lnTo>
                <a:lnTo>
                  <a:pt x="107652" y="431164"/>
                </a:lnTo>
                <a:lnTo>
                  <a:pt x="168763" y="326389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10"/>
                </a:moveTo>
                <a:lnTo>
                  <a:pt x="69068" y="421513"/>
                </a:lnTo>
                <a:lnTo>
                  <a:pt x="102088" y="421513"/>
                </a:lnTo>
                <a:lnTo>
                  <a:pt x="85578" y="393210"/>
                </a:lnTo>
                <a:close/>
              </a:path>
              <a:path w="171450" h="469264">
                <a:moveTo>
                  <a:pt x="104628" y="360552"/>
                </a:moveTo>
                <a:lnTo>
                  <a:pt x="85578" y="393210"/>
                </a:lnTo>
                <a:lnTo>
                  <a:pt x="102088" y="421513"/>
                </a:lnTo>
                <a:lnTo>
                  <a:pt x="104628" y="421513"/>
                </a:lnTo>
                <a:lnTo>
                  <a:pt x="104628" y="360552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52"/>
                </a:lnTo>
                <a:lnTo>
                  <a:pt x="85578" y="393210"/>
                </a:lnTo>
                <a:lnTo>
                  <a:pt x="104628" y="360552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810783" y="35059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5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89"/>
                </a:lnTo>
                <a:lnTo>
                  <a:pt x="85578" y="469011"/>
                </a:lnTo>
                <a:lnTo>
                  <a:pt x="107652" y="431164"/>
                </a:lnTo>
                <a:lnTo>
                  <a:pt x="66528" y="431164"/>
                </a:lnTo>
                <a:lnTo>
                  <a:pt x="66528" y="360552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52"/>
                </a:moveTo>
                <a:lnTo>
                  <a:pt x="66528" y="431164"/>
                </a:lnTo>
                <a:lnTo>
                  <a:pt x="104628" y="431164"/>
                </a:lnTo>
                <a:lnTo>
                  <a:pt x="104628" y="421513"/>
                </a:lnTo>
                <a:lnTo>
                  <a:pt x="69068" y="421513"/>
                </a:lnTo>
                <a:lnTo>
                  <a:pt x="85578" y="393210"/>
                </a:lnTo>
                <a:lnTo>
                  <a:pt x="66528" y="360552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52"/>
                </a:lnTo>
                <a:lnTo>
                  <a:pt x="104628" y="431164"/>
                </a:lnTo>
                <a:lnTo>
                  <a:pt x="107652" y="431164"/>
                </a:lnTo>
                <a:lnTo>
                  <a:pt x="168763" y="326389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5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10"/>
                </a:moveTo>
                <a:lnTo>
                  <a:pt x="69068" y="421513"/>
                </a:lnTo>
                <a:lnTo>
                  <a:pt x="102088" y="421513"/>
                </a:lnTo>
                <a:lnTo>
                  <a:pt x="85578" y="393210"/>
                </a:lnTo>
                <a:close/>
              </a:path>
              <a:path w="171450" h="469264">
                <a:moveTo>
                  <a:pt x="104628" y="360552"/>
                </a:moveTo>
                <a:lnTo>
                  <a:pt x="85578" y="393210"/>
                </a:lnTo>
                <a:lnTo>
                  <a:pt x="102088" y="421513"/>
                </a:lnTo>
                <a:lnTo>
                  <a:pt x="104628" y="421513"/>
                </a:lnTo>
                <a:lnTo>
                  <a:pt x="104628" y="360552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52"/>
                </a:lnTo>
                <a:lnTo>
                  <a:pt x="85578" y="393210"/>
                </a:lnTo>
                <a:lnTo>
                  <a:pt x="104628" y="360552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68383" y="35059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5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89"/>
                </a:lnTo>
                <a:lnTo>
                  <a:pt x="85578" y="469011"/>
                </a:lnTo>
                <a:lnTo>
                  <a:pt x="107652" y="431164"/>
                </a:lnTo>
                <a:lnTo>
                  <a:pt x="66528" y="431164"/>
                </a:lnTo>
                <a:lnTo>
                  <a:pt x="66528" y="360553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53"/>
                </a:moveTo>
                <a:lnTo>
                  <a:pt x="66528" y="431164"/>
                </a:lnTo>
                <a:lnTo>
                  <a:pt x="104628" y="431164"/>
                </a:lnTo>
                <a:lnTo>
                  <a:pt x="104628" y="421513"/>
                </a:lnTo>
                <a:lnTo>
                  <a:pt x="69068" y="421513"/>
                </a:lnTo>
                <a:lnTo>
                  <a:pt x="85578" y="393210"/>
                </a:lnTo>
                <a:lnTo>
                  <a:pt x="66528" y="360553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53"/>
                </a:lnTo>
                <a:lnTo>
                  <a:pt x="104628" y="431164"/>
                </a:lnTo>
                <a:lnTo>
                  <a:pt x="107652" y="431164"/>
                </a:lnTo>
                <a:lnTo>
                  <a:pt x="168763" y="326389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5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10"/>
                </a:moveTo>
                <a:lnTo>
                  <a:pt x="69068" y="421513"/>
                </a:lnTo>
                <a:lnTo>
                  <a:pt x="102088" y="421513"/>
                </a:lnTo>
                <a:lnTo>
                  <a:pt x="85578" y="393210"/>
                </a:lnTo>
                <a:close/>
              </a:path>
              <a:path w="171450" h="469264">
                <a:moveTo>
                  <a:pt x="104628" y="360553"/>
                </a:moveTo>
                <a:lnTo>
                  <a:pt x="85578" y="393210"/>
                </a:lnTo>
                <a:lnTo>
                  <a:pt x="102088" y="421513"/>
                </a:lnTo>
                <a:lnTo>
                  <a:pt x="104628" y="421513"/>
                </a:lnTo>
                <a:lnTo>
                  <a:pt x="104628" y="360553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53"/>
                </a:lnTo>
                <a:lnTo>
                  <a:pt x="85578" y="393210"/>
                </a:lnTo>
                <a:lnTo>
                  <a:pt x="104628" y="360553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5676" y="2513076"/>
            <a:ext cx="1679448" cy="4038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57200" y="2514600"/>
            <a:ext cx="1676400" cy="401320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295"/>
              </a:spcBef>
            </a:pPr>
            <a:r>
              <a:rPr sz="2000" spc="5" dirty="0">
                <a:latin typeface="Times New Roman"/>
                <a:cs typeface="Times New Roman"/>
              </a:rPr>
              <a:t>Whole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Sale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808476" y="2589276"/>
            <a:ext cx="1908048" cy="4038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810000" y="2590800"/>
            <a:ext cx="1905000" cy="401320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98780">
              <a:lnSpc>
                <a:spcPct val="100000"/>
              </a:lnSpc>
              <a:spcBef>
                <a:spcPts val="295"/>
              </a:spcBef>
            </a:pPr>
            <a:r>
              <a:rPr sz="2000" spc="-5" dirty="0">
                <a:latin typeface="Times New Roman"/>
                <a:cs typeface="Times New Roman"/>
              </a:rPr>
              <a:t>Retail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Sale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085076" y="2589276"/>
            <a:ext cx="1679448" cy="101803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86600" y="2590800"/>
            <a:ext cx="1676400" cy="1015365"/>
          </a:xfrm>
          <a:custGeom>
            <a:avLst/>
            <a:gdLst/>
            <a:ahLst/>
            <a:cxnLst/>
            <a:rect l="l" t="t" r="r" b="b"/>
            <a:pathLst>
              <a:path w="1676400" h="1015364">
                <a:moveTo>
                  <a:pt x="0" y="1014984"/>
                </a:moveTo>
                <a:lnTo>
                  <a:pt x="1676400" y="1014984"/>
                </a:lnTo>
                <a:lnTo>
                  <a:pt x="1676400" y="0"/>
                </a:lnTo>
                <a:lnTo>
                  <a:pt x="0" y="0"/>
                </a:lnTo>
                <a:lnTo>
                  <a:pt x="0" y="1014984"/>
                </a:lnTo>
                <a:close/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185406" y="2615311"/>
            <a:ext cx="148145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Sales From  Motor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Vehicle 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Vender)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96361" y="3505961"/>
            <a:ext cx="3657600" cy="0"/>
          </a:xfrm>
          <a:custGeom>
            <a:avLst/>
            <a:gdLst/>
            <a:ahLst/>
            <a:cxnLst/>
            <a:rect l="l" t="t" r="r" b="b"/>
            <a:pathLst>
              <a:path w="3657600">
                <a:moveTo>
                  <a:pt x="0" y="0"/>
                </a:moveTo>
                <a:lnTo>
                  <a:pt x="3657599" y="0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827276" y="4037076"/>
            <a:ext cx="2136648" cy="40386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828800" y="4038600"/>
            <a:ext cx="2133600" cy="401320"/>
          </a:xfrm>
          <a:prstGeom prst="rect">
            <a:avLst/>
          </a:prstGeom>
          <a:ln w="6096">
            <a:solidFill>
              <a:srgbClr val="5B9BD4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30504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Times New Roman"/>
                <a:cs typeface="Times New Roman"/>
              </a:rPr>
              <a:t>General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Licence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865876" y="4037076"/>
            <a:ext cx="1450848" cy="71018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867400" y="4038600"/>
            <a:ext cx="1447800" cy="707390"/>
          </a:xfrm>
          <a:custGeom>
            <a:avLst/>
            <a:gdLst/>
            <a:ahLst/>
            <a:cxnLst/>
            <a:rect l="l" t="t" r="r" b="b"/>
            <a:pathLst>
              <a:path w="1447800" h="707389">
                <a:moveTo>
                  <a:pt x="0" y="707136"/>
                </a:moveTo>
                <a:lnTo>
                  <a:pt x="1447800" y="707136"/>
                </a:lnTo>
                <a:lnTo>
                  <a:pt x="1447800" y="0"/>
                </a:lnTo>
                <a:lnTo>
                  <a:pt x="0" y="0"/>
                </a:lnTo>
                <a:lnTo>
                  <a:pt x="0" y="707136"/>
                </a:lnTo>
                <a:close/>
              </a:path>
            </a:pathLst>
          </a:custGeom>
          <a:ln w="6096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063741" y="4063365"/>
            <a:ext cx="10553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095" marR="5080" indent="-11303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stri</a:t>
            </a:r>
            <a:r>
              <a:rPr sz="2000" spc="-10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t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d  Licence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92073" y="5182361"/>
            <a:ext cx="4514215" cy="0"/>
          </a:xfrm>
          <a:custGeom>
            <a:avLst/>
            <a:gdLst/>
            <a:ahLst/>
            <a:cxnLst/>
            <a:rect l="l" t="t" r="r" b="b"/>
            <a:pathLst>
              <a:path w="4514215">
                <a:moveTo>
                  <a:pt x="0" y="0"/>
                </a:moveTo>
                <a:lnTo>
                  <a:pt x="4513961" y="0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6500" y="51823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59" y="297961"/>
                </a:moveTo>
                <a:lnTo>
                  <a:pt x="9297" y="300354"/>
                </a:lnTo>
                <a:lnTo>
                  <a:pt x="3650" y="305405"/>
                </a:lnTo>
                <a:lnTo>
                  <a:pt x="477" y="311991"/>
                </a:lnTo>
                <a:lnTo>
                  <a:pt x="0" y="319268"/>
                </a:lnTo>
                <a:lnTo>
                  <a:pt x="2439" y="326390"/>
                </a:lnTo>
                <a:lnTo>
                  <a:pt x="85573" y="468960"/>
                </a:lnTo>
                <a:lnTo>
                  <a:pt x="107619" y="431152"/>
                </a:lnTo>
                <a:lnTo>
                  <a:pt x="66523" y="431152"/>
                </a:lnTo>
                <a:lnTo>
                  <a:pt x="66523" y="360657"/>
                </a:lnTo>
                <a:lnTo>
                  <a:pt x="35357" y="307213"/>
                </a:lnTo>
                <a:lnTo>
                  <a:pt x="30325" y="301605"/>
                </a:lnTo>
                <a:lnTo>
                  <a:pt x="23747" y="298450"/>
                </a:lnTo>
                <a:lnTo>
                  <a:pt x="16459" y="297961"/>
                </a:lnTo>
                <a:close/>
              </a:path>
              <a:path w="171450" h="469264">
                <a:moveTo>
                  <a:pt x="66523" y="360657"/>
                </a:moveTo>
                <a:lnTo>
                  <a:pt x="66523" y="431152"/>
                </a:lnTo>
                <a:lnTo>
                  <a:pt x="104623" y="431152"/>
                </a:lnTo>
                <a:lnTo>
                  <a:pt x="104623" y="421551"/>
                </a:lnTo>
                <a:lnTo>
                  <a:pt x="69114" y="421551"/>
                </a:lnTo>
                <a:lnTo>
                  <a:pt x="85573" y="393325"/>
                </a:lnTo>
                <a:lnTo>
                  <a:pt x="66523" y="360657"/>
                </a:lnTo>
                <a:close/>
              </a:path>
              <a:path w="171450" h="469264">
                <a:moveTo>
                  <a:pt x="154688" y="297961"/>
                </a:moveTo>
                <a:lnTo>
                  <a:pt x="147400" y="298450"/>
                </a:lnTo>
                <a:lnTo>
                  <a:pt x="140822" y="301605"/>
                </a:lnTo>
                <a:lnTo>
                  <a:pt x="135789" y="307213"/>
                </a:lnTo>
                <a:lnTo>
                  <a:pt x="104623" y="360657"/>
                </a:lnTo>
                <a:lnTo>
                  <a:pt x="104623" y="431152"/>
                </a:lnTo>
                <a:lnTo>
                  <a:pt x="107619" y="431152"/>
                </a:lnTo>
                <a:lnTo>
                  <a:pt x="168707" y="326390"/>
                </a:lnTo>
                <a:lnTo>
                  <a:pt x="171147" y="319268"/>
                </a:lnTo>
                <a:lnTo>
                  <a:pt x="170670" y="311991"/>
                </a:lnTo>
                <a:lnTo>
                  <a:pt x="167497" y="305405"/>
                </a:lnTo>
                <a:lnTo>
                  <a:pt x="161849" y="300354"/>
                </a:lnTo>
                <a:lnTo>
                  <a:pt x="154688" y="297961"/>
                </a:lnTo>
                <a:close/>
              </a:path>
              <a:path w="171450" h="469264">
                <a:moveTo>
                  <a:pt x="85573" y="393325"/>
                </a:moveTo>
                <a:lnTo>
                  <a:pt x="69114" y="421551"/>
                </a:lnTo>
                <a:lnTo>
                  <a:pt x="102032" y="421551"/>
                </a:lnTo>
                <a:lnTo>
                  <a:pt x="85573" y="393325"/>
                </a:lnTo>
                <a:close/>
              </a:path>
              <a:path w="171450" h="469264">
                <a:moveTo>
                  <a:pt x="104623" y="360657"/>
                </a:moveTo>
                <a:lnTo>
                  <a:pt x="85573" y="393325"/>
                </a:lnTo>
                <a:lnTo>
                  <a:pt x="102032" y="421551"/>
                </a:lnTo>
                <a:lnTo>
                  <a:pt x="104623" y="421551"/>
                </a:lnTo>
                <a:lnTo>
                  <a:pt x="104623" y="360657"/>
                </a:lnTo>
                <a:close/>
              </a:path>
              <a:path w="171450" h="469264">
                <a:moveTo>
                  <a:pt x="104623" y="0"/>
                </a:moveTo>
                <a:lnTo>
                  <a:pt x="66523" y="0"/>
                </a:lnTo>
                <a:lnTo>
                  <a:pt x="66523" y="360657"/>
                </a:lnTo>
                <a:lnTo>
                  <a:pt x="85573" y="393325"/>
                </a:lnTo>
                <a:lnTo>
                  <a:pt x="104623" y="360657"/>
                </a:lnTo>
                <a:lnTo>
                  <a:pt x="10462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716295" y="51823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90"/>
                </a:lnTo>
                <a:lnTo>
                  <a:pt x="85578" y="468960"/>
                </a:lnTo>
                <a:lnTo>
                  <a:pt x="107637" y="431152"/>
                </a:lnTo>
                <a:lnTo>
                  <a:pt x="66528" y="431152"/>
                </a:lnTo>
                <a:lnTo>
                  <a:pt x="66528" y="360570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70"/>
                </a:moveTo>
                <a:lnTo>
                  <a:pt x="66528" y="431152"/>
                </a:lnTo>
                <a:lnTo>
                  <a:pt x="104628" y="431152"/>
                </a:lnTo>
                <a:lnTo>
                  <a:pt x="104628" y="421551"/>
                </a:lnTo>
                <a:lnTo>
                  <a:pt x="69068" y="421551"/>
                </a:lnTo>
                <a:lnTo>
                  <a:pt x="85578" y="393238"/>
                </a:lnTo>
                <a:lnTo>
                  <a:pt x="66528" y="360570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70"/>
                </a:lnTo>
                <a:lnTo>
                  <a:pt x="104628" y="431152"/>
                </a:lnTo>
                <a:lnTo>
                  <a:pt x="107637" y="431152"/>
                </a:lnTo>
                <a:lnTo>
                  <a:pt x="168763" y="326390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38"/>
                </a:moveTo>
                <a:lnTo>
                  <a:pt x="69068" y="421551"/>
                </a:lnTo>
                <a:lnTo>
                  <a:pt x="102088" y="421551"/>
                </a:lnTo>
                <a:lnTo>
                  <a:pt x="85578" y="393238"/>
                </a:lnTo>
                <a:close/>
              </a:path>
              <a:path w="171450" h="469264">
                <a:moveTo>
                  <a:pt x="104628" y="360570"/>
                </a:moveTo>
                <a:lnTo>
                  <a:pt x="85578" y="393238"/>
                </a:lnTo>
                <a:lnTo>
                  <a:pt x="102088" y="421551"/>
                </a:lnTo>
                <a:lnTo>
                  <a:pt x="104628" y="421551"/>
                </a:lnTo>
                <a:lnTo>
                  <a:pt x="104628" y="360570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70"/>
                </a:lnTo>
                <a:lnTo>
                  <a:pt x="85578" y="393238"/>
                </a:lnTo>
                <a:lnTo>
                  <a:pt x="104628" y="360570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02295" y="51823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90"/>
                </a:lnTo>
                <a:lnTo>
                  <a:pt x="85578" y="468960"/>
                </a:lnTo>
                <a:lnTo>
                  <a:pt x="107637" y="431152"/>
                </a:lnTo>
                <a:lnTo>
                  <a:pt x="66528" y="431152"/>
                </a:lnTo>
                <a:lnTo>
                  <a:pt x="66528" y="360570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70"/>
                </a:moveTo>
                <a:lnTo>
                  <a:pt x="66528" y="431152"/>
                </a:lnTo>
                <a:lnTo>
                  <a:pt x="104628" y="431152"/>
                </a:lnTo>
                <a:lnTo>
                  <a:pt x="104628" y="421551"/>
                </a:lnTo>
                <a:lnTo>
                  <a:pt x="69068" y="421551"/>
                </a:lnTo>
                <a:lnTo>
                  <a:pt x="85578" y="393238"/>
                </a:lnTo>
                <a:lnTo>
                  <a:pt x="66528" y="360570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70"/>
                </a:lnTo>
                <a:lnTo>
                  <a:pt x="104628" y="431152"/>
                </a:lnTo>
                <a:lnTo>
                  <a:pt x="107637" y="431152"/>
                </a:lnTo>
                <a:lnTo>
                  <a:pt x="168763" y="326390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38"/>
                </a:moveTo>
                <a:lnTo>
                  <a:pt x="69068" y="421551"/>
                </a:lnTo>
                <a:lnTo>
                  <a:pt x="102088" y="421551"/>
                </a:lnTo>
                <a:lnTo>
                  <a:pt x="85578" y="393238"/>
                </a:lnTo>
                <a:close/>
              </a:path>
              <a:path w="171450" h="469264">
                <a:moveTo>
                  <a:pt x="104628" y="360570"/>
                </a:moveTo>
                <a:lnTo>
                  <a:pt x="85578" y="393238"/>
                </a:lnTo>
                <a:lnTo>
                  <a:pt x="102088" y="421551"/>
                </a:lnTo>
                <a:lnTo>
                  <a:pt x="104628" y="421551"/>
                </a:lnTo>
                <a:lnTo>
                  <a:pt x="104628" y="360570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70"/>
                </a:lnTo>
                <a:lnTo>
                  <a:pt x="85578" y="393238"/>
                </a:lnTo>
                <a:lnTo>
                  <a:pt x="104628" y="360570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10783" y="4440173"/>
            <a:ext cx="171450" cy="755015"/>
          </a:xfrm>
          <a:custGeom>
            <a:avLst/>
            <a:gdLst/>
            <a:ahLst/>
            <a:cxnLst/>
            <a:rect l="l" t="t" r="r" b="b"/>
            <a:pathLst>
              <a:path w="171450" h="755014">
                <a:moveTo>
                  <a:pt x="16446" y="583640"/>
                </a:moveTo>
                <a:lnTo>
                  <a:pt x="9251" y="586105"/>
                </a:lnTo>
                <a:lnTo>
                  <a:pt x="3643" y="591137"/>
                </a:lnTo>
                <a:lnTo>
                  <a:pt x="488" y="597693"/>
                </a:lnTo>
                <a:lnTo>
                  <a:pt x="0" y="604964"/>
                </a:lnTo>
                <a:lnTo>
                  <a:pt x="2393" y="612139"/>
                </a:lnTo>
                <a:lnTo>
                  <a:pt x="85578" y="754633"/>
                </a:lnTo>
                <a:lnTo>
                  <a:pt x="107671" y="716788"/>
                </a:lnTo>
                <a:lnTo>
                  <a:pt x="66528" y="716788"/>
                </a:lnTo>
                <a:lnTo>
                  <a:pt x="66528" y="646302"/>
                </a:lnTo>
                <a:lnTo>
                  <a:pt x="35413" y="592963"/>
                </a:lnTo>
                <a:lnTo>
                  <a:pt x="30360" y="587283"/>
                </a:lnTo>
                <a:lnTo>
                  <a:pt x="23760" y="584104"/>
                </a:lnTo>
                <a:lnTo>
                  <a:pt x="16446" y="583640"/>
                </a:lnTo>
                <a:close/>
              </a:path>
              <a:path w="171450" h="755014">
                <a:moveTo>
                  <a:pt x="66528" y="646302"/>
                </a:moveTo>
                <a:lnTo>
                  <a:pt x="66528" y="716788"/>
                </a:lnTo>
                <a:lnTo>
                  <a:pt x="104628" y="716788"/>
                </a:lnTo>
                <a:lnTo>
                  <a:pt x="104628" y="707263"/>
                </a:lnTo>
                <a:lnTo>
                  <a:pt x="69068" y="707263"/>
                </a:lnTo>
                <a:lnTo>
                  <a:pt x="85578" y="678960"/>
                </a:lnTo>
                <a:lnTo>
                  <a:pt x="66528" y="646302"/>
                </a:lnTo>
                <a:close/>
              </a:path>
              <a:path w="171450" h="755014">
                <a:moveTo>
                  <a:pt x="154709" y="583640"/>
                </a:moveTo>
                <a:lnTo>
                  <a:pt x="147395" y="584104"/>
                </a:lnTo>
                <a:lnTo>
                  <a:pt x="140795" y="587283"/>
                </a:lnTo>
                <a:lnTo>
                  <a:pt x="135743" y="592963"/>
                </a:lnTo>
                <a:lnTo>
                  <a:pt x="104628" y="646302"/>
                </a:lnTo>
                <a:lnTo>
                  <a:pt x="104628" y="716788"/>
                </a:lnTo>
                <a:lnTo>
                  <a:pt x="107671" y="716788"/>
                </a:lnTo>
                <a:lnTo>
                  <a:pt x="168763" y="612139"/>
                </a:lnTo>
                <a:lnTo>
                  <a:pt x="171156" y="604964"/>
                </a:lnTo>
                <a:lnTo>
                  <a:pt x="170668" y="597693"/>
                </a:lnTo>
                <a:lnTo>
                  <a:pt x="167512" y="591137"/>
                </a:lnTo>
                <a:lnTo>
                  <a:pt x="161905" y="586105"/>
                </a:lnTo>
                <a:lnTo>
                  <a:pt x="154709" y="583640"/>
                </a:lnTo>
                <a:close/>
              </a:path>
              <a:path w="171450" h="755014">
                <a:moveTo>
                  <a:pt x="85578" y="678960"/>
                </a:moveTo>
                <a:lnTo>
                  <a:pt x="69068" y="707263"/>
                </a:lnTo>
                <a:lnTo>
                  <a:pt x="102088" y="707263"/>
                </a:lnTo>
                <a:lnTo>
                  <a:pt x="85578" y="678960"/>
                </a:lnTo>
                <a:close/>
              </a:path>
              <a:path w="171450" h="755014">
                <a:moveTo>
                  <a:pt x="104628" y="646302"/>
                </a:moveTo>
                <a:lnTo>
                  <a:pt x="85578" y="678960"/>
                </a:lnTo>
                <a:lnTo>
                  <a:pt x="102088" y="707263"/>
                </a:lnTo>
                <a:lnTo>
                  <a:pt x="104628" y="707263"/>
                </a:lnTo>
                <a:lnTo>
                  <a:pt x="104628" y="646302"/>
                </a:lnTo>
                <a:close/>
              </a:path>
              <a:path w="171450" h="755014">
                <a:moveTo>
                  <a:pt x="104628" y="0"/>
                </a:moveTo>
                <a:lnTo>
                  <a:pt x="66528" y="0"/>
                </a:lnTo>
                <a:lnTo>
                  <a:pt x="66528" y="646302"/>
                </a:lnTo>
                <a:lnTo>
                  <a:pt x="85578" y="678960"/>
                </a:lnTo>
                <a:lnTo>
                  <a:pt x="104628" y="646302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05788" y="2972561"/>
            <a:ext cx="171450" cy="2210435"/>
          </a:xfrm>
          <a:custGeom>
            <a:avLst/>
            <a:gdLst/>
            <a:ahLst/>
            <a:cxnLst/>
            <a:rect l="l" t="t" r="r" b="b"/>
            <a:pathLst>
              <a:path w="171450" h="2210435">
                <a:moveTo>
                  <a:pt x="16459" y="2038877"/>
                </a:moveTo>
                <a:lnTo>
                  <a:pt x="9297" y="2041270"/>
                </a:lnTo>
                <a:lnTo>
                  <a:pt x="3650" y="2046323"/>
                </a:lnTo>
                <a:lnTo>
                  <a:pt x="477" y="2052923"/>
                </a:lnTo>
                <a:lnTo>
                  <a:pt x="0" y="2060237"/>
                </a:lnTo>
                <a:lnTo>
                  <a:pt x="2439" y="2067433"/>
                </a:lnTo>
                <a:lnTo>
                  <a:pt x="85573" y="2209927"/>
                </a:lnTo>
                <a:lnTo>
                  <a:pt x="107653" y="2172081"/>
                </a:lnTo>
                <a:lnTo>
                  <a:pt x="66523" y="2172081"/>
                </a:lnTo>
                <a:lnTo>
                  <a:pt x="66523" y="2101556"/>
                </a:lnTo>
                <a:lnTo>
                  <a:pt x="35357" y="2048129"/>
                </a:lnTo>
                <a:lnTo>
                  <a:pt x="30325" y="2042521"/>
                </a:lnTo>
                <a:lnTo>
                  <a:pt x="23747" y="2039366"/>
                </a:lnTo>
                <a:lnTo>
                  <a:pt x="16459" y="2038877"/>
                </a:lnTo>
                <a:close/>
              </a:path>
              <a:path w="171450" h="2210435">
                <a:moveTo>
                  <a:pt x="66523" y="2101556"/>
                </a:moveTo>
                <a:lnTo>
                  <a:pt x="66523" y="2172081"/>
                </a:lnTo>
                <a:lnTo>
                  <a:pt x="104623" y="2172081"/>
                </a:lnTo>
                <a:lnTo>
                  <a:pt x="104623" y="2162429"/>
                </a:lnTo>
                <a:lnTo>
                  <a:pt x="69114" y="2162429"/>
                </a:lnTo>
                <a:lnTo>
                  <a:pt x="85573" y="2134213"/>
                </a:lnTo>
                <a:lnTo>
                  <a:pt x="66523" y="2101556"/>
                </a:lnTo>
                <a:close/>
              </a:path>
              <a:path w="171450" h="2210435">
                <a:moveTo>
                  <a:pt x="154688" y="2038877"/>
                </a:moveTo>
                <a:lnTo>
                  <a:pt x="147400" y="2039366"/>
                </a:lnTo>
                <a:lnTo>
                  <a:pt x="140822" y="2042521"/>
                </a:lnTo>
                <a:lnTo>
                  <a:pt x="135789" y="2048129"/>
                </a:lnTo>
                <a:lnTo>
                  <a:pt x="104623" y="2101556"/>
                </a:lnTo>
                <a:lnTo>
                  <a:pt x="104623" y="2172081"/>
                </a:lnTo>
                <a:lnTo>
                  <a:pt x="107653" y="2172081"/>
                </a:lnTo>
                <a:lnTo>
                  <a:pt x="168707" y="2067433"/>
                </a:lnTo>
                <a:lnTo>
                  <a:pt x="171147" y="2060237"/>
                </a:lnTo>
                <a:lnTo>
                  <a:pt x="170670" y="2052923"/>
                </a:lnTo>
                <a:lnTo>
                  <a:pt x="167497" y="2046323"/>
                </a:lnTo>
                <a:lnTo>
                  <a:pt x="161849" y="2041270"/>
                </a:lnTo>
                <a:lnTo>
                  <a:pt x="154688" y="2038877"/>
                </a:lnTo>
                <a:close/>
              </a:path>
              <a:path w="171450" h="2210435">
                <a:moveTo>
                  <a:pt x="85573" y="2134213"/>
                </a:moveTo>
                <a:lnTo>
                  <a:pt x="69114" y="2162429"/>
                </a:lnTo>
                <a:lnTo>
                  <a:pt x="102032" y="2162429"/>
                </a:lnTo>
                <a:lnTo>
                  <a:pt x="85573" y="2134213"/>
                </a:lnTo>
                <a:close/>
              </a:path>
              <a:path w="171450" h="2210435">
                <a:moveTo>
                  <a:pt x="104623" y="2101556"/>
                </a:moveTo>
                <a:lnTo>
                  <a:pt x="85573" y="2134213"/>
                </a:lnTo>
                <a:lnTo>
                  <a:pt x="102032" y="2162429"/>
                </a:lnTo>
                <a:lnTo>
                  <a:pt x="104623" y="2162429"/>
                </a:lnTo>
                <a:lnTo>
                  <a:pt x="104623" y="2101556"/>
                </a:lnTo>
                <a:close/>
              </a:path>
              <a:path w="171450" h="2210435">
                <a:moveTo>
                  <a:pt x="104623" y="0"/>
                </a:moveTo>
                <a:lnTo>
                  <a:pt x="66523" y="0"/>
                </a:lnTo>
                <a:lnTo>
                  <a:pt x="66523" y="2101556"/>
                </a:lnTo>
                <a:lnTo>
                  <a:pt x="85573" y="2134213"/>
                </a:lnTo>
                <a:lnTo>
                  <a:pt x="104623" y="2101556"/>
                </a:lnTo>
                <a:lnTo>
                  <a:pt x="10462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46676" y="5780530"/>
            <a:ext cx="1374648" cy="107746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48200" y="5782055"/>
            <a:ext cx="1371600" cy="1076325"/>
          </a:xfrm>
          <a:custGeom>
            <a:avLst/>
            <a:gdLst/>
            <a:ahLst/>
            <a:cxnLst/>
            <a:rect l="l" t="t" r="r" b="b"/>
            <a:pathLst>
              <a:path w="1371600" h="1076325">
                <a:moveTo>
                  <a:pt x="1371600" y="1075942"/>
                </a:moveTo>
                <a:lnTo>
                  <a:pt x="1371600" y="0"/>
                </a:lnTo>
                <a:lnTo>
                  <a:pt x="0" y="0"/>
                </a:lnTo>
                <a:lnTo>
                  <a:pt x="0" y="1075942"/>
                </a:lnTo>
              </a:path>
            </a:pathLst>
          </a:custGeom>
          <a:ln w="6095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809235" y="5807455"/>
            <a:ext cx="105092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939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Drugs  other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than  sch.-</a:t>
            </a:r>
            <a:r>
              <a:rPr sz="2000" spc="-10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/</a:t>
            </a:r>
            <a:r>
              <a:rPr sz="2000" spc="-15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132076" y="5713474"/>
            <a:ext cx="1222248" cy="101803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133600" y="5715000"/>
            <a:ext cx="1219200" cy="101536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40995" marR="160655" indent="-17272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Times New Roman"/>
                <a:cs typeface="Times New Roman"/>
              </a:rPr>
              <a:t>Drugs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  Sch.-  </a:t>
            </a:r>
            <a:r>
              <a:rPr sz="2000" spc="-5" dirty="0">
                <a:latin typeface="Times New Roman"/>
                <a:cs typeface="Times New Roman"/>
              </a:rPr>
              <a:t>C/C1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50876" y="5713476"/>
            <a:ext cx="1069848" cy="64922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52400" y="5715000"/>
            <a:ext cx="1066800" cy="646430"/>
          </a:xfrm>
          <a:prstGeom prst="rect">
            <a:avLst/>
          </a:prstGeom>
          <a:ln w="6095">
            <a:solidFill>
              <a:srgbClr val="EC7C30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250"/>
              </a:spcBef>
            </a:pPr>
            <a:r>
              <a:rPr sz="1800" spc="-5" dirty="0">
                <a:latin typeface="Calibri"/>
                <a:cs typeface="Calibri"/>
              </a:rPr>
              <a:t>Drugs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endParaRPr sz="1800">
              <a:latin typeface="Calibri"/>
              <a:cs typeface="Calibri"/>
            </a:endParaRPr>
          </a:p>
          <a:p>
            <a:pPr marL="222885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Sch.-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639561" y="5182361"/>
            <a:ext cx="2514600" cy="0"/>
          </a:xfrm>
          <a:custGeom>
            <a:avLst/>
            <a:gdLst/>
            <a:ahLst/>
            <a:cxnLst/>
            <a:rect l="l" t="t" r="r" b="b"/>
            <a:pathLst>
              <a:path w="2514600">
                <a:moveTo>
                  <a:pt x="0" y="0"/>
                </a:moveTo>
                <a:lnTo>
                  <a:pt x="2514599" y="0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53983" y="51823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90"/>
                </a:lnTo>
                <a:lnTo>
                  <a:pt x="85578" y="468960"/>
                </a:lnTo>
                <a:lnTo>
                  <a:pt x="107637" y="431152"/>
                </a:lnTo>
                <a:lnTo>
                  <a:pt x="66528" y="431152"/>
                </a:lnTo>
                <a:lnTo>
                  <a:pt x="66528" y="360570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70"/>
                </a:moveTo>
                <a:lnTo>
                  <a:pt x="66528" y="431152"/>
                </a:lnTo>
                <a:lnTo>
                  <a:pt x="104628" y="431152"/>
                </a:lnTo>
                <a:lnTo>
                  <a:pt x="104628" y="421551"/>
                </a:lnTo>
                <a:lnTo>
                  <a:pt x="69068" y="421551"/>
                </a:lnTo>
                <a:lnTo>
                  <a:pt x="85578" y="393238"/>
                </a:lnTo>
                <a:lnTo>
                  <a:pt x="66528" y="360570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70"/>
                </a:lnTo>
                <a:lnTo>
                  <a:pt x="104628" y="431152"/>
                </a:lnTo>
                <a:lnTo>
                  <a:pt x="107637" y="431152"/>
                </a:lnTo>
                <a:lnTo>
                  <a:pt x="168763" y="326390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38"/>
                </a:moveTo>
                <a:lnTo>
                  <a:pt x="69068" y="421551"/>
                </a:lnTo>
                <a:lnTo>
                  <a:pt x="102088" y="421551"/>
                </a:lnTo>
                <a:lnTo>
                  <a:pt x="85578" y="393238"/>
                </a:lnTo>
                <a:close/>
              </a:path>
              <a:path w="171450" h="469264">
                <a:moveTo>
                  <a:pt x="104628" y="360570"/>
                </a:moveTo>
                <a:lnTo>
                  <a:pt x="85578" y="393238"/>
                </a:lnTo>
                <a:lnTo>
                  <a:pt x="102088" y="421551"/>
                </a:lnTo>
                <a:lnTo>
                  <a:pt x="104628" y="421551"/>
                </a:lnTo>
                <a:lnTo>
                  <a:pt x="104628" y="360570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70"/>
                </a:lnTo>
                <a:lnTo>
                  <a:pt x="85578" y="393238"/>
                </a:lnTo>
                <a:lnTo>
                  <a:pt x="104628" y="360570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068583" y="5182361"/>
            <a:ext cx="171450" cy="469265"/>
          </a:xfrm>
          <a:custGeom>
            <a:avLst/>
            <a:gdLst/>
            <a:ahLst/>
            <a:cxnLst/>
            <a:rect l="l" t="t" r="r" b="b"/>
            <a:pathLst>
              <a:path w="171450" h="469264">
                <a:moveTo>
                  <a:pt x="16446" y="297961"/>
                </a:moveTo>
                <a:lnTo>
                  <a:pt x="9251" y="300354"/>
                </a:lnTo>
                <a:lnTo>
                  <a:pt x="3643" y="305405"/>
                </a:lnTo>
                <a:lnTo>
                  <a:pt x="488" y="311991"/>
                </a:lnTo>
                <a:lnTo>
                  <a:pt x="0" y="319268"/>
                </a:lnTo>
                <a:lnTo>
                  <a:pt x="2393" y="326390"/>
                </a:lnTo>
                <a:lnTo>
                  <a:pt x="85578" y="468960"/>
                </a:lnTo>
                <a:lnTo>
                  <a:pt x="107637" y="431152"/>
                </a:lnTo>
                <a:lnTo>
                  <a:pt x="66528" y="431152"/>
                </a:lnTo>
                <a:lnTo>
                  <a:pt x="66528" y="360570"/>
                </a:lnTo>
                <a:lnTo>
                  <a:pt x="35413" y="307213"/>
                </a:lnTo>
                <a:lnTo>
                  <a:pt x="30360" y="301605"/>
                </a:lnTo>
                <a:lnTo>
                  <a:pt x="23760" y="298450"/>
                </a:lnTo>
                <a:lnTo>
                  <a:pt x="16446" y="297961"/>
                </a:lnTo>
                <a:close/>
              </a:path>
              <a:path w="171450" h="469264">
                <a:moveTo>
                  <a:pt x="66528" y="360570"/>
                </a:moveTo>
                <a:lnTo>
                  <a:pt x="66528" y="431152"/>
                </a:lnTo>
                <a:lnTo>
                  <a:pt x="104628" y="431152"/>
                </a:lnTo>
                <a:lnTo>
                  <a:pt x="104628" y="421551"/>
                </a:lnTo>
                <a:lnTo>
                  <a:pt x="69068" y="421551"/>
                </a:lnTo>
                <a:lnTo>
                  <a:pt x="85578" y="393238"/>
                </a:lnTo>
                <a:lnTo>
                  <a:pt x="66528" y="360570"/>
                </a:lnTo>
                <a:close/>
              </a:path>
              <a:path w="171450" h="469264">
                <a:moveTo>
                  <a:pt x="154709" y="297961"/>
                </a:moveTo>
                <a:lnTo>
                  <a:pt x="147395" y="298450"/>
                </a:lnTo>
                <a:lnTo>
                  <a:pt x="140795" y="301605"/>
                </a:lnTo>
                <a:lnTo>
                  <a:pt x="135743" y="307213"/>
                </a:lnTo>
                <a:lnTo>
                  <a:pt x="104628" y="360570"/>
                </a:lnTo>
                <a:lnTo>
                  <a:pt x="104628" y="431152"/>
                </a:lnTo>
                <a:lnTo>
                  <a:pt x="107637" y="431152"/>
                </a:lnTo>
                <a:lnTo>
                  <a:pt x="168763" y="326390"/>
                </a:lnTo>
                <a:lnTo>
                  <a:pt x="171156" y="319268"/>
                </a:lnTo>
                <a:lnTo>
                  <a:pt x="170668" y="311991"/>
                </a:lnTo>
                <a:lnTo>
                  <a:pt x="167512" y="305405"/>
                </a:lnTo>
                <a:lnTo>
                  <a:pt x="161905" y="300354"/>
                </a:lnTo>
                <a:lnTo>
                  <a:pt x="154709" y="297961"/>
                </a:lnTo>
                <a:close/>
              </a:path>
              <a:path w="171450" h="469264">
                <a:moveTo>
                  <a:pt x="85578" y="393238"/>
                </a:moveTo>
                <a:lnTo>
                  <a:pt x="69068" y="421551"/>
                </a:lnTo>
                <a:lnTo>
                  <a:pt x="102088" y="421551"/>
                </a:lnTo>
                <a:lnTo>
                  <a:pt x="85578" y="393238"/>
                </a:lnTo>
                <a:close/>
              </a:path>
              <a:path w="171450" h="469264">
                <a:moveTo>
                  <a:pt x="104628" y="360570"/>
                </a:moveTo>
                <a:lnTo>
                  <a:pt x="85578" y="393238"/>
                </a:lnTo>
                <a:lnTo>
                  <a:pt x="102088" y="421551"/>
                </a:lnTo>
                <a:lnTo>
                  <a:pt x="104628" y="421551"/>
                </a:lnTo>
                <a:lnTo>
                  <a:pt x="104628" y="360570"/>
                </a:lnTo>
                <a:close/>
              </a:path>
              <a:path w="171450" h="469264">
                <a:moveTo>
                  <a:pt x="104628" y="0"/>
                </a:moveTo>
                <a:lnTo>
                  <a:pt x="66528" y="0"/>
                </a:lnTo>
                <a:lnTo>
                  <a:pt x="66528" y="360570"/>
                </a:lnTo>
                <a:lnTo>
                  <a:pt x="85578" y="393238"/>
                </a:lnTo>
                <a:lnTo>
                  <a:pt x="104628" y="360570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618476" y="5753098"/>
            <a:ext cx="1222248" cy="10180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7620000" y="5754623"/>
            <a:ext cx="1219200" cy="1015365"/>
          </a:xfrm>
          <a:prstGeom prst="rect">
            <a:avLst/>
          </a:prstGeom>
          <a:ln w="6096">
            <a:solidFill>
              <a:srgbClr val="EC7C3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41630" marR="334010" indent="9144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Times New Roman"/>
                <a:cs typeface="Times New Roman"/>
              </a:rPr>
              <a:t>For  Sch</a:t>
            </a:r>
            <a:r>
              <a:rPr sz="2000" spc="5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-  </a:t>
            </a:r>
            <a:r>
              <a:rPr sz="2000" spc="-5" dirty="0">
                <a:latin typeface="Times New Roman"/>
                <a:cs typeface="Times New Roman"/>
              </a:rPr>
              <a:t>C</a:t>
            </a:r>
            <a:r>
              <a:rPr sz="2000" spc="-270" dirty="0">
                <a:latin typeface="Times New Roman"/>
                <a:cs typeface="Times New Roman"/>
              </a:rPr>
              <a:t>/</a:t>
            </a:r>
            <a:r>
              <a:rPr sz="3000" spc="-1110" baseline="5555" dirty="0">
                <a:solidFill>
                  <a:srgbClr val="888888"/>
                </a:solidFill>
                <a:latin typeface="Times New Roman"/>
                <a:cs typeface="Times New Roman"/>
              </a:rPr>
              <a:t>3</a:t>
            </a:r>
            <a:r>
              <a:rPr sz="2000" spc="-595" dirty="0">
                <a:latin typeface="Times New Roman"/>
                <a:cs typeface="Times New Roman"/>
              </a:rPr>
              <a:t>C</a:t>
            </a:r>
            <a:r>
              <a:rPr sz="3000" spc="-622" baseline="5555" dirty="0">
                <a:solidFill>
                  <a:srgbClr val="888888"/>
                </a:solidFill>
                <a:latin typeface="Times New Roman"/>
                <a:cs typeface="Times New Roman"/>
              </a:rPr>
              <a:t>8</a:t>
            </a:r>
            <a:r>
              <a:rPr sz="2000" spc="-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620783" y="4648961"/>
            <a:ext cx="171450" cy="534035"/>
          </a:xfrm>
          <a:custGeom>
            <a:avLst/>
            <a:gdLst/>
            <a:ahLst/>
            <a:cxnLst/>
            <a:rect l="l" t="t" r="r" b="b"/>
            <a:pathLst>
              <a:path w="171450" h="534035">
                <a:moveTo>
                  <a:pt x="16446" y="362477"/>
                </a:moveTo>
                <a:lnTo>
                  <a:pt x="9251" y="364870"/>
                </a:lnTo>
                <a:lnTo>
                  <a:pt x="3643" y="369923"/>
                </a:lnTo>
                <a:lnTo>
                  <a:pt x="488" y="376523"/>
                </a:lnTo>
                <a:lnTo>
                  <a:pt x="0" y="383837"/>
                </a:lnTo>
                <a:lnTo>
                  <a:pt x="2393" y="391032"/>
                </a:lnTo>
                <a:lnTo>
                  <a:pt x="85578" y="533526"/>
                </a:lnTo>
                <a:lnTo>
                  <a:pt x="107671" y="495681"/>
                </a:lnTo>
                <a:lnTo>
                  <a:pt x="66528" y="495681"/>
                </a:lnTo>
                <a:lnTo>
                  <a:pt x="66528" y="425069"/>
                </a:lnTo>
                <a:lnTo>
                  <a:pt x="35413" y="371729"/>
                </a:lnTo>
                <a:lnTo>
                  <a:pt x="30360" y="366121"/>
                </a:lnTo>
                <a:lnTo>
                  <a:pt x="23760" y="362966"/>
                </a:lnTo>
                <a:lnTo>
                  <a:pt x="16446" y="362477"/>
                </a:lnTo>
                <a:close/>
              </a:path>
              <a:path w="171450" h="534035">
                <a:moveTo>
                  <a:pt x="66528" y="425069"/>
                </a:moveTo>
                <a:lnTo>
                  <a:pt x="66528" y="495681"/>
                </a:lnTo>
                <a:lnTo>
                  <a:pt x="104628" y="495681"/>
                </a:lnTo>
                <a:lnTo>
                  <a:pt x="104628" y="486029"/>
                </a:lnTo>
                <a:lnTo>
                  <a:pt x="69068" y="486029"/>
                </a:lnTo>
                <a:lnTo>
                  <a:pt x="85578" y="457726"/>
                </a:lnTo>
                <a:lnTo>
                  <a:pt x="66528" y="425069"/>
                </a:lnTo>
                <a:close/>
              </a:path>
              <a:path w="171450" h="534035">
                <a:moveTo>
                  <a:pt x="154709" y="362477"/>
                </a:moveTo>
                <a:lnTo>
                  <a:pt x="147395" y="362966"/>
                </a:lnTo>
                <a:lnTo>
                  <a:pt x="140795" y="366121"/>
                </a:lnTo>
                <a:lnTo>
                  <a:pt x="135743" y="371729"/>
                </a:lnTo>
                <a:lnTo>
                  <a:pt x="104628" y="425069"/>
                </a:lnTo>
                <a:lnTo>
                  <a:pt x="104628" y="495681"/>
                </a:lnTo>
                <a:lnTo>
                  <a:pt x="107671" y="495681"/>
                </a:lnTo>
                <a:lnTo>
                  <a:pt x="168763" y="391032"/>
                </a:lnTo>
                <a:lnTo>
                  <a:pt x="171156" y="383837"/>
                </a:lnTo>
                <a:lnTo>
                  <a:pt x="170668" y="376523"/>
                </a:lnTo>
                <a:lnTo>
                  <a:pt x="167512" y="369923"/>
                </a:lnTo>
                <a:lnTo>
                  <a:pt x="161905" y="364870"/>
                </a:lnTo>
                <a:lnTo>
                  <a:pt x="154709" y="362477"/>
                </a:lnTo>
                <a:close/>
              </a:path>
              <a:path w="171450" h="534035">
                <a:moveTo>
                  <a:pt x="85578" y="457726"/>
                </a:moveTo>
                <a:lnTo>
                  <a:pt x="69068" y="486029"/>
                </a:lnTo>
                <a:lnTo>
                  <a:pt x="102088" y="486029"/>
                </a:lnTo>
                <a:lnTo>
                  <a:pt x="85578" y="457726"/>
                </a:lnTo>
                <a:close/>
              </a:path>
              <a:path w="171450" h="534035">
                <a:moveTo>
                  <a:pt x="104628" y="425069"/>
                </a:moveTo>
                <a:lnTo>
                  <a:pt x="85578" y="457726"/>
                </a:lnTo>
                <a:lnTo>
                  <a:pt x="102088" y="486029"/>
                </a:lnTo>
                <a:lnTo>
                  <a:pt x="104628" y="486029"/>
                </a:lnTo>
                <a:lnTo>
                  <a:pt x="104628" y="425069"/>
                </a:lnTo>
                <a:close/>
              </a:path>
              <a:path w="171450" h="534035">
                <a:moveTo>
                  <a:pt x="104628" y="0"/>
                </a:moveTo>
                <a:lnTo>
                  <a:pt x="66528" y="0"/>
                </a:lnTo>
                <a:lnTo>
                  <a:pt x="66528" y="425069"/>
                </a:lnTo>
                <a:lnTo>
                  <a:pt x="85578" y="457726"/>
                </a:lnTo>
                <a:lnTo>
                  <a:pt x="104628" y="425069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687583" y="3505961"/>
            <a:ext cx="171450" cy="1677035"/>
          </a:xfrm>
          <a:custGeom>
            <a:avLst/>
            <a:gdLst/>
            <a:ahLst/>
            <a:cxnLst/>
            <a:rect l="l" t="t" r="r" b="b"/>
            <a:pathLst>
              <a:path w="171450" h="1677035">
                <a:moveTo>
                  <a:pt x="16446" y="1505477"/>
                </a:moveTo>
                <a:lnTo>
                  <a:pt x="9251" y="1507870"/>
                </a:lnTo>
                <a:lnTo>
                  <a:pt x="3643" y="1512923"/>
                </a:lnTo>
                <a:lnTo>
                  <a:pt x="488" y="1519523"/>
                </a:lnTo>
                <a:lnTo>
                  <a:pt x="0" y="1526837"/>
                </a:lnTo>
                <a:lnTo>
                  <a:pt x="2393" y="1534033"/>
                </a:lnTo>
                <a:lnTo>
                  <a:pt x="85578" y="1676527"/>
                </a:lnTo>
                <a:lnTo>
                  <a:pt x="107671" y="1638681"/>
                </a:lnTo>
                <a:lnTo>
                  <a:pt x="66528" y="1638681"/>
                </a:lnTo>
                <a:lnTo>
                  <a:pt x="66528" y="1568069"/>
                </a:lnTo>
                <a:lnTo>
                  <a:pt x="35413" y="1514729"/>
                </a:lnTo>
                <a:lnTo>
                  <a:pt x="30360" y="1509121"/>
                </a:lnTo>
                <a:lnTo>
                  <a:pt x="23760" y="1505966"/>
                </a:lnTo>
                <a:lnTo>
                  <a:pt x="16446" y="1505477"/>
                </a:lnTo>
                <a:close/>
              </a:path>
              <a:path w="171450" h="1677035">
                <a:moveTo>
                  <a:pt x="66528" y="1568069"/>
                </a:moveTo>
                <a:lnTo>
                  <a:pt x="66528" y="1638681"/>
                </a:lnTo>
                <a:lnTo>
                  <a:pt x="104628" y="1638681"/>
                </a:lnTo>
                <a:lnTo>
                  <a:pt x="104628" y="1629029"/>
                </a:lnTo>
                <a:lnTo>
                  <a:pt x="69068" y="1629029"/>
                </a:lnTo>
                <a:lnTo>
                  <a:pt x="85578" y="1600726"/>
                </a:lnTo>
                <a:lnTo>
                  <a:pt x="66528" y="1568069"/>
                </a:lnTo>
                <a:close/>
              </a:path>
              <a:path w="171450" h="1677035">
                <a:moveTo>
                  <a:pt x="154709" y="1505477"/>
                </a:moveTo>
                <a:lnTo>
                  <a:pt x="147395" y="1505966"/>
                </a:lnTo>
                <a:lnTo>
                  <a:pt x="140795" y="1509121"/>
                </a:lnTo>
                <a:lnTo>
                  <a:pt x="135743" y="1514729"/>
                </a:lnTo>
                <a:lnTo>
                  <a:pt x="104628" y="1568069"/>
                </a:lnTo>
                <a:lnTo>
                  <a:pt x="104628" y="1638681"/>
                </a:lnTo>
                <a:lnTo>
                  <a:pt x="107671" y="1638681"/>
                </a:lnTo>
                <a:lnTo>
                  <a:pt x="168763" y="1534033"/>
                </a:lnTo>
                <a:lnTo>
                  <a:pt x="171156" y="1526837"/>
                </a:lnTo>
                <a:lnTo>
                  <a:pt x="170668" y="1519523"/>
                </a:lnTo>
                <a:lnTo>
                  <a:pt x="167512" y="1512923"/>
                </a:lnTo>
                <a:lnTo>
                  <a:pt x="161905" y="1507870"/>
                </a:lnTo>
                <a:lnTo>
                  <a:pt x="154709" y="1505477"/>
                </a:lnTo>
                <a:close/>
              </a:path>
              <a:path w="171450" h="1677035">
                <a:moveTo>
                  <a:pt x="85578" y="1600726"/>
                </a:moveTo>
                <a:lnTo>
                  <a:pt x="69068" y="1629029"/>
                </a:lnTo>
                <a:lnTo>
                  <a:pt x="102088" y="1629029"/>
                </a:lnTo>
                <a:lnTo>
                  <a:pt x="85578" y="1600726"/>
                </a:lnTo>
                <a:close/>
              </a:path>
              <a:path w="171450" h="1677035">
                <a:moveTo>
                  <a:pt x="104628" y="1568069"/>
                </a:moveTo>
                <a:lnTo>
                  <a:pt x="85578" y="1600726"/>
                </a:lnTo>
                <a:lnTo>
                  <a:pt x="102088" y="1629029"/>
                </a:lnTo>
                <a:lnTo>
                  <a:pt x="104628" y="1629029"/>
                </a:lnTo>
                <a:lnTo>
                  <a:pt x="104628" y="1568069"/>
                </a:lnTo>
                <a:close/>
              </a:path>
              <a:path w="171450" h="1677035">
                <a:moveTo>
                  <a:pt x="104628" y="0"/>
                </a:moveTo>
                <a:lnTo>
                  <a:pt x="66528" y="0"/>
                </a:lnTo>
                <a:lnTo>
                  <a:pt x="66528" y="1568069"/>
                </a:lnTo>
                <a:lnTo>
                  <a:pt x="85578" y="1600726"/>
                </a:lnTo>
                <a:lnTo>
                  <a:pt x="104628" y="1568069"/>
                </a:lnTo>
                <a:lnTo>
                  <a:pt x="1046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39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0312" y="1080261"/>
            <a:ext cx="7314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Classes of drugs </a:t>
            </a:r>
            <a:r>
              <a:rPr spc="-10" dirty="0"/>
              <a:t>prohibited </a:t>
            </a:r>
            <a:r>
              <a:rPr dirty="0"/>
              <a:t>to </a:t>
            </a:r>
            <a:r>
              <a:rPr spc="-5" dirty="0"/>
              <a:t>be</a:t>
            </a:r>
            <a:r>
              <a:rPr spc="5" dirty="0"/>
              <a:t> </a:t>
            </a:r>
            <a:r>
              <a:rPr spc="-5" dirty="0"/>
              <a:t>sold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651" y="2408047"/>
            <a:ext cx="7060565" cy="2007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Misbranded, spurious, adulterated and drugs </a:t>
            </a:r>
            <a:r>
              <a:rPr sz="2000" spc="5" dirty="0">
                <a:latin typeface="Times New Roman"/>
                <a:cs typeface="Times New Roman"/>
              </a:rPr>
              <a:t>not </a:t>
            </a:r>
            <a:r>
              <a:rPr sz="2000" dirty="0">
                <a:latin typeface="Times New Roman"/>
                <a:cs typeface="Times New Roman"/>
              </a:rPr>
              <a:t>of standard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quality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Patent/Proprietary </a:t>
            </a:r>
            <a:r>
              <a:rPr sz="2000" dirty="0">
                <a:latin typeface="Times New Roman"/>
                <a:cs typeface="Times New Roman"/>
              </a:rPr>
              <a:t>drugs with undisclosed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formula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Sch-J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Expired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48383"/>
            <a:ext cx="7712709" cy="180467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CHAPTER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85" dirty="0">
                <a:latin typeface="Times New Roman"/>
                <a:cs typeface="Times New Roman"/>
              </a:rPr>
              <a:t>IVA</a:t>
            </a:r>
            <a:endParaRPr sz="2000">
              <a:latin typeface="Times New Roman"/>
              <a:cs typeface="Times New Roman"/>
            </a:endParaRPr>
          </a:p>
          <a:p>
            <a:pPr marL="330835">
              <a:lnSpc>
                <a:spcPts val="2280"/>
              </a:lnSpc>
              <a:spcBef>
                <a:spcPts val="565"/>
              </a:spcBef>
            </a:pPr>
            <a:r>
              <a:rPr sz="2000" dirty="0">
                <a:latin typeface="Times New Roman"/>
                <a:cs typeface="Times New Roman"/>
              </a:rPr>
              <a:t>PROVISIONS </a:t>
            </a:r>
            <a:r>
              <a:rPr sz="2000" spc="-30" dirty="0">
                <a:latin typeface="Times New Roman"/>
                <a:cs typeface="Times New Roman"/>
              </a:rPr>
              <a:t>RELATING </a:t>
            </a:r>
            <a:r>
              <a:rPr sz="2000" spc="-20" dirty="0">
                <a:latin typeface="Times New Roman"/>
                <a:cs typeface="Times New Roman"/>
              </a:rPr>
              <a:t>TO </a:t>
            </a:r>
            <a:r>
              <a:rPr sz="2000" spc="-40" dirty="0">
                <a:latin typeface="Times New Roman"/>
                <a:cs typeface="Times New Roman"/>
              </a:rPr>
              <a:t>AYURVEDIC </a:t>
            </a:r>
            <a:r>
              <a:rPr sz="2000" dirty="0">
                <a:latin typeface="Times New Roman"/>
                <a:cs typeface="Times New Roman"/>
              </a:rPr>
              <a:t>SIDDHA </a:t>
            </a:r>
            <a:r>
              <a:rPr sz="2000" spc="5" dirty="0">
                <a:latin typeface="Times New Roman"/>
                <a:cs typeface="Times New Roman"/>
              </a:rPr>
              <a:t>AND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UNANI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000" b="1" dirty="0">
                <a:latin typeface="Times New Roman"/>
                <a:cs typeface="Times New Roman"/>
              </a:rPr>
              <a:t>CHAPTER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V</a:t>
            </a:r>
            <a:endParaRPr sz="2000">
              <a:latin typeface="Times New Roman"/>
              <a:cs typeface="Times New Roman"/>
            </a:endParaRPr>
          </a:p>
          <a:p>
            <a:pPr marL="329565">
              <a:lnSpc>
                <a:spcPct val="100000"/>
              </a:lnSpc>
              <a:spcBef>
                <a:spcPts val="565"/>
              </a:spcBef>
            </a:pPr>
            <a:r>
              <a:rPr sz="2000" dirty="0">
                <a:latin typeface="Times New Roman"/>
                <a:cs typeface="Times New Roman"/>
              </a:rPr>
              <a:t>MISCELLANEOUS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8152" y="6056782"/>
            <a:ext cx="128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5974" y="470661"/>
            <a:ext cx="60852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Wholesale Of Biological</a:t>
            </a:r>
            <a:r>
              <a:rPr spc="25" dirty="0"/>
              <a:t> </a:t>
            </a:r>
            <a:r>
              <a:rPr dirty="0"/>
              <a:t>(C/C</a:t>
            </a:r>
            <a:r>
              <a:rPr sz="3600" baseline="-20833" dirty="0"/>
              <a:t>1</a:t>
            </a:r>
            <a:r>
              <a:rPr sz="3600" dirty="0"/>
              <a:t>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31140" y="1569465"/>
            <a:ext cx="8391525" cy="312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09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61620" algn="l"/>
              </a:tabLst>
            </a:pPr>
            <a:r>
              <a:rPr sz="2000" dirty="0">
                <a:latin typeface="Times New Roman"/>
                <a:cs typeface="Times New Roman"/>
              </a:rPr>
              <a:t>Adequate </a:t>
            </a:r>
            <a:r>
              <a:rPr sz="2000" spc="-5" dirty="0">
                <a:latin typeface="Times New Roman"/>
                <a:cs typeface="Times New Roman"/>
              </a:rPr>
              <a:t>premises, </a:t>
            </a:r>
            <a:r>
              <a:rPr sz="2000" dirty="0">
                <a:latin typeface="Times New Roman"/>
                <a:cs typeface="Times New Roman"/>
              </a:rPr>
              <a:t>with </a:t>
            </a:r>
            <a:r>
              <a:rPr sz="2000" b="1" spc="-5" dirty="0">
                <a:latin typeface="Times New Roman"/>
                <a:cs typeface="Times New Roman"/>
              </a:rPr>
              <a:t>greater </a:t>
            </a:r>
            <a:r>
              <a:rPr sz="2000" b="1" dirty="0">
                <a:latin typeface="Times New Roman"/>
                <a:cs typeface="Times New Roman"/>
              </a:rPr>
              <a:t>than 10 </a:t>
            </a:r>
            <a:r>
              <a:rPr sz="2000" b="1" spc="5" dirty="0">
                <a:latin typeface="Times New Roman"/>
                <a:cs typeface="Times New Roman"/>
              </a:rPr>
              <a:t>M</a:t>
            </a:r>
            <a:r>
              <a:rPr sz="1950" b="1" spc="7" baseline="25641" dirty="0">
                <a:latin typeface="Times New Roman"/>
                <a:cs typeface="Times New Roman"/>
              </a:rPr>
              <a:t>2 </a:t>
            </a:r>
            <a:r>
              <a:rPr sz="2000" b="1" spc="-5" dirty="0">
                <a:latin typeface="Times New Roman"/>
                <a:cs typeface="Times New Roman"/>
              </a:rPr>
              <a:t>area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dirty="0">
                <a:latin typeface="Times New Roman"/>
                <a:cs typeface="Times New Roman"/>
              </a:rPr>
              <a:t>with proper storage</a:t>
            </a:r>
            <a:r>
              <a:rPr sz="2000" spc="-3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facility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260985" indent="-172720">
              <a:lnSpc>
                <a:spcPct val="100000"/>
              </a:lnSpc>
              <a:buFont typeface="Arial"/>
              <a:buChar char="•"/>
              <a:tabLst>
                <a:tab pos="261620" algn="l"/>
              </a:tabLst>
            </a:pP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dirty="0">
                <a:latin typeface="Times New Roman"/>
                <a:cs typeface="Times New Roman"/>
              </a:rPr>
              <a:t>sold </a:t>
            </a:r>
            <a:r>
              <a:rPr sz="2000" b="1" dirty="0">
                <a:latin typeface="Times New Roman"/>
                <a:cs typeface="Times New Roman"/>
              </a:rPr>
              <a:t>only to </a:t>
            </a:r>
            <a:r>
              <a:rPr sz="2000" b="1" spc="-5" dirty="0">
                <a:latin typeface="Times New Roman"/>
                <a:cs typeface="Times New Roman"/>
              </a:rPr>
              <a:t>retailer </a:t>
            </a:r>
            <a:r>
              <a:rPr sz="2000" b="1" dirty="0">
                <a:latin typeface="Times New Roman"/>
                <a:cs typeface="Times New Roman"/>
              </a:rPr>
              <a:t>having</a:t>
            </a:r>
            <a:r>
              <a:rPr sz="2000" b="1" spc="-2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license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260985" indent="-172720">
              <a:lnSpc>
                <a:spcPct val="100000"/>
              </a:lnSpc>
              <a:buFont typeface="Arial"/>
              <a:buChar char="•"/>
              <a:tabLst>
                <a:tab pos="261620" algn="l"/>
              </a:tabLst>
            </a:pPr>
            <a:r>
              <a:rPr sz="2000" spc="-5" dirty="0">
                <a:latin typeface="Times New Roman"/>
                <a:cs typeface="Times New Roman"/>
              </a:rPr>
              <a:t>Premises </a:t>
            </a:r>
            <a:r>
              <a:rPr sz="2000" dirty="0">
                <a:latin typeface="Times New Roman"/>
                <a:cs typeface="Times New Roman"/>
              </a:rPr>
              <a:t>should be </a:t>
            </a:r>
            <a:r>
              <a:rPr sz="2000" spc="-5" dirty="0">
                <a:latin typeface="Times New Roman"/>
                <a:cs typeface="Times New Roman"/>
              </a:rPr>
              <a:t>in charge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competent </a:t>
            </a:r>
            <a:r>
              <a:rPr sz="2000" dirty="0">
                <a:latin typeface="Times New Roman"/>
                <a:cs typeface="Times New Roman"/>
              </a:rPr>
              <a:t>person </a:t>
            </a:r>
            <a:r>
              <a:rPr sz="2000" spc="5" dirty="0">
                <a:latin typeface="Times New Roman"/>
                <a:cs typeface="Times New Roman"/>
              </a:rPr>
              <a:t>who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b="1" dirty="0">
                <a:latin typeface="Times New Roman"/>
                <a:cs typeface="Times New Roman"/>
              </a:rPr>
              <a:t>Reg.</a:t>
            </a:r>
            <a:r>
              <a:rPr sz="2000" b="1" spc="-1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Pharmacist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260985" indent="-172720">
              <a:lnSpc>
                <a:spcPct val="100000"/>
              </a:lnSpc>
              <a:buFont typeface="Arial"/>
              <a:buChar char="•"/>
              <a:tabLst>
                <a:tab pos="261620" algn="l"/>
              </a:tabLst>
            </a:pPr>
            <a:r>
              <a:rPr sz="2000" b="1" dirty="0">
                <a:latin typeface="Times New Roman"/>
                <a:cs typeface="Times New Roman"/>
              </a:rPr>
              <a:t>Records </a:t>
            </a:r>
            <a:r>
              <a:rPr sz="2000" dirty="0">
                <a:latin typeface="Times New Roman"/>
                <a:cs typeface="Times New Roman"/>
              </a:rPr>
              <a:t>of purchase </a:t>
            </a:r>
            <a:r>
              <a:rPr sz="2000" spc="5" dirty="0">
                <a:latin typeface="Times New Roman"/>
                <a:cs typeface="Times New Roman"/>
              </a:rPr>
              <a:t>&amp;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sale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260985" indent="-172720">
              <a:lnSpc>
                <a:spcPct val="100000"/>
              </a:lnSpc>
              <a:buFont typeface="Arial"/>
              <a:buChar char="•"/>
              <a:tabLst>
                <a:tab pos="261620" algn="l"/>
              </a:tabLst>
            </a:pPr>
            <a:r>
              <a:rPr sz="2000" dirty="0">
                <a:latin typeface="Times New Roman"/>
                <a:cs typeface="Times New Roman"/>
              </a:rPr>
              <a:t>Records preserved for </a:t>
            </a:r>
            <a:r>
              <a:rPr sz="2000" b="1" dirty="0">
                <a:latin typeface="Times New Roman"/>
                <a:cs typeface="Times New Roman"/>
              </a:rPr>
              <a:t>3 years </a:t>
            </a:r>
            <a:r>
              <a:rPr sz="2000" dirty="0">
                <a:latin typeface="Times New Roman"/>
                <a:cs typeface="Times New Roman"/>
              </a:rPr>
              <a:t>from date of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sale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260985" indent="-172720">
              <a:lnSpc>
                <a:spcPct val="100000"/>
              </a:lnSpc>
              <a:buFont typeface="Arial"/>
              <a:buChar char="•"/>
              <a:tabLst>
                <a:tab pos="261620" algn="l"/>
              </a:tabLst>
            </a:pPr>
            <a:r>
              <a:rPr sz="2000" dirty="0">
                <a:latin typeface="Times New Roman"/>
                <a:cs typeface="Times New Roman"/>
              </a:rPr>
              <a:t>License should </a:t>
            </a:r>
            <a:r>
              <a:rPr sz="2000" b="1" dirty="0">
                <a:latin typeface="Times New Roman"/>
                <a:cs typeface="Times New Roman"/>
              </a:rPr>
              <a:t>displayed on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premises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3847" rIns="0" bIns="0" rtlCol="0">
            <a:spAutoFit/>
          </a:bodyPr>
          <a:lstStyle/>
          <a:p>
            <a:pPr marL="1497965" marR="17780" indent="-788035">
              <a:lnSpc>
                <a:spcPts val="3890"/>
              </a:lnSpc>
              <a:spcBef>
                <a:spcPts val="585"/>
              </a:spcBef>
            </a:pPr>
            <a:r>
              <a:rPr spc="-5" dirty="0"/>
              <a:t>Wholesale Of Other Than</a:t>
            </a:r>
            <a:r>
              <a:rPr spc="-165" dirty="0"/>
              <a:t> </a:t>
            </a:r>
            <a:r>
              <a:rPr spc="-5" dirty="0"/>
              <a:t>Those  Specified In </a:t>
            </a:r>
            <a:r>
              <a:rPr dirty="0"/>
              <a:t>C/C</a:t>
            </a:r>
            <a:r>
              <a:rPr sz="3600" baseline="-20833" dirty="0"/>
              <a:t>1 </a:t>
            </a:r>
            <a:r>
              <a:rPr sz="3600" spc="-5" dirty="0"/>
              <a:t>And</a:t>
            </a:r>
            <a:r>
              <a:rPr sz="3600" spc="100" dirty="0"/>
              <a:t> </a:t>
            </a:r>
            <a:r>
              <a:rPr sz="3600" spc="-5" dirty="0"/>
              <a:t>X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2255647"/>
            <a:ext cx="8474075" cy="1347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All the conditions as discussed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biological.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2000" spc="-5" dirty="0">
                <a:latin typeface="Times New Roman"/>
                <a:cs typeface="Times New Roman"/>
              </a:rPr>
              <a:t>Compounding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made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or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under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direct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personal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supervision</a:t>
            </a:r>
            <a:r>
              <a:rPr sz="2000" b="1" spc="4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of</a:t>
            </a:r>
            <a:r>
              <a:rPr sz="2000" b="1" spc="4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1200"/>
              </a:spcBef>
            </a:pPr>
            <a:r>
              <a:rPr sz="2000" b="1" dirty="0">
                <a:latin typeface="Times New Roman"/>
                <a:cs typeface="Times New Roman"/>
              </a:rPr>
              <a:t>qualified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person.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5257" y="661161"/>
            <a:ext cx="20440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Retail</a:t>
            </a:r>
            <a:r>
              <a:rPr spc="-50" dirty="0"/>
              <a:t> </a:t>
            </a:r>
            <a:r>
              <a:rPr spc="-5" dirty="0"/>
              <a:t>sale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2027047"/>
            <a:ext cx="8397875" cy="3481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retail sale, </a:t>
            </a:r>
            <a:r>
              <a:rPr sz="2000" dirty="0">
                <a:latin typeface="Times New Roman"/>
                <a:cs typeface="Times New Roman"/>
              </a:rPr>
              <a:t>two </a:t>
            </a:r>
            <a:r>
              <a:rPr sz="2000" spc="-5" dirty="0">
                <a:latin typeface="Times New Roman"/>
                <a:cs typeface="Times New Roman"/>
              </a:rPr>
              <a:t>types </a:t>
            </a:r>
            <a:r>
              <a:rPr sz="2000" dirty="0">
                <a:latin typeface="Times New Roman"/>
                <a:cs typeface="Times New Roman"/>
              </a:rPr>
              <a:t>of licenses are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issued: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1700">
              <a:latin typeface="Times New Roman"/>
              <a:cs typeface="Times New Roman"/>
            </a:endParaRPr>
          </a:p>
          <a:p>
            <a:pPr marL="916305" lvl="1" indent="-218440">
              <a:lnSpc>
                <a:spcPct val="100000"/>
              </a:lnSpc>
              <a:buAutoNum type="romanLcParenR"/>
              <a:tabLst>
                <a:tab pos="916940" algn="l"/>
              </a:tabLst>
            </a:pPr>
            <a:r>
              <a:rPr sz="2000" dirty="0">
                <a:latin typeface="Times New Roman"/>
                <a:cs typeface="Times New Roman"/>
              </a:rPr>
              <a:t>General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licenses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Times New Roman"/>
              <a:buAutoNum type="romanLcParenR"/>
            </a:pPr>
            <a:endParaRPr sz="1700">
              <a:latin typeface="Times New Roman"/>
              <a:cs typeface="Times New Roman"/>
            </a:endParaRPr>
          </a:p>
          <a:p>
            <a:pPr marL="986790" lvl="1" indent="-288925">
              <a:lnSpc>
                <a:spcPct val="100000"/>
              </a:lnSpc>
              <a:buAutoNum type="romanLcParenR"/>
              <a:tabLst>
                <a:tab pos="987425" algn="l"/>
              </a:tabLst>
            </a:pPr>
            <a:r>
              <a:rPr sz="2000" spc="-5" dirty="0">
                <a:latin typeface="Times New Roman"/>
                <a:cs typeface="Times New Roman"/>
              </a:rPr>
              <a:t>Restricted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licenses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Restricted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license:</a:t>
            </a:r>
            <a:endParaRPr sz="2000">
              <a:latin typeface="Times New Roman"/>
              <a:cs typeface="Times New Roman"/>
            </a:endParaRPr>
          </a:p>
          <a:p>
            <a:pPr marL="184785" marR="5080" indent="513715" algn="just">
              <a:lnSpc>
                <a:spcPct val="150100"/>
              </a:lnSpc>
              <a:spcBef>
                <a:spcPts val="800"/>
              </a:spcBef>
            </a:pPr>
            <a:r>
              <a:rPr sz="2000" spc="-5" dirty="0">
                <a:latin typeface="Times New Roman"/>
                <a:cs typeface="Times New Roman"/>
              </a:rPr>
              <a:t>Granted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those dealers who do </a:t>
            </a:r>
            <a:r>
              <a:rPr sz="2000" dirty="0">
                <a:latin typeface="Times New Roman"/>
                <a:cs typeface="Times New Roman"/>
              </a:rPr>
              <a:t>not </a:t>
            </a:r>
            <a:r>
              <a:rPr sz="2000" spc="-5" dirty="0">
                <a:latin typeface="Times New Roman"/>
                <a:cs typeface="Times New Roman"/>
              </a:rPr>
              <a:t>engage the services of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qualified  person and </a:t>
            </a:r>
            <a:r>
              <a:rPr sz="2000" dirty="0">
                <a:latin typeface="Times New Roman"/>
                <a:cs typeface="Times New Roman"/>
              </a:rPr>
              <a:t>only deal </a:t>
            </a:r>
            <a:r>
              <a:rPr sz="2000" spc="-5" dirty="0">
                <a:latin typeface="Times New Roman"/>
                <a:cs typeface="Times New Roman"/>
              </a:rPr>
              <a:t>with such classes of </a:t>
            </a:r>
            <a:r>
              <a:rPr sz="2000" dirty="0">
                <a:latin typeface="Times New Roman"/>
                <a:cs typeface="Times New Roman"/>
              </a:rPr>
              <a:t>drugs whose sales </a:t>
            </a:r>
            <a:r>
              <a:rPr sz="2000" spc="-5" dirty="0">
                <a:latin typeface="Times New Roman"/>
                <a:cs typeface="Times New Roman"/>
              </a:rPr>
              <a:t>can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10" dirty="0">
                <a:latin typeface="Times New Roman"/>
                <a:cs typeface="Times New Roman"/>
              </a:rPr>
              <a:t>effected  </a:t>
            </a:r>
            <a:r>
              <a:rPr sz="2000" dirty="0">
                <a:latin typeface="Times New Roman"/>
                <a:cs typeface="Times New Roman"/>
              </a:rPr>
              <a:t>without qualified person and vendors </a:t>
            </a:r>
            <a:r>
              <a:rPr sz="2000" spc="5" dirty="0">
                <a:latin typeface="Times New Roman"/>
                <a:cs typeface="Times New Roman"/>
              </a:rPr>
              <a:t>who </a:t>
            </a:r>
            <a:r>
              <a:rPr sz="2000" dirty="0">
                <a:latin typeface="Times New Roman"/>
                <a:cs typeface="Times New Roman"/>
              </a:rPr>
              <a:t>do </a:t>
            </a:r>
            <a:r>
              <a:rPr sz="2000" spc="5" dirty="0">
                <a:latin typeface="Times New Roman"/>
                <a:cs typeface="Times New Roman"/>
              </a:rPr>
              <a:t>not </a:t>
            </a:r>
            <a:r>
              <a:rPr sz="2000" dirty="0">
                <a:latin typeface="Times New Roman"/>
                <a:cs typeface="Times New Roman"/>
              </a:rPr>
              <a:t>have fixed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premises.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173" y="889761"/>
            <a:ext cx="4393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Labeling &amp;</a:t>
            </a:r>
            <a:r>
              <a:rPr spc="-25" dirty="0"/>
              <a:t> </a:t>
            </a:r>
            <a:r>
              <a:rPr spc="-5" dirty="0"/>
              <a:t>Packaging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2027656"/>
            <a:ext cx="83013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All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general </a:t>
            </a:r>
            <a:r>
              <a:rPr sz="2000" spc="-5" dirty="0">
                <a:latin typeface="Times New Roman"/>
                <a:cs typeface="Times New Roman"/>
              </a:rPr>
              <a:t>and specific labeling and packaging specified to </a:t>
            </a:r>
            <a:r>
              <a:rPr sz="2000" spc="-10" dirty="0">
                <a:latin typeface="Times New Roman"/>
                <a:cs typeface="Times New Roman"/>
              </a:rPr>
              <a:t>all </a:t>
            </a:r>
            <a:r>
              <a:rPr sz="2000" spc="-5" dirty="0">
                <a:latin typeface="Times New Roman"/>
                <a:cs typeface="Times New Roman"/>
              </a:rPr>
              <a:t>classes </a:t>
            </a:r>
            <a:r>
              <a:rPr sz="2000" spc="-10" dirty="0">
                <a:latin typeface="Times New Roman"/>
                <a:cs typeface="Times New Roman"/>
              </a:rPr>
              <a:t>of  </a:t>
            </a:r>
            <a:r>
              <a:rPr sz="2000" dirty="0">
                <a:latin typeface="Times New Roman"/>
                <a:cs typeface="Times New Roman"/>
              </a:rPr>
              <a:t>drugs and </a:t>
            </a:r>
            <a:r>
              <a:rPr sz="2000" spc="-5" dirty="0">
                <a:latin typeface="Times New Roman"/>
                <a:cs typeface="Times New Roman"/>
              </a:rPr>
              <a:t>cosmetics </a:t>
            </a:r>
            <a:r>
              <a:rPr sz="2000" dirty="0">
                <a:latin typeface="Times New Roman"/>
                <a:cs typeface="Times New Roman"/>
              </a:rPr>
              <a:t>should be </a:t>
            </a:r>
            <a:r>
              <a:rPr sz="2000" spc="-5" dirty="0">
                <a:latin typeface="Times New Roman"/>
                <a:cs typeface="Times New Roman"/>
              </a:rPr>
              <a:t>as </a:t>
            </a:r>
            <a:r>
              <a:rPr sz="2000" dirty="0">
                <a:latin typeface="Times New Roman"/>
                <a:cs typeface="Times New Roman"/>
              </a:rPr>
              <a:t>per the provisions </a:t>
            </a:r>
            <a:r>
              <a:rPr sz="2000" spc="-5" dirty="0">
                <a:latin typeface="Times New Roman"/>
                <a:cs typeface="Times New Roman"/>
              </a:rPr>
              <a:t>made </a:t>
            </a:r>
            <a:r>
              <a:rPr sz="2000" dirty="0">
                <a:latin typeface="Times New Roman"/>
                <a:cs typeface="Times New Roman"/>
              </a:rPr>
              <a:t>under the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act.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6063" y="203403"/>
            <a:ext cx="42538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Schedules </a:t>
            </a:r>
            <a:r>
              <a:rPr dirty="0"/>
              <a:t>to the</a:t>
            </a:r>
            <a:r>
              <a:rPr spc="-40" dirty="0"/>
              <a:t> </a:t>
            </a:r>
            <a:r>
              <a:rPr spc="-5" dirty="0"/>
              <a:t>rules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92134" y="6445148"/>
            <a:ext cx="2317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0"/>
              </a:lnSpc>
            </a:pPr>
            <a:r>
              <a:rPr sz="1800" b="1" spc="-5" dirty="0">
                <a:solidFill>
                  <a:srgbClr val="888888"/>
                </a:solidFill>
                <a:latin typeface="Calibri"/>
                <a:cs typeface="Calibri"/>
              </a:rPr>
              <a:t>44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066825"/>
            <a:ext cx="1376045" cy="649605"/>
          </a:xfrm>
          <a:custGeom>
            <a:avLst/>
            <a:gdLst/>
            <a:ahLst/>
            <a:cxnLst/>
            <a:rect l="l" t="t" r="r" b="b"/>
            <a:pathLst>
              <a:path w="1376045" h="649605">
                <a:moveTo>
                  <a:pt x="0" y="649452"/>
                </a:moveTo>
                <a:lnTo>
                  <a:pt x="1375664" y="649452"/>
                </a:lnTo>
                <a:lnTo>
                  <a:pt x="1375664" y="0"/>
                </a:lnTo>
                <a:lnTo>
                  <a:pt x="0" y="0"/>
                </a:lnTo>
                <a:lnTo>
                  <a:pt x="0" y="649452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75663" y="1066825"/>
            <a:ext cx="7768590" cy="649605"/>
          </a:xfrm>
          <a:custGeom>
            <a:avLst/>
            <a:gdLst/>
            <a:ahLst/>
            <a:cxnLst/>
            <a:rect l="l" t="t" r="r" b="b"/>
            <a:pathLst>
              <a:path w="7768590" h="649605">
                <a:moveTo>
                  <a:pt x="0" y="649452"/>
                </a:moveTo>
                <a:lnTo>
                  <a:pt x="7768336" y="649452"/>
                </a:lnTo>
                <a:lnTo>
                  <a:pt x="7768336" y="0"/>
                </a:lnTo>
                <a:lnTo>
                  <a:pt x="0" y="0"/>
                </a:lnTo>
                <a:lnTo>
                  <a:pt x="0" y="649452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754377"/>
            <a:ext cx="1376045" cy="546735"/>
          </a:xfrm>
          <a:custGeom>
            <a:avLst/>
            <a:gdLst/>
            <a:ahLst/>
            <a:cxnLst/>
            <a:rect l="l" t="t" r="r" b="b"/>
            <a:pathLst>
              <a:path w="1376045" h="546735">
                <a:moveTo>
                  <a:pt x="0" y="546608"/>
                </a:moveTo>
                <a:lnTo>
                  <a:pt x="1375664" y="546608"/>
                </a:lnTo>
                <a:lnTo>
                  <a:pt x="1375664" y="0"/>
                </a:lnTo>
                <a:lnTo>
                  <a:pt x="0" y="0"/>
                </a:lnTo>
                <a:lnTo>
                  <a:pt x="0" y="546608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75663" y="1754377"/>
            <a:ext cx="7768590" cy="546735"/>
          </a:xfrm>
          <a:custGeom>
            <a:avLst/>
            <a:gdLst/>
            <a:ahLst/>
            <a:cxnLst/>
            <a:rect l="l" t="t" r="r" b="b"/>
            <a:pathLst>
              <a:path w="7768590" h="546735">
                <a:moveTo>
                  <a:pt x="0" y="546608"/>
                </a:moveTo>
                <a:lnTo>
                  <a:pt x="7768336" y="546608"/>
                </a:lnTo>
                <a:lnTo>
                  <a:pt x="7768336" y="0"/>
                </a:lnTo>
                <a:lnTo>
                  <a:pt x="0" y="0"/>
                </a:lnTo>
                <a:lnTo>
                  <a:pt x="0" y="546608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2300922"/>
            <a:ext cx="1376045" cy="508634"/>
          </a:xfrm>
          <a:custGeom>
            <a:avLst/>
            <a:gdLst/>
            <a:ahLst/>
            <a:cxnLst/>
            <a:rect l="l" t="t" r="r" b="b"/>
            <a:pathLst>
              <a:path w="1376045" h="508635">
                <a:moveTo>
                  <a:pt x="0" y="508190"/>
                </a:moveTo>
                <a:lnTo>
                  <a:pt x="1375664" y="508190"/>
                </a:lnTo>
                <a:lnTo>
                  <a:pt x="1375664" y="0"/>
                </a:lnTo>
                <a:lnTo>
                  <a:pt x="0" y="0"/>
                </a:lnTo>
                <a:lnTo>
                  <a:pt x="0" y="50819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5663" y="2300922"/>
            <a:ext cx="7768590" cy="508634"/>
          </a:xfrm>
          <a:custGeom>
            <a:avLst/>
            <a:gdLst/>
            <a:ahLst/>
            <a:cxnLst/>
            <a:rect l="l" t="t" r="r" b="b"/>
            <a:pathLst>
              <a:path w="7768590" h="508635">
                <a:moveTo>
                  <a:pt x="0" y="508190"/>
                </a:moveTo>
                <a:lnTo>
                  <a:pt x="7768336" y="508190"/>
                </a:lnTo>
                <a:lnTo>
                  <a:pt x="7768336" y="0"/>
                </a:lnTo>
                <a:lnTo>
                  <a:pt x="0" y="0"/>
                </a:lnTo>
                <a:lnTo>
                  <a:pt x="0" y="50819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2809113"/>
            <a:ext cx="1376045" cy="1005840"/>
          </a:xfrm>
          <a:custGeom>
            <a:avLst/>
            <a:gdLst/>
            <a:ahLst/>
            <a:cxnLst/>
            <a:rect l="l" t="t" r="r" b="b"/>
            <a:pathLst>
              <a:path w="1376045" h="1005839">
                <a:moveTo>
                  <a:pt x="0" y="1005839"/>
                </a:moveTo>
                <a:lnTo>
                  <a:pt x="1375664" y="1005839"/>
                </a:lnTo>
                <a:lnTo>
                  <a:pt x="1375664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75663" y="2809113"/>
            <a:ext cx="7768590" cy="1005840"/>
          </a:xfrm>
          <a:custGeom>
            <a:avLst/>
            <a:gdLst/>
            <a:ahLst/>
            <a:cxnLst/>
            <a:rect l="l" t="t" r="r" b="b"/>
            <a:pathLst>
              <a:path w="7768590" h="1005839">
                <a:moveTo>
                  <a:pt x="0" y="1005839"/>
                </a:moveTo>
                <a:lnTo>
                  <a:pt x="7768336" y="1005839"/>
                </a:lnTo>
                <a:lnTo>
                  <a:pt x="7768336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3814953"/>
            <a:ext cx="1376045" cy="1005840"/>
          </a:xfrm>
          <a:custGeom>
            <a:avLst/>
            <a:gdLst/>
            <a:ahLst/>
            <a:cxnLst/>
            <a:rect l="l" t="t" r="r" b="b"/>
            <a:pathLst>
              <a:path w="1376045" h="1005839">
                <a:moveTo>
                  <a:pt x="0" y="1005840"/>
                </a:moveTo>
                <a:lnTo>
                  <a:pt x="1375664" y="1005840"/>
                </a:lnTo>
                <a:lnTo>
                  <a:pt x="1375664" y="0"/>
                </a:lnTo>
                <a:lnTo>
                  <a:pt x="0" y="0"/>
                </a:lnTo>
                <a:lnTo>
                  <a:pt x="0" y="100584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75663" y="3814953"/>
            <a:ext cx="7768590" cy="1005840"/>
          </a:xfrm>
          <a:custGeom>
            <a:avLst/>
            <a:gdLst/>
            <a:ahLst/>
            <a:cxnLst/>
            <a:rect l="l" t="t" r="r" b="b"/>
            <a:pathLst>
              <a:path w="7768590" h="1005839">
                <a:moveTo>
                  <a:pt x="0" y="1005840"/>
                </a:moveTo>
                <a:lnTo>
                  <a:pt x="7768336" y="1005840"/>
                </a:lnTo>
                <a:lnTo>
                  <a:pt x="7768336" y="0"/>
                </a:lnTo>
                <a:lnTo>
                  <a:pt x="0" y="0"/>
                </a:lnTo>
                <a:lnTo>
                  <a:pt x="0" y="100584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4820818"/>
            <a:ext cx="1376045" cy="668655"/>
          </a:xfrm>
          <a:custGeom>
            <a:avLst/>
            <a:gdLst/>
            <a:ahLst/>
            <a:cxnLst/>
            <a:rect l="l" t="t" r="r" b="b"/>
            <a:pathLst>
              <a:path w="1376045" h="668654">
                <a:moveTo>
                  <a:pt x="0" y="668502"/>
                </a:moveTo>
                <a:lnTo>
                  <a:pt x="1375664" y="668502"/>
                </a:lnTo>
                <a:lnTo>
                  <a:pt x="1375664" y="0"/>
                </a:lnTo>
                <a:lnTo>
                  <a:pt x="0" y="0"/>
                </a:lnTo>
                <a:lnTo>
                  <a:pt x="0" y="668502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75663" y="4820818"/>
            <a:ext cx="7768590" cy="668655"/>
          </a:xfrm>
          <a:custGeom>
            <a:avLst/>
            <a:gdLst/>
            <a:ahLst/>
            <a:cxnLst/>
            <a:rect l="l" t="t" r="r" b="b"/>
            <a:pathLst>
              <a:path w="7768590" h="668654">
                <a:moveTo>
                  <a:pt x="0" y="668502"/>
                </a:moveTo>
                <a:lnTo>
                  <a:pt x="7768336" y="668502"/>
                </a:lnTo>
                <a:lnTo>
                  <a:pt x="7768336" y="0"/>
                </a:lnTo>
                <a:lnTo>
                  <a:pt x="0" y="0"/>
                </a:lnTo>
                <a:lnTo>
                  <a:pt x="0" y="668502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5489333"/>
            <a:ext cx="1376045" cy="701040"/>
          </a:xfrm>
          <a:custGeom>
            <a:avLst/>
            <a:gdLst/>
            <a:ahLst/>
            <a:cxnLst/>
            <a:rect l="l" t="t" r="r" b="b"/>
            <a:pathLst>
              <a:path w="1376045" h="701039">
                <a:moveTo>
                  <a:pt x="0" y="701040"/>
                </a:moveTo>
                <a:lnTo>
                  <a:pt x="1375664" y="701040"/>
                </a:lnTo>
                <a:lnTo>
                  <a:pt x="137566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75663" y="5489333"/>
            <a:ext cx="7768590" cy="701040"/>
          </a:xfrm>
          <a:custGeom>
            <a:avLst/>
            <a:gdLst/>
            <a:ahLst/>
            <a:cxnLst/>
            <a:rect l="l" t="t" r="r" b="b"/>
            <a:pathLst>
              <a:path w="7768590" h="701039">
                <a:moveTo>
                  <a:pt x="0" y="701040"/>
                </a:moveTo>
                <a:lnTo>
                  <a:pt x="7768336" y="701040"/>
                </a:lnTo>
                <a:lnTo>
                  <a:pt x="7768336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6190384"/>
            <a:ext cx="1376045" cy="668020"/>
          </a:xfrm>
          <a:custGeom>
            <a:avLst/>
            <a:gdLst/>
            <a:ahLst/>
            <a:cxnLst/>
            <a:rect l="l" t="t" r="r" b="b"/>
            <a:pathLst>
              <a:path w="1376045" h="668020">
                <a:moveTo>
                  <a:pt x="1375664" y="667610"/>
                </a:moveTo>
                <a:lnTo>
                  <a:pt x="1375664" y="0"/>
                </a:lnTo>
                <a:lnTo>
                  <a:pt x="0" y="0"/>
                </a:lnTo>
                <a:lnTo>
                  <a:pt x="0" y="667610"/>
                </a:lnTo>
                <a:lnTo>
                  <a:pt x="1375664" y="66761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75663" y="6190384"/>
            <a:ext cx="7768590" cy="668020"/>
          </a:xfrm>
          <a:custGeom>
            <a:avLst/>
            <a:gdLst/>
            <a:ahLst/>
            <a:cxnLst/>
            <a:rect l="l" t="t" r="r" b="b"/>
            <a:pathLst>
              <a:path w="7768590" h="668020">
                <a:moveTo>
                  <a:pt x="7768336" y="667610"/>
                </a:moveTo>
                <a:lnTo>
                  <a:pt x="7768336" y="0"/>
                </a:lnTo>
                <a:lnTo>
                  <a:pt x="0" y="0"/>
                </a:lnTo>
                <a:lnTo>
                  <a:pt x="0" y="667610"/>
                </a:lnTo>
                <a:lnTo>
                  <a:pt x="7768336" y="66761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75663" y="1060450"/>
            <a:ext cx="0" cy="655955"/>
          </a:xfrm>
          <a:custGeom>
            <a:avLst/>
            <a:gdLst/>
            <a:ahLst/>
            <a:cxnLst/>
            <a:rect l="l" t="t" r="r" b="b"/>
            <a:pathLst>
              <a:path h="655955">
                <a:moveTo>
                  <a:pt x="0" y="0"/>
                </a:moveTo>
                <a:lnTo>
                  <a:pt x="0" y="65582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75663" y="1754377"/>
            <a:ext cx="0" cy="5104130"/>
          </a:xfrm>
          <a:custGeom>
            <a:avLst/>
            <a:gdLst/>
            <a:ahLst/>
            <a:cxnLst/>
            <a:rect l="l" t="t" r="r" b="b"/>
            <a:pathLst>
              <a:path h="5104130">
                <a:moveTo>
                  <a:pt x="0" y="0"/>
                </a:moveTo>
                <a:lnTo>
                  <a:pt x="0" y="5103618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2300985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280911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381495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0" y="4820792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0" y="5489321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619037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75" y="1060450"/>
            <a:ext cx="0" cy="5797550"/>
          </a:xfrm>
          <a:custGeom>
            <a:avLst/>
            <a:gdLst/>
            <a:ahLst/>
            <a:cxnLst/>
            <a:rect l="l" t="t" r="r" b="b"/>
            <a:pathLst>
              <a:path h="5797550">
                <a:moveTo>
                  <a:pt x="0" y="0"/>
                </a:moveTo>
                <a:lnTo>
                  <a:pt x="0" y="57975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140825" y="1060450"/>
            <a:ext cx="0" cy="5797550"/>
          </a:xfrm>
          <a:custGeom>
            <a:avLst/>
            <a:gdLst/>
            <a:ahLst/>
            <a:cxnLst/>
            <a:rect l="l" t="t" r="r" b="b"/>
            <a:pathLst>
              <a:path h="5797550">
                <a:moveTo>
                  <a:pt x="0" y="0"/>
                </a:moveTo>
                <a:lnTo>
                  <a:pt x="0" y="57975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0" y="10668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35076" y="1090930"/>
            <a:ext cx="704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17846" y="1090930"/>
            <a:ext cx="12839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CO</a:t>
            </a:r>
            <a:r>
              <a:rPr sz="20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NT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9188" y="1759712"/>
            <a:ext cx="43560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“A”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454658" y="1759712"/>
            <a:ext cx="66694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Performa </a:t>
            </a: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b="1" dirty="0">
                <a:latin typeface="Times New Roman"/>
                <a:cs typeface="Times New Roman"/>
              </a:rPr>
              <a:t>forms no. 1 to </a:t>
            </a:r>
            <a:r>
              <a:rPr sz="2000" b="1" spc="5" dirty="0">
                <a:latin typeface="Times New Roman"/>
                <a:cs typeface="Times New Roman"/>
              </a:rPr>
              <a:t>50</a:t>
            </a:r>
            <a:r>
              <a:rPr sz="2000" spc="5" dirty="0">
                <a:latin typeface="Times New Roman"/>
                <a:cs typeface="Times New Roman"/>
              </a:rPr>
              <a:t>( </a:t>
            </a:r>
            <a:r>
              <a:rPr sz="2000" dirty="0">
                <a:latin typeface="Times New Roman"/>
                <a:cs typeface="Times New Roman"/>
              </a:rPr>
              <a:t>Application, issue, renewal,</a:t>
            </a:r>
            <a:r>
              <a:rPr sz="2000" spc="-2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76808" y="2325370"/>
            <a:ext cx="421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</a:t>
            </a:r>
            <a:r>
              <a:rPr sz="2000" spc="-10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54658" y="2325370"/>
            <a:ext cx="58807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Rates of fee </a:t>
            </a: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test </a:t>
            </a:r>
            <a:r>
              <a:rPr sz="2000" dirty="0">
                <a:latin typeface="Times New Roman"/>
                <a:cs typeface="Times New Roman"/>
              </a:rPr>
              <a:t>or analysis by CDL or Govt.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analysts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6808" y="2833877"/>
            <a:ext cx="421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</a:t>
            </a:r>
            <a:r>
              <a:rPr sz="2000" spc="-10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54658" y="2833877"/>
            <a:ext cx="7612380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List </a:t>
            </a:r>
            <a:r>
              <a:rPr sz="2000" spc="-5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Biological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5" dirty="0">
                <a:latin typeface="Times New Roman"/>
                <a:cs typeface="Times New Roman"/>
              </a:rPr>
              <a:t>special </a:t>
            </a:r>
            <a:r>
              <a:rPr sz="2000" b="1" spc="-10" dirty="0">
                <a:latin typeface="Times New Roman"/>
                <a:cs typeface="Times New Roman"/>
              </a:rPr>
              <a:t>products </a:t>
            </a:r>
            <a:r>
              <a:rPr sz="2000" b="1" spc="-5" dirty="0">
                <a:latin typeface="Times New Roman"/>
                <a:cs typeface="Times New Roman"/>
              </a:rPr>
              <a:t>(Injectable) </a:t>
            </a:r>
            <a:r>
              <a:rPr sz="2000" spc="-5" dirty="0">
                <a:latin typeface="Times New Roman"/>
                <a:cs typeface="Times New Roman"/>
              </a:rPr>
              <a:t>applicable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special  </a:t>
            </a:r>
            <a:r>
              <a:rPr sz="2000" dirty="0">
                <a:latin typeface="Times New Roman"/>
                <a:cs typeface="Times New Roman"/>
              </a:rPr>
              <a:t>provisions.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Ex. Sera, </a:t>
            </a:r>
            <a:r>
              <a:rPr sz="2000" spc="-25" dirty="0">
                <a:latin typeface="Times New Roman"/>
                <a:cs typeface="Times New Roman"/>
              </a:rPr>
              <a:t>Vaccines,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Penicillin…..etc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08736" y="3839717"/>
            <a:ext cx="5568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“C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454658" y="3839717"/>
            <a:ext cx="761047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76935" algn="l"/>
                <a:tab pos="2060575" algn="l"/>
                <a:tab pos="2556510" algn="l"/>
                <a:tab pos="3387090" algn="l"/>
                <a:tab pos="4390390" algn="l"/>
                <a:tab pos="6233160" algn="l"/>
                <a:tab pos="7403465" algn="l"/>
              </a:tabLst>
            </a:pPr>
            <a:r>
              <a:rPr sz="2000" dirty="0">
                <a:latin typeface="Times New Roman"/>
                <a:cs typeface="Times New Roman"/>
              </a:rPr>
              <a:t>List </a:t>
            </a:r>
            <a:r>
              <a:rPr sz="2000" spc="-5" dirty="0">
                <a:latin typeface="Times New Roman"/>
                <a:cs typeface="Times New Roman"/>
              </a:rPr>
              <a:t> o</a:t>
            </a:r>
            <a:r>
              <a:rPr sz="2000" dirty="0">
                <a:latin typeface="Times New Roman"/>
                <a:cs typeface="Times New Roman"/>
              </a:rPr>
              <a:t>f	B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-15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ogi</a:t>
            </a:r>
            <a:r>
              <a:rPr sz="2000" spc="-10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al	</a:t>
            </a:r>
            <a:r>
              <a:rPr sz="2000" spc="-1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nd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pec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al	pr</a:t>
            </a:r>
            <a:r>
              <a:rPr sz="2000" spc="-10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10" dirty="0">
                <a:latin typeface="Times New Roman"/>
                <a:cs typeface="Times New Roman"/>
              </a:rPr>
              <a:t>u</a:t>
            </a:r>
            <a:r>
              <a:rPr sz="2000" spc="-15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ts	</a:t>
            </a:r>
            <a:r>
              <a:rPr sz="2000" b="1" spc="-10" dirty="0">
                <a:latin typeface="Times New Roman"/>
                <a:cs typeface="Times New Roman"/>
              </a:rPr>
              <a:t>(n</a:t>
            </a:r>
            <a:r>
              <a:rPr sz="2000" b="1" dirty="0">
                <a:latin typeface="Times New Roman"/>
                <a:cs typeface="Times New Roman"/>
              </a:rPr>
              <a:t>o</a:t>
            </a:r>
            <a:r>
              <a:rPr sz="2000" b="1" spc="5" dirty="0">
                <a:latin typeface="Times New Roman"/>
                <a:cs typeface="Times New Roman"/>
              </a:rPr>
              <a:t>n</a:t>
            </a:r>
            <a:r>
              <a:rPr sz="2000" b="1" spc="-10" dirty="0">
                <a:latin typeface="Times New Roman"/>
                <a:cs typeface="Times New Roman"/>
              </a:rPr>
              <a:t>p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sz="2000" b="1" spc="-35" dirty="0">
                <a:latin typeface="Times New Roman"/>
                <a:cs typeface="Times New Roman"/>
              </a:rPr>
              <a:t>r</a:t>
            </a:r>
            <a:r>
              <a:rPr sz="2000" b="1" dirty="0">
                <a:latin typeface="Times New Roman"/>
                <a:cs typeface="Times New Roman"/>
              </a:rPr>
              <a:t>e</a:t>
            </a:r>
            <a:r>
              <a:rPr sz="2000" b="1" spc="-15" dirty="0">
                <a:latin typeface="Times New Roman"/>
                <a:cs typeface="Times New Roman"/>
              </a:rPr>
              <a:t>n</a:t>
            </a:r>
            <a:r>
              <a:rPr sz="2000" b="1" dirty="0">
                <a:latin typeface="Times New Roman"/>
                <a:cs typeface="Times New Roman"/>
              </a:rPr>
              <a:t>te</a:t>
            </a:r>
            <a:r>
              <a:rPr sz="2000" b="1" spc="-10" dirty="0">
                <a:latin typeface="Times New Roman"/>
                <a:cs typeface="Times New Roman"/>
              </a:rPr>
              <a:t>r</a:t>
            </a: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sz="2000" b="1" spc="-15" dirty="0">
                <a:latin typeface="Times New Roman"/>
                <a:cs typeface="Times New Roman"/>
              </a:rPr>
              <a:t>l</a:t>
            </a:r>
            <a:r>
              <a:rPr sz="2000" b="1" dirty="0">
                <a:latin typeface="Times New Roman"/>
                <a:cs typeface="Times New Roman"/>
              </a:rPr>
              <a:t>)	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plic</a:t>
            </a:r>
            <a:r>
              <a:rPr sz="2000" spc="-2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ble	</a:t>
            </a:r>
            <a:r>
              <a:rPr sz="2000" spc="-20" dirty="0">
                <a:latin typeface="Times New Roman"/>
                <a:cs typeface="Times New Roman"/>
              </a:rPr>
              <a:t>to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special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provisions.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Ex. </a:t>
            </a:r>
            <a:r>
              <a:rPr sz="2000" spc="-5" dirty="0">
                <a:latin typeface="Times New Roman"/>
                <a:cs typeface="Times New Roman"/>
              </a:rPr>
              <a:t>Digitalis, </a:t>
            </a:r>
            <a:r>
              <a:rPr sz="2000" dirty="0">
                <a:latin typeface="Times New Roman"/>
                <a:cs typeface="Times New Roman"/>
              </a:rPr>
              <a:t>Hormones ,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Ergot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9188" y="4845811"/>
            <a:ext cx="43560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“D”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54658" y="4845811"/>
            <a:ext cx="6006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List of drugs that are </a:t>
            </a:r>
            <a:r>
              <a:rPr sz="2000" b="1" dirty="0">
                <a:latin typeface="Times New Roman"/>
                <a:cs typeface="Times New Roman"/>
              </a:rPr>
              <a:t>exempted </a:t>
            </a:r>
            <a:r>
              <a:rPr sz="2000" dirty="0">
                <a:latin typeface="Times New Roman"/>
                <a:cs typeface="Times New Roman"/>
              </a:rPr>
              <a:t>from provisions of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import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16356" y="5514543"/>
            <a:ext cx="5429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“E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54658" y="5514543"/>
            <a:ext cx="76123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List of </a:t>
            </a:r>
            <a:r>
              <a:rPr sz="2000" spc="-5" dirty="0">
                <a:latin typeface="Times New Roman"/>
                <a:cs typeface="Times New Roman"/>
              </a:rPr>
              <a:t>poisonous substances under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b="1" spc="-20" dirty="0">
                <a:latin typeface="Times New Roman"/>
                <a:cs typeface="Times New Roman"/>
              </a:rPr>
              <a:t>Ayurvedic </a:t>
            </a:r>
            <a:r>
              <a:rPr sz="2000" b="1" dirty="0">
                <a:latin typeface="Times New Roman"/>
                <a:cs typeface="Times New Roman"/>
              </a:rPr>
              <a:t>, </a:t>
            </a:r>
            <a:r>
              <a:rPr sz="2000" b="1" spc="-5" dirty="0">
                <a:latin typeface="Times New Roman"/>
                <a:cs typeface="Times New Roman"/>
              </a:rPr>
              <a:t>Siddha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5" dirty="0">
                <a:latin typeface="Times New Roman"/>
                <a:cs typeface="Times New Roman"/>
              </a:rPr>
              <a:t>Unani  </a:t>
            </a:r>
            <a:r>
              <a:rPr sz="2000" b="1" dirty="0">
                <a:latin typeface="Times New Roman"/>
                <a:cs typeface="Times New Roman"/>
              </a:rPr>
              <a:t>systems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0524" y="6215583"/>
            <a:ext cx="3930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“F”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454658" y="6215583"/>
            <a:ext cx="38112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Provisions applicable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b="1" dirty="0">
                <a:latin typeface="Times New Roman"/>
                <a:cs typeface="Times New Roman"/>
              </a:rPr>
              <a:t>blood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2847" y="459104"/>
            <a:ext cx="390271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Schedules </a:t>
            </a:r>
            <a:r>
              <a:rPr sz="3300" dirty="0"/>
              <a:t>to </a:t>
            </a:r>
            <a:r>
              <a:rPr sz="3300" spc="-5" dirty="0"/>
              <a:t>the</a:t>
            </a:r>
            <a:r>
              <a:rPr sz="3300" spc="-10" dirty="0"/>
              <a:t> </a:t>
            </a:r>
            <a:r>
              <a:rPr sz="3300" spc="-5" dirty="0"/>
              <a:t>rules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8192134" y="6445148"/>
            <a:ext cx="2317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0"/>
              </a:lnSpc>
            </a:pPr>
            <a:r>
              <a:rPr sz="1800" b="1" spc="-5" dirty="0">
                <a:solidFill>
                  <a:srgbClr val="888888"/>
                </a:solidFill>
                <a:latin typeface="Calibri"/>
                <a:cs typeface="Calibri"/>
              </a:rPr>
              <a:t>45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066812"/>
            <a:ext cx="1203325" cy="599440"/>
          </a:xfrm>
          <a:custGeom>
            <a:avLst/>
            <a:gdLst/>
            <a:ahLst/>
            <a:cxnLst/>
            <a:rect l="l" t="t" r="r" b="b"/>
            <a:pathLst>
              <a:path w="1203325" h="599439">
                <a:moveTo>
                  <a:pt x="0" y="599300"/>
                </a:moveTo>
                <a:lnTo>
                  <a:pt x="1203159" y="599300"/>
                </a:lnTo>
                <a:lnTo>
                  <a:pt x="1203159" y="0"/>
                </a:lnTo>
                <a:lnTo>
                  <a:pt x="0" y="0"/>
                </a:lnTo>
                <a:lnTo>
                  <a:pt x="0" y="59930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03159" y="1066812"/>
            <a:ext cx="7941309" cy="599440"/>
          </a:xfrm>
          <a:custGeom>
            <a:avLst/>
            <a:gdLst/>
            <a:ahLst/>
            <a:cxnLst/>
            <a:rect l="l" t="t" r="r" b="b"/>
            <a:pathLst>
              <a:path w="7941309" h="599439">
                <a:moveTo>
                  <a:pt x="0" y="599300"/>
                </a:moveTo>
                <a:lnTo>
                  <a:pt x="7940802" y="599300"/>
                </a:lnTo>
                <a:lnTo>
                  <a:pt x="7940802" y="0"/>
                </a:lnTo>
                <a:lnTo>
                  <a:pt x="0" y="0"/>
                </a:lnTo>
                <a:lnTo>
                  <a:pt x="0" y="59930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704213"/>
            <a:ext cx="1203325" cy="1293495"/>
          </a:xfrm>
          <a:custGeom>
            <a:avLst/>
            <a:gdLst/>
            <a:ahLst/>
            <a:cxnLst/>
            <a:rect l="l" t="t" r="r" b="b"/>
            <a:pathLst>
              <a:path w="1203325" h="1293495">
                <a:moveTo>
                  <a:pt x="0" y="1293114"/>
                </a:moveTo>
                <a:lnTo>
                  <a:pt x="1203159" y="1293114"/>
                </a:lnTo>
                <a:lnTo>
                  <a:pt x="1203159" y="0"/>
                </a:lnTo>
                <a:lnTo>
                  <a:pt x="0" y="0"/>
                </a:lnTo>
                <a:lnTo>
                  <a:pt x="0" y="1293114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3159" y="1704213"/>
            <a:ext cx="7941309" cy="1293495"/>
          </a:xfrm>
          <a:custGeom>
            <a:avLst/>
            <a:gdLst/>
            <a:ahLst/>
            <a:cxnLst/>
            <a:rect l="l" t="t" r="r" b="b"/>
            <a:pathLst>
              <a:path w="7941309" h="1293495">
                <a:moveTo>
                  <a:pt x="0" y="1293114"/>
                </a:moveTo>
                <a:lnTo>
                  <a:pt x="7940802" y="1293114"/>
                </a:lnTo>
                <a:lnTo>
                  <a:pt x="7940802" y="0"/>
                </a:lnTo>
                <a:lnTo>
                  <a:pt x="0" y="0"/>
                </a:lnTo>
                <a:lnTo>
                  <a:pt x="0" y="1293114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2997212"/>
            <a:ext cx="1203325" cy="618490"/>
          </a:xfrm>
          <a:custGeom>
            <a:avLst/>
            <a:gdLst/>
            <a:ahLst/>
            <a:cxnLst/>
            <a:rect l="l" t="t" r="r" b="b"/>
            <a:pathLst>
              <a:path w="1203325" h="618489">
                <a:moveTo>
                  <a:pt x="0" y="618350"/>
                </a:moveTo>
                <a:lnTo>
                  <a:pt x="1203159" y="618350"/>
                </a:lnTo>
                <a:lnTo>
                  <a:pt x="1203159" y="0"/>
                </a:lnTo>
                <a:lnTo>
                  <a:pt x="0" y="0"/>
                </a:lnTo>
                <a:lnTo>
                  <a:pt x="0" y="61835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03159" y="2997212"/>
            <a:ext cx="7941309" cy="618490"/>
          </a:xfrm>
          <a:custGeom>
            <a:avLst/>
            <a:gdLst/>
            <a:ahLst/>
            <a:cxnLst/>
            <a:rect l="l" t="t" r="r" b="b"/>
            <a:pathLst>
              <a:path w="7941309" h="618489">
                <a:moveTo>
                  <a:pt x="0" y="618350"/>
                </a:moveTo>
                <a:lnTo>
                  <a:pt x="7940802" y="618350"/>
                </a:lnTo>
                <a:lnTo>
                  <a:pt x="7940802" y="0"/>
                </a:lnTo>
                <a:lnTo>
                  <a:pt x="0" y="0"/>
                </a:lnTo>
                <a:lnTo>
                  <a:pt x="0" y="618350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615639"/>
            <a:ext cx="1203325" cy="706755"/>
          </a:xfrm>
          <a:custGeom>
            <a:avLst/>
            <a:gdLst/>
            <a:ahLst/>
            <a:cxnLst/>
            <a:rect l="l" t="t" r="r" b="b"/>
            <a:pathLst>
              <a:path w="1203325" h="706754">
                <a:moveTo>
                  <a:pt x="0" y="706678"/>
                </a:moveTo>
                <a:lnTo>
                  <a:pt x="1203159" y="706678"/>
                </a:lnTo>
                <a:lnTo>
                  <a:pt x="1203159" y="0"/>
                </a:lnTo>
                <a:lnTo>
                  <a:pt x="0" y="0"/>
                </a:lnTo>
                <a:lnTo>
                  <a:pt x="0" y="706678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03159" y="3615639"/>
            <a:ext cx="7941309" cy="706755"/>
          </a:xfrm>
          <a:custGeom>
            <a:avLst/>
            <a:gdLst/>
            <a:ahLst/>
            <a:cxnLst/>
            <a:rect l="l" t="t" r="r" b="b"/>
            <a:pathLst>
              <a:path w="7941309" h="706754">
                <a:moveTo>
                  <a:pt x="0" y="706678"/>
                </a:moveTo>
                <a:lnTo>
                  <a:pt x="7940802" y="706678"/>
                </a:lnTo>
                <a:lnTo>
                  <a:pt x="7940802" y="0"/>
                </a:lnTo>
                <a:lnTo>
                  <a:pt x="0" y="0"/>
                </a:lnTo>
                <a:lnTo>
                  <a:pt x="0" y="706678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4322267"/>
            <a:ext cx="1203325" cy="706755"/>
          </a:xfrm>
          <a:custGeom>
            <a:avLst/>
            <a:gdLst/>
            <a:ahLst/>
            <a:cxnLst/>
            <a:rect l="l" t="t" r="r" b="b"/>
            <a:pathLst>
              <a:path w="1203325" h="706754">
                <a:moveTo>
                  <a:pt x="0" y="706678"/>
                </a:moveTo>
                <a:lnTo>
                  <a:pt x="1203159" y="706678"/>
                </a:lnTo>
                <a:lnTo>
                  <a:pt x="1203159" y="0"/>
                </a:lnTo>
                <a:lnTo>
                  <a:pt x="0" y="0"/>
                </a:lnTo>
                <a:lnTo>
                  <a:pt x="0" y="706678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03159" y="4322267"/>
            <a:ext cx="7941309" cy="706755"/>
          </a:xfrm>
          <a:custGeom>
            <a:avLst/>
            <a:gdLst/>
            <a:ahLst/>
            <a:cxnLst/>
            <a:rect l="l" t="t" r="r" b="b"/>
            <a:pathLst>
              <a:path w="7941309" h="706754">
                <a:moveTo>
                  <a:pt x="0" y="706678"/>
                </a:moveTo>
                <a:lnTo>
                  <a:pt x="7940802" y="706678"/>
                </a:lnTo>
                <a:lnTo>
                  <a:pt x="7940802" y="0"/>
                </a:lnTo>
                <a:lnTo>
                  <a:pt x="0" y="0"/>
                </a:lnTo>
                <a:lnTo>
                  <a:pt x="0" y="706678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5028971"/>
            <a:ext cx="1203325" cy="915035"/>
          </a:xfrm>
          <a:custGeom>
            <a:avLst/>
            <a:gdLst/>
            <a:ahLst/>
            <a:cxnLst/>
            <a:rect l="l" t="t" r="r" b="b"/>
            <a:pathLst>
              <a:path w="1203325" h="915035">
                <a:moveTo>
                  <a:pt x="0" y="914514"/>
                </a:moveTo>
                <a:lnTo>
                  <a:pt x="1203159" y="914514"/>
                </a:lnTo>
                <a:lnTo>
                  <a:pt x="1203159" y="0"/>
                </a:lnTo>
                <a:lnTo>
                  <a:pt x="0" y="0"/>
                </a:lnTo>
                <a:lnTo>
                  <a:pt x="0" y="914514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03159" y="5028971"/>
            <a:ext cx="7941309" cy="915035"/>
          </a:xfrm>
          <a:custGeom>
            <a:avLst/>
            <a:gdLst/>
            <a:ahLst/>
            <a:cxnLst/>
            <a:rect l="l" t="t" r="r" b="b"/>
            <a:pathLst>
              <a:path w="7941309" h="915035">
                <a:moveTo>
                  <a:pt x="0" y="914514"/>
                </a:moveTo>
                <a:lnTo>
                  <a:pt x="7940802" y="914514"/>
                </a:lnTo>
                <a:lnTo>
                  <a:pt x="7940802" y="0"/>
                </a:lnTo>
                <a:lnTo>
                  <a:pt x="0" y="0"/>
                </a:lnTo>
                <a:lnTo>
                  <a:pt x="0" y="914514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5943484"/>
            <a:ext cx="1203325" cy="915035"/>
          </a:xfrm>
          <a:custGeom>
            <a:avLst/>
            <a:gdLst/>
            <a:ahLst/>
            <a:cxnLst/>
            <a:rect l="l" t="t" r="r" b="b"/>
            <a:pathLst>
              <a:path w="1203325" h="915034">
                <a:moveTo>
                  <a:pt x="0" y="914514"/>
                </a:moveTo>
                <a:lnTo>
                  <a:pt x="1203159" y="914514"/>
                </a:lnTo>
                <a:lnTo>
                  <a:pt x="1203159" y="0"/>
                </a:lnTo>
                <a:lnTo>
                  <a:pt x="0" y="0"/>
                </a:lnTo>
                <a:lnTo>
                  <a:pt x="0" y="914514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3159" y="5943484"/>
            <a:ext cx="7941309" cy="915035"/>
          </a:xfrm>
          <a:custGeom>
            <a:avLst/>
            <a:gdLst/>
            <a:ahLst/>
            <a:cxnLst/>
            <a:rect l="l" t="t" r="r" b="b"/>
            <a:pathLst>
              <a:path w="7941309" h="915034">
                <a:moveTo>
                  <a:pt x="0" y="914514"/>
                </a:moveTo>
                <a:lnTo>
                  <a:pt x="7940802" y="914514"/>
                </a:lnTo>
                <a:lnTo>
                  <a:pt x="7940802" y="0"/>
                </a:lnTo>
                <a:lnTo>
                  <a:pt x="0" y="0"/>
                </a:lnTo>
                <a:lnTo>
                  <a:pt x="0" y="914514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03159" y="1060450"/>
            <a:ext cx="0" cy="605790"/>
          </a:xfrm>
          <a:custGeom>
            <a:avLst/>
            <a:gdLst/>
            <a:ahLst/>
            <a:cxnLst/>
            <a:rect l="l" t="t" r="r" b="b"/>
            <a:pathLst>
              <a:path h="605789">
                <a:moveTo>
                  <a:pt x="0" y="0"/>
                </a:moveTo>
                <a:lnTo>
                  <a:pt x="0" y="605663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03159" y="1704213"/>
            <a:ext cx="0" cy="5154295"/>
          </a:xfrm>
          <a:custGeom>
            <a:avLst/>
            <a:gdLst/>
            <a:ahLst/>
            <a:cxnLst/>
            <a:rect l="l" t="t" r="r" b="b"/>
            <a:pathLst>
              <a:path h="5154295">
                <a:moveTo>
                  <a:pt x="0" y="0"/>
                </a:moveTo>
                <a:lnTo>
                  <a:pt x="0" y="5153783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99732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361556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4322317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502894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5943485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75" y="1060450"/>
            <a:ext cx="0" cy="5797550"/>
          </a:xfrm>
          <a:custGeom>
            <a:avLst/>
            <a:gdLst/>
            <a:ahLst/>
            <a:cxnLst/>
            <a:rect l="l" t="t" r="r" b="b"/>
            <a:pathLst>
              <a:path h="5797550">
                <a:moveTo>
                  <a:pt x="0" y="0"/>
                </a:moveTo>
                <a:lnTo>
                  <a:pt x="0" y="57975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140825" y="1060450"/>
            <a:ext cx="0" cy="5797550"/>
          </a:xfrm>
          <a:custGeom>
            <a:avLst/>
            <a:gdLst/>
            <a:ahLst/>
            <a:cxnLst/>
            <a:rect l="l" t="t" r="r" b="b"/>
            <a:pathLst>
              <a:path h="5797550">
                <a:moveTo>
                  <a:pt x="0" y="0"/>
                </a:moveTo>
                <a:lnTo>
                  <a:pt x="0" y="57975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10668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0" y="6854822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634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50037" y="1090930"/>
            <a:ext cx="704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532503" y="1090930"/>
            <a:ext cx="12858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TENT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37413" y="1709420"/>
            <a:ext cx="5295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Times New Roman"/>
                <a:cs typeface="Times New Roman"/>
              </a:rPr>
              <a:t>“F</a:t>
            </a:r>
            <a:r>
              <a:rPr sz="1950" spc="7" baseline="-21367" dirty="0">
                <a:latin typeface="Times New Roman"/>
                <a:cs typeface="Times New Roman"/>
              </a:rPr>
              <a:t>1</a:t>
            </a:r>
            <a:r>
              <a:rPr sz="2000" spc="5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282064" y="1709420"/>
            <a:ext cx="77838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37894" algn="l"/>
                <a:tab pos="2074545" algn="l"/>
                <a:tab pos="3294379" algn="l"/>
                <a:tab pos="3669029" algn="l"/>
                <a:tab pos="4859655" algn="l"/>
                <a:tab pos="5405120" algn="l"/>
                <a:tab pos="6286500" algn="l"/>
                <a:tab pos="7403465" algn="l"/>
              </a:tabLst>
            </a:pPr>
            <a:r>
              <a:rPr sz="2000" dirty="0">
                <a:latin typeface="Times New Roman"/>
                <a:cs typeface="Times New Roman"/>
              </a:rPr>
              <a:t>S</a:t>
            </a:r>
            <a:r>
              <a:rPr sz="2000" spc="5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ec</a:t>
            </a:r>
            <a:r>
              <a:rPr sz="2000" spc="-1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al	pr</a:t>
            </a:r>
            <a:r>
              <a:rPr sz="2000" spc="-10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v</a:t>
            </a:r>
            <a:r>
              <a:rPr sz="2000" spc="-15" dirty="0">
                <a:latin typeface="Times New Roman"/>
                <a:cs typeface="Times New Roman"/>
              </a:rPr>
              <a:t>is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n	</a:t>
            </a:r>
            <a:r>
              <a:rPr sz="2000" spc="-1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ppl</a:t>
            </a:r>
            <a:r>
              <a:rPr sz="2000" spc="-1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2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ble	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o	b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-15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ogi</a:t>
            </a:r>
            <a:r>
              <a:rPr sz="2000" spc="-10" dirty="0">
                <a:latin typeface="Times New Roman"/>
                <a:cs typeface="Times New Roman"/>
              </a:rPr>
              <a:t>c</a:t>
            </a:r>
            <a:r>
              <a:rPr sz="2000" spc="-1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l	and	spe</a:t>
            </a:r>
            <a:r>
              <a:rPr sz="2000" spc="-20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l	pr</a:t>
            </a:r>
            <a:r>
              <a:rPr sz="2000" spc="-10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10" dirty="0">
                <a:latin typeface="Times New Roman"/>
                <a:cs typeface="Times New Roman"/>
              </a:rPr>
              <a:t>u</a:t>
            </a:r>
            <a:r>
              <a:rPr sz="2000" spc="-15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ts,	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82064" y="2014220"/>
            <a:ext cx="77844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068705" algn="l"/>
                <a:tab pos="1573530" algn="l"/>
                <a:tab pos="2176780" algn="l"/>
                <a:tab pos="3253104" algn="l"/>
                <a:tab pos="3799840" algn="l"/>
                <a:tab pos="4432935" algn="l"/>
                <a:tab pos="5164455" algn="l"/>
                <a:tab pos="6155055" algn="l"/>
                <a:tab pos="7167245" algn="l"/>
              </a:tabLst>
            </a:pPr>
            <a:r>
              <a:rPr sz="2000" dirty="0">
                <a:latin typeface="Times New Roman"/>
                <a:cs typeface="Times New Roman"/>
              </a:rPr>
              <a:t>B</a:t>
            </a:r>
            <a:r>
              <a:rPr sz="2000" spc="-1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1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erial	</a:t>
            </a:r>
            <a:r>
              <a:rPr sz="2000" spc="-15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nd	v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ral	vacc</a:t>
            </a:r>
            <a:r>
              <a:rPr sz="2000" spc="-2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s,	sera	from	l</a:t>
            </a:r>
            <a:r>
              <a:rPr sz="2000" spc="-1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v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ng	a</a:t>
            </a:r>
            <a:r>
              <a:rPr sz="2000" spc="-1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3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s,	bact</a:t>
            </a:r>
            <a:r>
              <a:rPr sz="2000" spc="-2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rial	or</a:t>
            </a:r>
            <a:r>
              <a:rPr sz="2000" spc="-2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g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  diagnostic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agents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37413" y="3021838"/>
            <a:ext cx="5295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Times New Roman"/>
                <a:cs typeface="Times New Roman"/>
              </a:rPr>
              <a:t>“F</a:t>
            </a:r>
            <a:r>
              <a:rPr sz="1950" spc="7" baseline="-21367" dirty="0">
                <a:latin typeface="Times New Roman"/>
                <a:cs typeface="Times New Roman"/>
              </a:rPr>
              <a:t>2</a:t>
            </a:r>
            <a:r>
              <a:rPr sz="2000" spc="5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82064" y="3021838"/>
            <a:ext cx="3371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Standards for </a:t>
            </a:r>
            <a:r>
              <a:rPr sz="2000" b="1" dirty="0">
                <a:latin typeface="Times New Roman"/>
                <a:cs typeface="Times New Roman"/>
              </a:rPr>
              <a:t>surgical</a:t>
            </a:r>
            <a:r>
              <a:rPr sz="2000" b="1" spc="-1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dressings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7413" y="3640327"/>
            <a:ext cx="5295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Times New Roman"/>
                <a:cs typeface="Times New Roman"/>
              </a:rPr>
              <a:t>“F</a:t>
            </a:r>
            <a:r>
              <a:rPr sz="1950" spc="7" baseline="-21367" dirty="0">
                <a:latin typeface="Times New Roman"/>
                <a:cs typeface="Times New Roman"/>
              </a:rPr>
              <a:t>3</a:t>
            </a:r>
            <a:r>
              <a:rPr sz="2000" spc="5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282064" y="3640327"/>
            <a:ext cx="30924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Standards for </a:t>
            </a:r>
            <a:r>
              <a:rPr sz="2000" b="1" spc="-5" dirty="0">
                <a:latin typeface="Times New Roman"/>
                <a:cs typeface="Times New Roman"/>
              </a:rPr>
              <a:t>umbilical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tapes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33857" y="4347209"/>
            <a:ext cx="534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“FF”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282064" y="4347209"/>
            <a:ext cx="41338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Standards for </a:t>
            </a:r>
            <a:r>
              <a:rPr sz="2000" b="1" dirty="0">
                <a:latin typeface="Times New Roman"/>
                <a:cs typeface="Times New Roman"/>
              </a:rPr>
              <a:t>ophthalmic</a:t>
            </a:r>
            <a:r>
              <a:rPr sz="2000" b="1" spc="-114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preparations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4149" y="5053965"/>
            <a:ext cx="8682355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0590" marR="5080" indent="-898525">
              <a:lnSpc>
                <a:spcPct val="100000"/>
              </a:lnSpc>
              <a:spcBef>
                <a:spcPts val="100"/>
              </a:spcBef>
              <a:tabLst>
                <a:tab pos="909955" algn="l"/>
                <a:tab pos="5254625" algn="l"/>
              </a:tabLst>
            </a:pPr>
            <a:r>
              <a:rPr sz="2000" dirty="0">
                <a:latin typeface="Times New Roman"/>
                <a:cs typeface="Times New Roman"/>
              </a:rPr>
              <a:t>“G”	List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substances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required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to</a:t>
            </a:r>
            <a:r>
              <a:rPr sz="2000" b="1" spc="3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be</a:t>
            </a:r>
            <a:r>
              <a:rPr sz="2000" b="1" spc="34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used	under medical supervision </a:t>
            </a:r>
            <a:r>
              <a:rPr sz="2000" dirty="0">
                <a:latin typeface="Times New Roman"/>
                <a:cs typeface="Times New Roman"/>
              </a:rPr>
              <a:t>and  </a:t>
            </a:r>
            <a:r>
              <a:rPr sz="2000" spc="-5" dirty="0">
                <a:latin typeface="Times New Roman"/>
                <a:cs typeface="Times New Roman"/>
              </a:rPr>
              <a:t>labelled </a:t>
            </a:r>
            <a:r>
              <a:rPr sz="2000" dirty="0">
                <a:latin typeface="Times New Roman"/>
                <a:cs typeface="Times New Roman"/>
              </a:rPr>
              <a:t>accordingly Ex. </a:t>
            </a:r>
            <a:r>
              <a:rPr sz="2000" spc="-5" dirty="0">
                <a:latin typeface="Times New Roman"/>
                <a:cs typeface="Times New Roman"/>
              </a:rPr>
              <a:t>Metformin, </a:t>
            </a:r>
            <a:r>
              <a:rPr sz="2000" dirty="0">
                <a:latin typeface="Times New Roman"/>
                <a:cs typeface="Times New Roman"/>
              </a:rPr>
              <a:t>Anti </a:t>
            </a:r>
            <a:r>
              <a:rPr sz="2000" spc="-5" dirty="0">
                <a:latin typeface="Times New Roman"/>
                <a:cs typeface="Times New Roman"/>
              </a:rPr>
              <a:t>Histaminic,</a:t>
            </a:r>
            <a:r>
              <a:rPr sz="2000" spc="-2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…etc.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910590" marR="5080" indent="-898525">
              <a:lnSpc>
                <a:spcPct val="100000"/>
              </a:lnSpc>
              <a:spcBef>
                <a:spcPts val="5"/>
              </a:spcBef>
              <a:tabLst>
                <a:tab pos="909955" algn="l"/>
                <a:tab pos="1768475" algn="l"/>
                <a:tab pos="3493770" algn="l"/>
                <a:tab pos="4592955" algn="l"/>
              </a:tabLst>
            </a:pPr>
            <a:r>
              <a:rPr sz="2000" dirty="0">
                <a:latin typeface="Times New Roman"/>
                <a:cs typeface="Times New Roman"/>
              </a:rPr>
              <a:t>“H”	List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	substances 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(prescription</a:t>
            </a:r>
            <a:r>
              <a:rPr sz="2000" spc="-10" dirty="0">
                <a:latin typeface="Times New Roman"/>
                <a:cs typeface="Times New Roman"/>
              </a:rPr>
              <a:t>)	</a:t>
            </a:r>
            <a:r>
              <a:rPr sz="2000" spc="-5" dirty="0">
                <a:latin typeface="Times New Roman"/>
                <a:cs typeface="Times New Roman"/>
              </a:rPr>
              <a:t>that should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10" dirty="0">
                <a:latin typeface="Times New Roman"/>
                <a:cs typeface="Times New Roman"/>
              </a:rPr>
              <a:t>sold </a:t>
            </a:r>
            <a:r>
              <a:rPr sz="2000" spc="-5" dirty="0">
                <a:latin typeface="Times New Roman"/>
                <a:cs typeface="Times New Roman"/>
              </a:rPr>
              <a:t>by retail </a:t>
            </a:r>
            <a:r>
              <a:rPr sz="2000" dirty="0">
                <a:latin typeface="Times New Roman"/>
                <a:cs typeface="Times New Roman"/>
              </a:rPr>
              <a:t>only</a:t>
            </a:r>
            <a:r>
              <a:rPr sz="2000" spc="4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on  </a:t>
            </a:r>
            <a:r>
              <a:rPr sz="2000" dirty="0">
                <a:latin typeface="Times New Roman"/>
                <a:cs typeface="Times New Roman"/>
              </a:rPr>
              <a:t>prescriptions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b="1" spc="-30" dirty="0">
                <a:latin typeface="Times New Roman"/>
                <a:cs typeface="Times New Roman"/>
              </a:rPr>
              <a:t>R.M.P.	</a:t>
            </a:r>
            <a:r>
              <a:rPr sz="2000" dirty="0">
                <a:latin typeface="Times New Roman"/>
                <a:cs typeface="Times New Roman"/>
              </a:rPr>
              <a:t>Ex. Atenolol, Lorazepam, Dapson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…etc.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5257" y="165303"/>
            <a:ext cx="42538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Schedules </a:t>
            </a:r>
            <a:r>
              <a:rPr dirty="0"/>
              <a:t>to the</a:t>
            </a:r>
            <a:r>
              <a:rPr spc="-40" dirty="0"/>
              <a:t> </a:t>
            </a:r>
            <a:r>
              <a:rPr spc="-5" dirty="0"/>
              <a:t>rules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92134" y="6445148"/>
            <a:ext cx="2317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0"/>
              </a:lnSpc>
            </a:pPr>
            <a:r>
              <a:rPr sz="1800" b="1" spc="-5" dirty="0">
                <a:solidFill>
                  <a:srgbClr val="888888"/>
                </a:solidFill>
                <a:latin typeface="Calibri"/>
                <a:cs typeface="Calibri"/>
              </a:rPr>
              <a:t>46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-6350" y="755650"/>
          <a:ext cx="9163050" cy="5956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2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0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7491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TYPE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CONTENT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99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“J”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List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diseases and ailments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that drug should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not claim to</a:t>
                      </a:r>
                      <a:r>
                        <a:rPr sz="2000" b="1" spc="-2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cure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Ex. 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Cancer,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AIDS,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Cataract,</a:t>
                      </a:r>
                      <a:r>
                        <a:rPr sz="2000" spc="-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Diabetes…etc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“K”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  <a:tabLst>
                          <a:tab pos="670560" algn="l"/>
                          <a:tab pos="1065530" algn="l"/>
                          <a:tab pos="1813560" algn="l"/>
                          <a:tab pos="2379345" algn="l"/>
                          <a:tab pos="2872740" algn="l"/>
                          <a:tab pos="4098290" algn="l"/>
                          <a:tab pos="4775835" algn="l"/>
                          <a:tab pos="5648960" algn="l"/>
                          <a:tab pos="688975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List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of	drugs	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that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are	</a:t>
                      </a:r>
                      <a:r>
                        <a:rPr sz="2000" b="1" spc="-5" dirty="0">
                          <a:latin typeface="Times New Roman"/>
                          <a:cs typeface="Times New Roman"/>
                        </a:rPr>
                        <a:t>exempted	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from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certain	provisions	regarding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spc="-5" dirty="0">
                          <a:latin typeface="Times New Roman"/>
                          <a:cs typeface="Times New Roman"/>
                        </a:rPr>
                        <a:t>manufacture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“M”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Requirements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manufacturing premises, </a:t>
                      </a:r>
                      <a:r>
                        <a:rPr sz="2000" b="1" spc="5" dirty="0">
                          <a:latin typeface="Times New Roman"/>
                          <a:cs typeface="Times New Roman"/>
                        </a:rPr>
                        <a:t>GMP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requirements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2000" spc="-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factory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premises,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plants and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equipments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“M</a:t>
                      </a:r>
                      <a:r>
                        <a:rPr sz="1950" baseline="-21367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106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Requirements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 factory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premises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for manufacture of</a:t>
                      </a:r>
                      <a:r>
                        <a:rPr sz="2000" spc="-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Homeopathic  </a:t>
                      </a:r>
                      <a:r>
                        <a:rPr sz="2000" b="1" spc="-5" dirty="0">
                          <a:latin typeface="Times New Roman"/>
                          <a:cs typeface="Times New Roman"/>
                        </a:rPr>
                        <a:t>medicines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8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“M</a:t>
                      </a:r>
                      <a:r>
                        <a:rPr sz="1950" baseline="-21367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Requirements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 factory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premises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for manufacture of</a:t>
                      </a:r>
                      <a:r>
                        <a:rPr sz="2000" spc="-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cosmetics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8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“M</a:t>
                      </a:r>
                      <a:r>
                        <a:rPr sz="1950" baseline="-21367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Requirements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 factory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premises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for manufacture of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medical</a:t>
                      </a:r>
                      <a:r>
                        <a:rPr sz="2000" b="1" spc="-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device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88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“N”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List of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equipment to run a</a:t>
                      </a:r>
                      <a:r>
                        <a:rPr sz="2000" b="1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Pharmacy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851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“O”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Standards for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disinfectant flui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ds Ex… Phenol, H2O2,</a:t>
                      </a:r>
                      <a:r>
                        <a:rPr sz="2000" spc="-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alcohol….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1457" y="203403"/>
            <a:ext cx="42538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Schedules </a:t>
            </a:r>
            <a:r>
              <a:rPr dirty="0"/>
              <a:t>to the</a:t>
            </a:r>
            <a:r>
              <a:rPr spc="-40" dirty="0"/>
              <a:t> </a:t>
            </a:r>
            <a:r>
              <a:rPr spc="-5" dirty="0"/>
              <a:t>rules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990536"/>
            <a:ext cx="1440815" cy="589915"/>
          </a:xfrm>
          <a:custGeom>
            <a:avLst/>
            <a:gdLst/>
            <a:ahLst/>
            <a:cxnLst/>
            <a:rect l="l" t="t" r="r" b="b"/>
            <a:pathLst>
              <a:path w="1440815" h="589915">
                <a:moveTo>
                  <a:pt x="0" y="589851"/>
                </a:moveTo>
                <a:lnTo>
                  <a:pt x="1440688" y="589851"/>
                </a:lnTo>
                <a:lnTo>
                  <a:pt x="1440688" y="0"/>
                </a:lnTo>
                <a:lnTo>
                  <a:pt x="0" y="0"/>
                </a:lnTo>
                <a:lnTo>
                  <a:pt x="0" y="589851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40688" y="990536"/>
            <a:ext cx="7703820" cy="589915"/>
          </a:xfrm>
          <a:custGeom>
            <a:avLst/>
            <a:gdLst/>
            <a:ahLst/>
            <a:cxnLst/>
            <a:rect l="l" t="t" r="r" b="b"/>
            <a:pathLst>
              <a:path w="7703820" h="589915">
                <a:moveTo>
                  <a:pt x="0" y="589851"/>
                </a:moveTo>
                <a:lnTo>
                  <a:pt x="7703311" y="589851"/>
                </a:lnTo>
                <a:lnTo>
                  <a:pt x="7703311" y="0"/>
                </a:lnTo>
                <a:lnTo>
                  <a:pt x="0" y="0"/>
                </a:lnTo>
                <a:lnTo>
                  <a:pt x="0" y="589851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618488"/>
            <a:ext cx="1440815" cy="676910"/>
          </a:xfrm>
          <a:custGeom>
            <a:avLst/>
            <a:gdLst/>
            <a:ahLst/>
            <a:cxnLst/>
            <a:rect l="l" t="t" r="r" b="b"/>
            <a:pathLst>
              <a:path w="1440815" h="676910">
                <a:moveTo>
                  <a:pt x="0" y="676910"/>
                </a:moveTo>
                <a:lnTo>
                  <a:pt x="1440688" y="676910"/>
                </a:lnTo>
                <a:lnTo>
                  <a:pt x="1440688" y="0"/>
                </a:lnTo>
                <a:lnTo>
                  <a:pt x="0" y="0"/>
                </a:lnTo>
                <a:lnTo>
                  <a:pt x="0" y="67691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0688" y="1618488"/>
            <a:ext cx="7703820" cy="676910"/>
          </a:xfrm>
          <a:custGeom>
            <a:avLst/>
            <a:gdLst/>
            <a:ahLst/>
            <a:cxnLst/>
            <a:rect l="l" t="t" r="r" b="b"/>
            <a:pathLst>
              <a:path w="7703820" h="676910">
                <a:moveTo>
                  <a:pt x="0" y="676910"/>
                </a:moveTo>
                <a:lnTo>
                  <a:pt x="7703311" y="676910"/>
                </a:lnTo>
                <a:lnTo>
                  <a:pt x="7703311" y="0"/>
                </a:lnTo>
                <a:lnTo>
                  <a:pt x="0" y="0"/>
                </a:lnTo>
                <a:lnTo>
                  <a:pt x="0" y="67691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2295334"/>
            <a:ext cx="1440815" cy="725805"/>
          </a:xfrm>
          <a:custGeom>
            <a:avLst/>
            <a:gdLst/>
            <a:ahLst/>
            <a:cxnLst/>
            <a:rect l="l" t="t" r="r" b="b"/>
            <a:pathLst>
              <a:path w="1440815" h="725805">
                <a:moveTo>
                  <a:pt x="0" y="725741"/>
                </a:moveTo>
                <a:lnTo>
                  <a:pt x="1440688" y="725741"/>
                </a:lnTo>
                <a:lnTo>
                  <a:pt x="1440688" y="0"/>
                </a:lnTo>
                <a:lnTo>
                  <a:pt x="0" y="0"/>
                </a:lnTo>
                <a:lnTo>
                  <a:pt x="0" y="725741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40688" y="2295334"/>
            <a:ext cx="7703820" cy="725805"/>
          </a:xfrm>
          <a:custGeom>
            <a:avLst/>
            <a:gdLst/>
            <a:ahLst/>
            <a:cxnLst/>
            <a:rect l="l" t="t" r="r" b="b"/>
            <a:pathLst>
              <a:path w="7703820" h="725805">
                <a:moveTo>
                  <a:pt x="0" y="725741"/>
                </a:moveTo>
                <a:lnTo>
                  <a:pt x="7703311" y="725741"/>
                </a:lnTo>
                <a:lnTo>
                  <a:pt x="7703311" y="0"/>
                </a:lnTo>
                <a:lnTo>
                  <a:pt x="0" y="0"/>
                </a:lnTo>
                <a:lnTo>
                  <a:pt x="0" y="725741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3021152"/>
            <a:ext cx="1440815" cy="695960"/>
          </a:xfrm>
          <a:custGeom>
            <a:avLst/>
            <a:gdLst/>
            <a:ahLst/>
            <a:cxnLst/>
            <a:rect l="l" t="t" r="r" b="b"/>
            <a:pathLst>
              <a:path w="1440815" h="695960">
                <a:moveTo>
                  <a:pt x="0" y="695883"/>
                </a:moveTo>
                <a:lnTo>
                  <a:pt x="1440688" y="695883"/>
                </a:lnTo>
                <a:lnTo>
                  <a:pt x="1440688" y="0"/>
                </a:lnTo>
                <a:lnTo>
                  <a:pt x="0" y="0"/>
                </a:lnTo>
                <a:lnTo>
                  <a:pt x="0" y="695883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0688" y="3021152"/>
            <a:ext cx="7703820" cy="695960"/>
          </a:xfrm>
          <a:custGeom>
            <a:avLst/>
            <a:gdLst/>
            <a:ahLst/>
            <a:cxnLst/>
            <a:rect l="l" t="t" r="r" b="b"/>
            <a:pathLst>
              <a:path w="7703820" h="695960">
                <a:moveTo>
                  <a:pt x="0" y="695883"/>
                </a:moveTo>
                <a:lnTo>
                  <a:pt x="7703311" y="695883"/>
                </a:lnTo>
                <a:lnTo>
                  <a:pt x="7703311" y="0"/>
                </a:lnTo>
                <a:lnTo>
                  <a:pt x="0" y="0"/>
                </a:lnTo>
                <a:lnTo>
                  <a:pt x="0" y="695883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3716985"/>
            <a:ext cx="1440815" cy="695960"/>
          </a:xfrm>
          <a:custGeom>
            <a:avLst/>
            <a:gdLst/>
            <a:ahLst/>
            <a:cxnLst/>
            <a:rect l="l" t="t" r="r" b="b"/>
            <a:pathLst>
              <a:path w="1440815" h="695960">
                <a:moveTo>
                  <a:pt x="0" y="695883"/>
                </a:moveTo>
                <a:lnTo>
                  <a:pt x="1440688" y="695883"/>
                </a:lnTo>
                <a:lnTo>
                  <a:pt x="1440688" y="0"/>
                </a:lnTo>
                <a:lnTo>
                  <a:pt x="0" y="0"/>
                </a:lnTo>
                <a:lnTo>
                  <a:pt x="0" y="695883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40688" y="3716985"/>
            <a:ext cx="7703820" cy="695960"/>
          </a:xfrm>
          <a:custGeom>
            <a:avLst/>
            <a:gdLst/>
            <a:ahLst/>
            <a:cxnLst/>
            <a:rect l="l" t="t" r="r" b="b"/>
            <a:pathLst>
              <a:path w="7703820" h="695960">
                <a:moveTo>
                  <a:pt x="0" y="695883"/>
                </a:moveTo>
                <a:lnTo>
                  <a:pt x="7703311" y="695883"/>
                </a:lnTo>
                <a:lnTo>
                  <a:pt x="7703311" y="0"/>
                </a:lnTo>
                <a:lnTo>
                  <a:pt x="0" y="0"/>
                </a:lnTo>
                <a:lnTo>
                  <a:pt x="0" y="695883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4412831"/>
            <a:ext cx="1440815" cy="831215"/>
          </a:xfrm>
          <a:custGeom>
            <a:avLst/>
            <a:gdLst/>
            <a:ahLst/>
            <a:cxnLst/>
            <a:rect l="l" t="t" r="r" b="b"/>
            <a:pathLst>
              <a:path w="1440815" h="831214">
                <a:moveTo>
                  <a:pt x="0" y="831126"/>
                </a:moveTo>
                <a:lnTo>
                  <a:pt x="1440688" y="831126"/>
                </a:lnTo>
                <a:lnTo>
                  <a:pt x="1440688" y="0"/>
                </a:lnTo>
                <a:lnTo>
                  <a:pt x="0" y="0"/>
                </a:lnTo>
                <a:lnTo>
                  <a:pt x="0" y="831126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40688" y="4412831"/>
            <a:ext cx="7703820" cy="831215"/>
          </a:xfrm>
          <a:custGeom>
            <a:avLst/>
            <a:gdLst/>
            <a:ahLst/>
            <a:cxnLst/>
            <a:rect l="l" t="t" r="r" b="b"/>
            <a:pathLst>
              <a:path w="7703820" h="831214">
                <a:moveTo>
                  <a:pt x="0" y="831126"/>
                </a:moveTo>
                <a:lnTo>
                  <a:pt x="7703311" y="831126"/>
                </a:lnTo>
                <a:lnTo>
                  <a:pt x="7703311" y="0"/>
                </a:lnTo>
                <a:lnTo>
                  <a:pt x="0" y="0"/>
                </a:lnTo>
                <a:lnTo>
                  <a:pt x="0" y="831126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5244007"/>
            <a:ext cx="1440815" cy="831215"/>
          </a:xfrm>
          <a:custGeom>
            <a:avLst/>
            <a:gdLst/>
            <a:ahLst/>
            <a:cxnLst/>
            <a:rect l="l" t="t" r="r" b="b"/>
            <a:pathLst>
              <a:path w="1440815" h="831214">
                <a:moveTo>
                  <a:pt x="0" y="831126"/>
                </a:moveTo>
                <a:lnTo>
                  <a:pt x="1440688" y="831126"/>
                </a:lnTo>
                <a:lnTo>
                  <a:pt x="1440688" y="0"/>
                </a:lnTo>
                <a:lnTo>
                  <a:pt x="0" y="0"/>
                </a:lnTo>
                <a:lnTo>
                  <a:pt x="0" y="831126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40688" y="5244007"/>
            <a:ext cx="7703820" cy="831215"/>
          </a:xfrm>
          <a:custGeom>
            <a:avLst/>
            <a:gdLst/>
            <a:ahLst/>
            <a:cxnLst/>
            <a:rect l="l" t="t" r="r" b="b"/>
            <a:pathLst>
              <a:path w="7703820" h="831214">
                <a:moveTo>
                  <a:pt x="0" y="831126"/>
                </a:moveTo>
                <a:lnTo>
                  <a:pt x="7703311" y="831126"/>
                </a:lnTo>
                <a:lnTo>
                  <a:pt x="7703311" y="0"/>
                </a:lnTo>
                <a:lnTo>
                  <a:pt x="0" y="0"/>
                </a:lnTo>
                <a:lnTo>
                  <a:pt x="0" y="831126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6075132"/>
            <a:ext cx="1440815" cy="782955"/>
          </a:xfrm>
          <a:custGeom>
            <a:avLst/>
            <a:gdLst/>
            <a:ahLst/>
            <a:cxnLst/>
            <a:rect l="l" t="t" r="r" b="b"/>
            <a:pathLst>
              <a:path w="1440815" h="782954">
                <a:moveTo>
                  <a:pt x="0" y="782866"/>
                </a:moveTo>
                <a:lnTo>
                  <a:pt x="1440688" y="782866"/>
                </a:lnTo>
                <a:lnTo>
                  <a:pt x="1440688" y="0"/>
                </a:lnTo>
                <a:lnTo>
                  <a:pt x="0" y="0"/>
                </a:lnTo>
                <a:lnTo>
                  <a:pt x="0" y="782866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40688" y="6075132"/>
            <a:ext cx="7703820" cy="782955"/>
          </a:xfrm>
          <a:custGeom>
            <a:avLst/>
            <a:gdLst/>
            <a:ahLst/>
            <a:cxnLst/>
            <a:rect l="l" t="t" r="r" b="b"/>
            <a:pathLst>
              <a:path w="7703820" h="782954">
                <a:moveTo>
                  <a:pt x="0" y="782866"/>
                </a:moveTo>
                <a:lnTo>
                  <a:pt x="7703311" y="782866"/>
                </a:lnTo>
                <a:lnTo>
                  <a:pt x="7703311" y="0"/>
                </a:lnTo>
                <a:lnTo>
                  <a:pt x="0" y="0"/>
                </a:lnTo>
                <a:lnTo>
                  <a:pt x="0" y="782866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40688" y="984250"/>
            <a:ext cx="0" cy="596265"/>
          </a:xfrm>
          <a:custGeom>
            <a:avLst/>
            <a:gdLst/>
            <a:ahLst/>
            <a:cxnLst/>
            <a:rect l="l" t="t" r="r" b="b"/>
            <a:pathLst>
              <a:path h="596265">
                <a:moveTo>
                  <a:pt x="0" y="0"/>
                </a:moveTo>
                <a:lnTo>
                  <a:pt x="0" y="596138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40688" y="1618488"/>
            <a:ext cx="0" cy="5240020"/>
          </a:xfrm>
          <a:custGeom>
            <a:avLst/>
            <a:gdLst/>
            <a:ahLst/>
            <a:cxnLst/>
            <a:rect l="l" t="t" r="r" b="b"/>
            <a:pathLst>
              <a:path h="5240020">
                <a:moveTo>
                  <a:pt x="0" y="0"/>
                </a:moveTo>
                <a:lnTo>
                  <a:pt x="0" y="5239509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2295398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302107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3717035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4412869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0" y="5243957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0" y="607513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75" y="984250"/>
            <a:ext cx="0" cy="5873750"/>
          </a:xfrm>
          <a:custGeom>
            <a:avLst/>
            <a:gdLst/>
            <a:ahLst/>
            <a:cxnLst/>
            <a:rect l="l" t="t" r="r" b="b"/>
            <a:pathLst>
              <a:path h="5873750">
                <a:moveTo>
                  <a:pt x="0" y="0"/>
                </a:moveTo>
                <a:lnTo>
                  <a:pt x="0" y="5873747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140825" y="984250"/>
            <a:ext cx="0" cy="5873750"/>
          </a:xfrm>
          <a:custGeom>
            <a:avLst/>
            <a:gdLst/>
            <a:ahLst/>
            <a:cxnLst/>
            <a:rect l="l" t="t" r="r" b="b"/>
            <a:pathLst>
              <a:path h="5873750">
                <a:moveTo>
                  <a:pt x="0" y="0"/>
                </a:moveTo>
                <a:lnTo>
                  <a:pt x="0" y="5873747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0" y="9906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0" y="6854822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63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68604" y="1014730"/>
            <a:ext cx="704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47</a:t>
            </a:fld>
            <a:endParaRPr dirty="0"/>
          </a:p>
        </p:txBody>
      </p:sp>
      <p:sp>
        <p:nvSpPr>
          <p:cNvPr id="32" name="object 32"/>
          <p:cNvSpPr txBox="1"/>
          <p:nvPr/>
        </p:nvSpPr>
        <p:spPr>
          <a:xfrm>
            <a:off x="4650740" y="1014730"/>
            <a:ext cx="12839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CO</a:t>
            </a:r>
            <a:r>
              <a:rPr sz="20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NT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4052" y="1623821"/>
            <a:ext cx="3930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“P”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19555" y="1623821"/>
            <a:ext cx="59588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Life </a:t>
            </a:r>
            <a:r>
              <a:rPr sz="2000" b="1" dirty="0">
                <a:latin typeface="Times New Roman"/>
                <a:cs typeface="Times New Roman"/>
              </a:rPr>
              <a:t>period(expiry) </a:t>
            </a:r>
            <a:r>
              <a:rPr sz="2000" dirty="0">
                <a:latin typeface="Times New Roman"/>
                <a:cs typeface="Times New Roman"/>
              </a:rPr>
              <a:t>of drugs Ex. Insulin Inj. – 24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months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02716" y="2319908"/>
            <a:ext cx="43560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“Q”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19555" y="2319908"/>
            <a:ext cx="712152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5" dirty="0">
                <a:latin typeface="Times New Roman"/>
                <a:cs typeface="Times New Roman"/>
              </a:rPr>
              <a:t>Coal </a:t>
            </a:r>
            <a:r>
              <a:rPr sz="2000" b="1" dirty="0">
                <a:latin typeface="Times New Roman"/>
                <a:cs typeface="Times New Roman"/>
              </a:rPr>
              <a:t>tar colors </a:t>
            </a:r>
            <a:r>
              <a:rPr sz="2000" spc="-5" dirty="0">
                <a:latin typeface="Times New Roman"/>
                <a:cs typeface="Times New Roman"/>
              </a:rPr>
              <a:t>permitted </a:t>
            </a:r>
            <a:r>
              <a:rPr sz="2000" dirty="0">
                <a:latin typeface="Times New Roman"/>
                <a:cs typeface="Times New Roman"/>
              </a:rPr>
              <a:t>to be used in </a:t>
            </a:r>
            <a:r>
              <a:rPr sz="2000" spc="-5" dirty="0">
                <a:latin typeface="Times New Roman"/>
                <a:cs typeface="Times New Roman"/>
              </a:rPr>
              <a:t>cosmetics </a:t>
            </a:r>
            <a:r>
              <a:rPr sz="2000" dirty="0">
                <a:latin typeface="Times New Roman"/>
                <a:cs typeface="Times New Roman"/>
              </a:rPr>
              <a:t>Ex. </a:t>
            </a:r>
            <a:r>
              <a:rPr sz="2000" spc="-5" dirty="0">
                <a:latin typeface="Times New Roman"/>
                <a:cs typeface="Times New Roman"/>
              </a:rPr>
              <a:t>Caramel,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TiO2,  </a:t>
            </a:r>
            <a:r>
              <a:rPr sz="2000" spc="-25" dirty="0">
                <a:latin typeface="Times New Roman"/>
                <a:cs typeface="Times New Roman"/>
              </a:rPr>
              <a:t>Toney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red…..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10336" y="3045713"/>
            <a:ext cx="421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</a:t>
            </a:r>
            <a:r>
              <a:rPr sz="2000" spc="-10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519555" y="3045713"/>
            <a:ext cx="43053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Standards for </a:t>
            </a:r>
            <a:r>
              <a:rPr sz="2000" b="1" dirty="0">
                <a:latin typeface="Times New Roman"/>
                <a:cs typeface="Times New Roman"/>
              </a:rPr>
              <a:t>mechanical</a:t>
            </a:r>
            <a:r>
              <a:rPr sz="2000" b="1" spc="-1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contraceptives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42264" y="3741801"/>
            <a:ext cx="5568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“R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19555" y="3741801"/>
            <a:ext cx="31337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Standards for </a:t>
            </a:r>
            <a:r>
              <a:rPr sz="2000" b="1" dirty="0">
                <a:latin typeface="Times New Roman"/>
                <a:cs typeface="Times New Roman"/>
              </a:rPr>
              <a:t>medical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devices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24052" y="4437634"/>
            <a:ext cx="3930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“S”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519555" y="4437634"/>
            <a:ext cx="24796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Standards for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cosmetics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6432" y="5269229"/>
            <a:ext cx="40703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“T”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519555" y="5269229"/>
            <a:ext cx="751522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Requirements (GMP) of factory </a:t>
            </a:r>
            <a:r>
              <a:rPr sz="2000" spc="-5" dirty="0">
                <a:latin typeface="Times New Roman"/>
                <a:cs typeface="Times New Roman"/>
              </a:rPr>
              <a:t>premises </a:t>
            </a: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b="1" spc="-15" dirty="0">
                <a:latin typeface="Times New Roman"/>
                <a:cs typeface="Times New Roman"/>
              </a:rPr>
              <a:t>Ayurvedic, </a:t>
            </a:r>
            <a:r>
              <a:rPr sz="2000" b="1" dirty="0">
                <a:latin typeface="Times New Roman"/>
                <a:cs typeface="Times New Roman"/>
              </a:rPr>
              <a:t>Siddha,</a:t>
            </a:r>
            <a:r>
              <a:rPr sz="2000" b="1" spc="3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Unani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02716" y="6100368"/>
            <a:ext cx="43560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“U”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519555" y="6100368"/>
            <a:ext cx="47809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Manufacturing and </a:t>
            </a:r>
            <a:r>
              <a:rPr sz="2000" spc="-5" dirty="0">
                <a:latin typeface="Times New Roman"/>
                <a:cs typeface="Times New Roman"/>
              </a:rPr>
              <a:t>analytical </a:t>
            </a:r>
            <a:r>
              <a:rPr sz="2000" dirty="0">
                <a:latin typeface="Times New Roman"/>
                <a:cs typeface="Times New Roman"/>
              </a:rPr>
              <a:t>records of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1323" y="407289"/>
            <a:ext cx="367982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spc="-25" dirty="0">
                <a:latin typeface="Calibri Light"/>
                <a:cs typeface="Calibri Light"/>
              </a:rPr>
              <a:t>Schedules to </a:t>
            </a:r>
            <a:r>
              <a:rPr sz="3300" b="0" spc="-10" dirty="0">
                <a:latin typeface="Calibri Light"/>
                <a:cs typeface="Calibri Light"/>
              </a:rPr>
              <a:t>the</a:t>
            </a:r>
            <a:r>
              <a:rPr sz="3300" b="0" spc="-204" dirty="0">
                <a:latin typeface="Calibri Light"/>
                <a:cs typeface="Calibri Light"/>
              </a:rPr>
              <a:t> </a:t>
            </a:r>
            <a:r>
              <a:rPr sz="3300" b="0" spc="-15" dirty="0">
                <a:latin typeface="Calibri Light"/>
                <a:cs typeface="Calibri Light"/>
              </a:rPr>
              <a:t>rules</a:t>
            </a:r>
            <a:endParaRPr sz="33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219263"/>
            <a:ext cx="1443990" cy="727075"/>
          </a:xfrm>
          <a:custGeom>
            <a:avLst/>
            <a:gdLst/>
            <a:ahLst/>
            <a:cxnLst/>
            <a:rect l="l" t="t" r="r" b="b"/>
            <a:pathLst>
              <a:path w="1443990" h="727075">
                <a:moveTo>
                  <a:pt x="0" y="727011"/>
                </a:moveTo>
                <a:lnTo>
                  <a:pt x="1443736" y="727011"/>
                </a:lnTo>
                <a:lnTo>
                  <a:pt x="1443736" y="0"/>
                </a:lnTo>
                <a:lnTo>
                  <a:pt x="0" y="0"/>
                </a:lnTo>
                <a:lnTo>
                  <a:pt x="0" y="727011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43736" y="1219263"/>
            <a:ext cx="7700645" cy="727075"/>
          </a:xfrm>
          <a:custGeom>
            <a:avLst/>
            <a:gdLst/>
            <a:ahLst/>
            <a:cxnLst/>
            <a:rect l="l" t="t" r="r" b="b"/>
            <a:pathLst>
              <a:path w="7700645" h="727075">
                <a:moveTo>
                  <a:pt x="0" y="727011"/>
                </a:moveTo>
                <a:lnTo>
                  <a:pt x="7700263" y="727011"/>
                </a:lnTo>
                <a:lnTo>
                  <a:pt x="7700263" y="0"/>
                </a:lnTo>
                <a:lnTo>
                  <a:pt x="0" y="0"/>
                </a:lnTo>
                <a:lnTo>
                  <a:pt x="0" y="727011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984375"/>
            <a:ext cx="1443990" cy="882650"/>
          </a:xfrm>
          <a:custGeom>
            <a:avLst/>
            <a:gdLst/>
            <a:ahLst/>
            <a:cxnLst/>
            <a:rect l="l" t="t" r="r" b="b"/>
            <a:pathLst>
              <a:path w="1443990" h="882650">
                <a:moveTo>
                  <a:pt x="0" y="882141"/>
                </a:moveTo>
                <a:lnTo>
                  <a:pt x="1443736" y="882141"/>
                </a:lnTo>
                <a:lnTo>
                  <a:pt x="1443736" y="0"/>
                </a:lnTo>
                <a:lnTo>
                  <a:pt x="0" y="0"/>
                </a:lnTo>
                <a:lnTo>
                  <a:pt x="0" y="882141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3736" y="1984375"/>
            <a:ext cx="7700645" cy="882650"/>
          </a:xfrm>
          <a:custGeom>
            <a:avLst/>
            <a:gdLst/>
            <a:ahLst/>
            <a:cxnLst/>
            <a:rect l="l" t="t" r="r" b="b"/>
            <a:pathLst>
              <a:path w="7700645" h="882650">
                <a:moveTo>
                  <a:pt x="0" y="882141"/>
                </a:moveTo>
                <a:lnTo>
                  <a:pt x="7700263" y="882141"/>
                </a:lnTo>
                <a:lnTo>
                  <a:pt x="7700263" y="0"/>
                </a:lnTo>
                <a:lnTo>
                  <a:pt x="0" y="0"/>
                </a:lnTo>
                <a:lnTo>
                  <a:pt x="0" y="882141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2866453"/>
            <a:ext cx="1443990" cy="901700"/>
          </a:xfrm>
          <a:custGeom>
            <a:avLst/>
            <a:gdLst/>
            <a:ahLst/>
            <a:cxnLst/>
            <a:rect l="l" t="t" r="r" b="b"/>
            <a:pathLst>
              <a:path w="1443990" h="901700">
                <a:moveTo>
                  <a:pt x="0" y="901255"/>
                </a:moveTo>
                <a:lnTo>
                  <a:pt x="1443736" y="901255"/>
                </a:lnTo>
                <a:lnTo>
                  <a:pt x="1443736" y="0"/>
                </a:lnTo>
                <a:lnTo>
                  <a:pt x="0" y="0"/>
                </a:lnTo>
                <a:lnTo>
                  <a:pt x="0" y="901255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43736" y="2866453"/>
            <a:ext cx="7700645" cy="901700"/>
          </a:xfrm>
          <a:custGeom>
            <a:avLst/>
            <a:gdLst/>
            <a:ahLst/>
            <a:cxnLst/>
            <a:rect l="l" t="t" r="r" b="b"/>
            <a:pathLst>
              <a:path w="7700645" h="901700">
                <a:moveTo>
                  <a:pt x="0" y="901255"/>
                </a:moveTo>
                <a:lnTo>
                  <a:pt x="7700263" y="901255"/>
                </a:lnTo>
                <a:lnTo>
                  <a:pt x="7700263" y="0"/>
                </a:lnTo>
                <a:lnTo>
                  <a:pt x="0" y="0"/>
                </a:lnTo>
                <a:lnTo>
                  <a:pt x="0" y="901255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3767772"/>
            <a:ext cx="1443990" cy="901700"/>
          </a:xfrm>
          <a:custGeom>
            <a:avLst/>
            <a:gdLst/>
            <a:ahLst/>
            <a:cxnLst/>
            <a:rect l="l" t="t" r="r" b="b"/>
            <a:pathLst>
              <a:path w="1443990" h="901700">
                <a:moveTo>
                  <a:pt x="0" y="901255"/>
                </a:moveTo>
                <a:lnTo>
                  <a:pt x="1443736" y="901255"/>
                </a:lnTo>
                <a:lnTo>
                  <a:pt x="1443736" y="0"/>
                </a:lnTo>
                <a:lnTo>
                  <a:pt x="0" y="0"/>
                </a:lnTo>
                <a:lnTo>
                  <a:pt x="0" y="901255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3736" y="3767772"/>
            <a:ext cx="7700645" cy="901700"/>
          </a:xfrm>
          <a:custGeom>
            <a:avLst/>
            <a:gdLst/>
            <a:ahLst/>
            <a:cxnLst/>
            <a:rect l="l" t="t" r="r" b="b"/>
            <a:pathLst>
              <a:path w="7700645" h="901700">
                <a:moveTo>
                  <a:pt x="0" y="901255"/>
                </a:moveTo>
                <a:lnTo>
                  <a:pt x="7700263" y="901255"/>
                </a:lnTo>
                <a:lnTo>
                  <a:pt x="7700263" y="0"/>
                </a:lnTo>
                <a:lnTo>
                  <a:pt x="0" y="0"/>
                </a:lnTo>
                <a:lnTo>
                  <a:pt x="0" y="901255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668964"/>
            <a:ext cx="1443990" cy="901700"/>
          </a:xfrm>
          <a:custGeom>
            <a:avLst/>
            <a:gdLst/>
            <a:ahLst/>
            <a:cxnLst/>
            <a:rect l="l" t="t" r="r" b="b"/>
            <a:pathLst>
              <a:path w="1443990" h="901700">
                <a:moveTo>
                  <a:pt x="0" y="901255"/>
                </a:moveTo>
                <a:lnTo>
                  <a:pt x="1443736" y="901255"/>
                </a:lnTo>
                <a:lnTo>
                  <a:pt x="1443736" y="0"/>
                </a:lnTo>
                <a:lnTo>
                  <a:pt x="0" y="0"/>
                </a:lnTo>
                <a:lnTo>
                  <a:pt x="0" y="901255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43736" y="4668964"/>
            <a:ext cx="7700645" cy="901700"/>
          </a:xfrm>
          <a:custGeom>
            <a:avLst/>
            <a:gdLst/>
            <a:ahLst/>
            <a:cxnLst/>
            <a:rect l="l" t="t" r="r" b="b"/>
            <a:pathLst>
              <a:path w="7700645" h="901700">
                <a:moveTo>
                  <a:pt x="0" y="901255"/>
                </a:moveTo>
                <a:lnTo>
                  <a:pt x="7700263" y="901255"/>
                </a:lnTo>
                <a:lnTo>
                  <a:pt x="7700263" y="0"/>
                </a:lnTo>
                <a:lnTo>
                  <a:pt x="0" y="0"/>
                </a:lnTo>
                <a:lnTo>
                  <a:pt x="0" y="901255"/>
                </a:lnTo>
                <a:close/>
              </a:path>
            </a:pathLst>
          </a:custGeom>
          <a:solidFill>
            <a:srgbClr val="EA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5570218"/>
            <a:ext cx="1443990" cy="1287780"/>
          </a:xfrm>
          <a:custGeom>
            <a:avLst/>
            <a:gdLst/>
            <a:ahLst/>
            <a:cxnLst/>
            <a:rect l="l" t="t" r="r" b="b"/>
            <a:pathLst>
              <a:path w="1443990" h="1287779">
                <a:moveTo>
                  <a:pt x="0" y="1287780"/>
                </a:moveTo>
                <a:lnTo>
                  <a:pt x="1443736" y="1287780"/>
                </a:lnTo>
                <a:lnTo>
                  <a:pt x="1443736" y="0"/>
                </a:lnTo>
                <a:lnTo>
                  <a:pt x="0" y="0"/>
                </a:lnTo>
                <a:lnTo>
                  <a:pt x="0" y="128778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43736" y="5570218"/>
            <a:ext cx="7700645" cy="1287780"/>
          </a:xfrm>
          <a:custGeom>
            <a:avLst/>
            <a:gdLst/>
            <a:ahLst/>
            <a:cxnLst/>
            <a:rect l="l" t="t" r="r" b="b"/>
            <a:pathLst>
              <a:path w="7700645" h="1287779">
                <a:moveTo>
                  <a:pt x="0" y="1287780"/>
                </a:moveTo>
                <a:lnTo>
                  <a:pt x="7700263" y="1287780"/>
                </a:lnTo>
                <a:lnTo>
                  <a:pt x="7700263" y="0"/>
                </a:lnTo>
                <a:lnTo>
                  <a:pt x="0" y="0"/>
                </a:lnTo>
                <a:lnTo>
                  <a:pt x="0" y="128778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43736" y="1212850"/>
            <a:ext cx="0" cy="733425"/>
          </a:xfrm>
          <a:custGeom>
            <a:avLst/>
            <a:gdLst/>
            <a:ahLst/>
            <a:cxnLst/>
            <a:rect l="l" t="t" r="r" b="b"/>
            <a:pathLst>
              <a:path h="733425">
                <a:moveTo>
                  <a:pt x="0" y="0"/>
                </a:moveTo>
                <a:lnTo>
                  <a:pt x="0" y="7334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43736" y="1984375"/>
            <a:ext cx="0" cy="4873625"/>
          </a:xfrm>
          <a:custGeom>
            <a:avLst/>
            <a:gdLst/>
            <a:ahLst/>
            <a:cxnLst/>
            <a:rect l="l" t="t" r="r" b="b"/>
            <a:pathLst>
              <a:path h="4873625">
                <a:moveTo>
                  <a:pt x="0" y="0"/>
                </a:moveTo>
                <a:lnTo>
                  <a:pt x="0" y="4873621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2866517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3767709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4669028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557022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175" y="1212850"/>
            <a:ext cx="0" cy="5645150"/>
          </a:xfrm>
          <a:custGeom>
            <a:avLst/>
            <a:gdLst/>
            <a:ahLst/>
            <a:cxnLst/>
            <a:rect l="l" t="t" r="r" b="b"/>
            <a:pathLst>
              <a:path h="5645150">
                <a:moveTo>
                  <a:pt x="0" y="0"/>
                </a:moveTo>
                <a:lnTo>
                  <a:pt x="0" y="56451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40825" y="1212850"/>
            <a:ext cx="0" cy="5645150"/>
          </a:xfrm>
          <a:custGeom>
            <a:avLst/>
            <a:gdLst/>
            <a:ahLst/>
            <a:cxnLst/>
            <a:rect l="l" t="t" r="r" b="b"/>
            <a:pathLst>
              <a:path h="5645150">
                <a:moveTo>
                  <a:pt x="0" y="0"/>
                </a:moveTo>
                <a:lnTo>
                  <a:pt x="0" y="5645146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12192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6854821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634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70128" y="1243330"/>
            <a:ext cx="704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48</a:t>
            </a:fld>
            <a:endParaRPr dirty="0"/>
          </a:p>
        </p:txBody>
      </p:sp>
      <p:sp>
        <p:nvSpPr>
          <p:cNvPr id="26" name="object 26"/>
          <p:cNvSpPr txBox="1"/>
          <p:nvPr/>
        </p:nvSpPr>
        <p:spPr>
          <a:xfrm>
            <a:off x="4652264" y="1243330"/>
            <a:ext cx="12858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0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TENT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36168" y="1989582"/>
            <a:ext cx="5721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Times New Roman"/>
                <a:cs typeface="Times New Roman"/>
              </a:rPr>
              <a:t>“U</a:t>
            </a:r>
            <a:r>
              <a:rPr sz="1950" spc="7" baseline="-21367" dirty="0">
                <a:latin typeface="Times New Roman"/>
                <a:cs typeface="Times New Roman"/>
              </a:rPr>
              <a:t>1</a:t>
            </a:r>
            <a:r>
              <a:rPr sz="2000" spc="5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22857" y="1989582"/>
            <a:ext cx="5189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Manufacturing and </a:t>
            </a:r>
            <a:r>
              <a:rPr sz="2000" spc="-5" dirty="0">
                <a:latin typeface="Times New Roman"/>
                <a:cs typeface="Times New Roman"/>
              </a:rPr>
              <a:t>analytical </a:t>
            </a:r>
            <a:r>
              <a:rPr sz="2000" dirty="0">
                <a:latin typeface="Times New Roman"/>
                <a:cs typeface="Times New Roman"/>
              </a:rPr>
              <a:t>records of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cosmetics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4240" y="2891155"/>
            <a:ext cx="43560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“V”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22857" y="2891155"/>
            <a:ext cx="4901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Standards for </a:t>
            </a:r>
            <a:r>
              <a:rPr sz="2000" b="1" dirty="0">
                <a:latin typeface="Times New Roman"/>
                <a:cs typeface="Times New Roman"/>
              </a:rPr>
              <a:t>patent or </a:t>
            </a:r>
            <a:r>
              <a:rPr sz="2000" b="1" spc="-5" dirty="0">
                <a:latin typeface="Times New Roman"/>
                <a:cs typeface="Times New Roman"/>
              </a:rPr>
              <a:t>proprietary</a:t>
            </a:r>
            <a:r>
              <a:rPr sz="2000" b="1" spc="-1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medicine</a:t>
            </a:r>
            <a:r>
              <a:rPr sz="2000" dirty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5284" y="3792473"/>
            <a:ext cx="4933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</a:t>
            </a:r>
            <a:r>
              <a:rPr sz="2000" spc="10" dirty="0">
                <a:latin typeface="Times New Roman"/>
                <a:cs typeface="Times New Roman"/>
              </a:rPr>
              <a:t>W</a:t>
            </a:r>
            <a:r>
              <a:rPr sz="2000" dirty="0">
                <a:latin typeface="Times New Roman"/>
                <a:cs typeface="Times New Roman"/>
              </a:rPr>
              <a:t>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22857" y="3792473"/>
            <a:ext cx="5543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List of drugs </a:t>
            </a:r>
            <a:r>
              <a:rPr sz="2000" spc="-5" dirty="0">
                <a:latin typeface="Times New Roman"/>
                <a:cs typeface="Times New Roman"/>
              </a:rPr>
              <a:t>marketed </a:t>
            </a:r>
            <a:r>
              <a:rPr sz="2000" dirty="0">
                <a:latin typeface="Times New Roman"/>
                <a:cs typeface="Times New Roman"/>
              </a:rPr>
              <a:t>under generic </a:t>
            </a:r>
            <a:r>
              <a:rPr sz="2000" spc="-5" dirty="0">
                <a:latin typeface="Times New Roman"/>
                <a:cs typeface="Times New Roman"/>
              </a:rPr>
              <a:t>names-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Omitted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04240" y="4694046"/>
            <a:ext cx="43560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“X”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22857" y="4694046"/>
            <a:ext cx="530479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List of </a:t>
            </a:r>
            <a:r>
              <a:rPr sz="2000" b="1" spc="-5" dirty="0">
                <a:latin typeface="Times New Roman"/>
                <a:cs typeface="Times New Roman"/>
              </a:rPr>
              <a:t>narcotic </a:t>
            </a:r>
            <a:r>
              <a:rPr sz="2000" dirty="0">
                <a:latin typeface="Times New Roman"/>
                <a:cs typeface="Times New Roman"/>
              </a:rPr>
              <a:t>drugs and </a:t>
            </a:r>
            <a:r>
              <a:rPr sz="2000" b="1" spc="-5" dirty="0">
                <a:latin typeface="Times New Roman"/>
                <a:cs typeface="Times New Roman"/>
              </a:rPr>
              <a:t>psychotropic</a:t>
            </a:r>
            <a:r>
              <a:rPr sz="2000" b="1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substances  EX. </a:t>
            </a:r>
            <a:r>
              <a:rPr sz="2000" spc="-5" dirty="0">
                <a:latin typeface="Times New Roman"/>
                <a:cs typeface="Times New Roman"/>
              </a:rPr>
              <a:t>Opium, </a:t>
            </a:r>
            <a:r>
              <a:rPr sz="2000" dirty="0">
                <a:latin typeface="Times New Roman"/>
                <a:cs typeface="Times New Roman"/>
              </a:rPr>
              <a:t>Morphine,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Barbital……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04240" y="5595315"/>
            <a:ext cx="43560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“Y”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22857" y="5595315"/>
            <a:ext cx="754380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Requirement and guidelines on </a:t>
            </a:r>
            <a:r>
              <a:rPr sz="2000" b="1" spc="-5" dirty="0">
                <a:latin typeface="Times New Roman"/>
                <a:cs typeface="Times New Roman"/>
              </a:rPr>
              <a:t>clinical trials </a:t>
            </a: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import and</a:t>
            </a:r>
            <a:r>
              <a:rPr sz="2000" spc="3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manufacture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of new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dirty="0"/>
              <a:t>49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558" y="6432448"/>
            <a:ext cx="259715" cy="29972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181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800" b="1" dirty="0">
                <a:solidFill>
                  <a:srgbClr val="888888"/>
                </a:solidFill>
                <a:latin typeface="Calibri"/>
                <a:cs typeface="Calibri"/>
              </a:rPr>
              <a:t>5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7792" y="1118361"/>
            <a:ext cx="1498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History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1980412"/>
            <a:ext cx="8160384" cy="238823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British </a:t>
            </a:r>
            <a:r>
              <a:rPr sz="2000" spc="-5" dirty="0">
                <a:latin typeface="Times New Roman"/>
                <a:cs typeface="Times New Roman"/>
              </a:rPr>
              <a:t>misrule-Providing </a:t>
            </a:r>
            <a:r>
              <a:rPr sz="2000" dirty="0">
                <a:latin typeface="Times New Roman"/>
                <a:cs typeface="Times New Roman"/>
              </a:rPr>
              <a:t>poor healthcare system to Indian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citizens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Observations </a:t>
            </a:r>
            <a:r>
              <a:rPr sz="2000" spc="-5" dirty="0">
                <a:latin typeface="Times New Roman"/>
                <a:cs typeface="Times New Roman"/>
              </a:rPr>
              <a:t>made </a:t>
            </a:r>
            <a:r>
              <a:rPr sz="2000" dirty="0">
                <a:latin typeface="Times New Roman"/>
                <a:cs typeface="Times New Roman"/>
              </a:rPr>
              <a:t>by-Drugs Enquiry </a:t>
            </a:r>
            <a:r>
              <a:rPr sz="2000" spc="-10" dirty="0">
                <a:latin typeface="Times New Roman"/>
                <a:cs typeface="Times New Roman"/>
              </a:rPr>
              <a:t>Committee, </a:t>
            </a:r>
            <a:r>
              <a:rPr sz="2000" dirty="0">
                <a:latin typeface="Times New Roman"/>
                <a:cs typeface="Times New Roman"/>
              </a:rPr>
              <a:t>Indian Medical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Association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Reports in- Indian Medical Gazette during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1920-30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1940 – </a:t>
            </a:r>
            <a:r>
              <a:rPr sz="2000" spc="5" dirty="0">
                <a:latin typeface="Times New Roman"/>
                <a:cs typeface="Times New Roman"/>
              </a:rPr>
              <a:t>Drugs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Cosmetics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</a:t>
            </a:r>
            <a:endParaRPr sz="2000">
              <a:latin typeface="Times New Roman"/>
              <a:cs typeface="Times New Roman"/>
            </a:endParaRPr>
          </a:p>
          <a:p>
            <a:pPr marL="12700" marR="4662805">
              <a:lnSpc>
                <a:spcPct val="118200"/>
              </a:lnSpc>
              <a:spcBef>
                <a:spcPts val="13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5" dirty="0">
                <a:latin typeface="Times New Roman"/>
                <a:cs typeface="Times New Roman"/>
              </a:rPr>
              <a:t>1945 </a:t>
            </a:r>
            <a:r>
              <a:rPr sz="2000" dirty="0">
                <a:latin typeface="Times New Roman"/>
                <a:cs typeface="Times New Roman"/>
              </a:rPr>
              <a:t>– Rules under the Act  Extended to whole of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India</a:t>
            </a:r>
            <a:r>
              <a:rPr sz="2800" dirty="0">
                <a:latin typeface="Times New Roman"/>
                <a:cs typeface="Times New Roman"/>
              </a:rPr>
              <a:t>……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558" y="6432448"/>
            <a:ext cx="259715" cy="29972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1811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800" b="1" dirty="0">
                <a:solidFill>
                  <a:srgbClr val="888888"/>
                </a:solidFill>
                <a:latin typeface="Calibri"/>
                <a:cs typeface="Calibri"/>
              </a:rPr>
              <a:t>6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1370" y="546861"/>
            <a:ext cx="2081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Objectives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2280031"/>
            <a:ext cx="8989060" cy="265874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84785" marR="5080" indent="-172720">
              <a:lnSpc>
                <a:spcPts val="2160"/>
              </a:lnSpc>
              <a:spcBef>
                <a:spcPts val="375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regulate the </a:t>
            </a:r>
            <a:r>
              <a:rPr sz="2000" b="1" spc="-5" dirty="0">
                <a:latin typeface="Times New Roman"/>
                <a:cs typeface="Times New Roman"/>
              </a:rPr>
              <a:t>import, </a:t>
            </a:r>
            <a:r>
              <a:rPr sz="2000" b="1" spc="-10" dirty="0">
                <a:latin typeface="Times New Roman"/>
                <a:cs typeface="Times New Roman"/>
              </a:rPr>
              <a:t>manufacture, </a:t>
            </a:r>
            <a:r>
              <a:rPr sz="2000" b="1" spc="-5" dirty="0">
                <a:latin typeface="Times New Roman"/>
                <a:cs typeface="Times New Roman"/>
              </a:rPr>
              <a:t>distribution </a:t>
            </a:r>
            <a:r>
              <a:rPr sz="2000" b="1" dirty="0">
                <a:latin typeface="Times New Roman"/>
                <a:cs typeface="Times New Roman"/>
              </a:rPr>
              <a:t>and </a:t>
            </a:r>
            <a:r>
              <a:rPr sz="2000" b="1" spc="-5" dirty="0">
                <a:latin typeface="Times New Roman"/>
                <a:cs typeface="Times New Roman"/>
              </a:rPr>
              <a:t>sale </a:t>
            </a:r>
            <a:r>
              <a:rPr sz="2000" spc="-5" dirty="0">
                <a:latin typeface="Times New Roman"/>
                <a:cs typeface="Times New Roman"/>
              </a:rPr>
              <a:t>of drugs </a:t>
            </a:r>
            <a:r>
              <a:rPr sz="2000" dirty="0">
                <a:latin typeface="Times New Roman"/>
                <a:cs typeface="Times New Roman"/>
              </a:rPr>
              <a:t>&amp; </a:t>
            </a:r>
            <a:r>
              <a:rPr sz="2000" spc="-5" dirty="0">
                <a:latin typeface="Times New Roman"/>
                <a:cs typeface="Times New Roman"/>
              </a:rPr>
              <a:t>cosmetics  </a:t>
            </a:r>
            <a:r>
              <a:rPr sz="2000" dirty="0">
                <a:latin typeface="Times New Roman"/>
                <a:cs typeface="Times New Roman"/>
              </a:rPr>
              <a:t>through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licensing.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85420" algn="l"/>
              </a:tabLst>
            </a:pPr>
            <a:r>
              <a:rPr sz="2000" dirty="0">
                <a:latin typeface="Times New Roman"/>
                <a:cs typeface="Times New Roman"/>
              </a:rPr>
              <a:t>Manufacture, distribution and </a:t>
            </a:r>
            <a:r>
              <a:rPr sz="2000" spc="-5" dirty="0">
                <a:latin typeface="Times New Roman"/>
                <a:cs typeface="Times New Roman"/>
              </a:rPr>
              <a:t>sale </a:t>
            </a:r>
            <a:r>
              <a:rPr sz="2000" dirty="0">
                <a:latin typeface="Times New Roman"/>
                <a:cs typeface="Times New Roman"/>
              </a:rPr>
              <a:t>of drugs and </a:t>
            </a:r>
            <a:r>
              <a:rPr sz="2000" spc="-5" dirty="0">
                <a:latin typeface="Times New Roman"/>
                <a:cs typeface="Times New Roman"/>
              </a:rPr>
              <a:t>cosmetics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b="1" dirty="0">
                <a:latin typeface="Times New Roman"/>
                <a:cs typeface="Times New Roman"/>
              </a:rPr>
              <a:t>qualified persons</a:t>
            </a:r>
            <a:r>
              <a:rPr sz="2000" b="1" spc="-19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only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ts val="2280"/>
              </a:lnSpc>
              <a:spcBef>
                <a:spcPts val="555"/>
              </a:spcBef>
              <a:buFont typeface="Arial"/>
              <a:buChar char="•"/>
              <a:tabLst>
                <a:tab pos="185420" algn="l"/>
                <a:tab pos="577850" algn="l"/>
                <a:tab pos="2949575" algn="l"/>
                <a:tab pos="3272790" algn="l"/>
                <a:tab pos="4028440" algn="l"/>
                <a:tab pos="5763260" algn="l"/>
                <a:tab pos="7099934" algn="l"/>
                <a:tab pos="7677784" algn="l"/>
                <a:tab pos="8763000" algn="l"/>
              </a:tabLst>
            </a:pPr>
            <a:r>
              <a:rPr sz="2000" spc="-15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o	</a:t>
            </a:r>
            <a:r>
              <a:rPr sz="2000" spc="-1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vent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</a:t>
            </a:r>
            <a:r>
              <a:rPr sz="2000" b="1" spc="-15" dirty="0">
                <a:latin typeface="Times New Roman"/>
                <a:cs typeface="Times New Roman"/>
              </a:rPr>
              <a:t>u</a:t>
            </a:r>
            <a:r>
              <a:rPr sz="2000" b="1" dirty="0">
                <a:latin typeface="Times New Roman"/>
                <a:cs typeface="Times New Roman"/>
              </a:rPr>
              <a:t>b</a:t>
            </a:r>
            <a:r>
              <a:rPr sz="2000" b="1" spc="-15" dirty="0">
                <a:latin typeface="Times New Roman"/>
                <a:cs typeface="Times New Roman"/>
              </a:rPr>
              <a:t>s</a:t>
            </a:r>
            <a:r>
              <a:rPr sz="2000" b="1" dirty="0">
                <a:latin typeface="Times New Roman"/>
                <a:cs typeface="Times New Roman"/>
              </a:rPr>
              <a:t>t</a:t>
            </a:r>
            <a:r>
              <a:rPr sz="2000" b="1" spc="5" dirty="0">
                <a:latin typeface="Times New Roman"/>
                <a:cs typeface="Times New Roman"/>
              </a:rPr>
              <a:t>a</a:t>
            </a:r>
            <a:r>
              <a:rPr sz="2000" b="1" spc="-15" dirty="0">
                <a:latin typeface="Times New Roman"/>
                <a:cs typeface="Times New Roman"/>
              </a:rPr>
              <a:t>n</a:t>
            </a:r>
            <a:r>
              <a:rPr sz="2000" b="1" dirty="0">
                <a:latin typeface="Times New Roman"/>
                <a:cs typeface="Times New Roman"/>
              </a:rPr>
              <a:t>da</a:t>
            </a:r>
            <a:r>
              <a:rPr sz="2000" b="1" spc="-10" dirty="0">
                <a:latin typeface="Times New Roman"/>
                <a:cs typeface="Times New Roman"/>
              </a:rPr>
              <a:t>r</a:t>
            </a:r>
            <a:r>
              <a:rPr sz="2000" b="1" dirty="0">
                <a:latin typeface="Times New Roman"/>
                <a:cs typeface="Times New Roman"/>
              </a:rPr>
              <a:t>d	</a:t>
            </a:r>
            <a:r>
              <a:rPr sz="2000" spc="-2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	</a:t>
            </a:r>
            <a:r>
              <a:rPr sz="2000" spc="-10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rug</a:t>
            </a:r>
            <a:r>
              <a:rPr sz="2000" spc="-1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,	</a:t>
            </a:r>
            <a:r>
              <a:rPr sz="2000" spc="-1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s</a:t>
            </a:r>
            <a:r>
              <a:rPr sz="2000" spc="-10" dirty="0">
                <a:latin typeface="Times New Roman"/>
                <a:cs typeface="Times New Roman"/>
              </a:rPr>
              <a:t>u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ably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	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nta</a:t>
            </a:r>
            <a:r>
              <a:rPr sz="2000" spc="-2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ng	h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h	s</a:t>
            </a:r>
            <a:r>
              <a:rPr sz="2000" spc="-1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1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d</a:t>
            </a:r>
            <a:r>
              <a:rPr sz="2000" spc="-10" dirty="0">
                <a:latin typeface="Times New Roman"/>
                <a:cs typeface="Times New Roman"/>
              </a:rPr>
              <a:t>ar</a:t>
            </a:r>
            <a:r>
              <a:rPr sz="2000" dirty="0">
                <a:latin typeface="Times New Roman"/>
                <a:cs typeface="Times New Roman"/>
              </a:rPr>
              <a:t>ds	</a:t>
            </a:r>
            <a:r>
              <a:rPr sz="2000" spc="-10" dirty="0">
                <a:latin typeface="Times New Roman"/>
                <a:cs typeface="Times New Roman"/>
              </a:rPr>
              <a:t>of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ts val="2280"/>
              </a:lnSpc>
            </a:pPr>
            <a:r>
              <a:rPr sz="2000" spc="-5" dirty="0">
                <a:latin typeface="Times New Roman"/>
                <a:cs typeface="Times New Roman"/>
              </a:rPr>
              <a:t>medical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treatment.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185420" algn="l"/>
              </a:tabLst>
            </a:pP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regulate the manufacture and </a:t>
            </a:r>
            <a:r>
              <a:rPr sz="2000" spc="-5" dirty="0">
                <a:latin typeface="Times New Roman"/>
                <a:cs typeface="Times New Roman"/>
              </a:rPr>
              <a:t>sale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b="1" spc="-15" dirty="0">
                <a:latin typeface="Times New Roman"/>
                <a:cs typeface="Times New Roman"/>
              </a:rPr>
              <a:t>Ayurvedic, </a:t>
            </a:r>
            <a:r>
              <a:rPr sz="2000" b="1" dirty="0">
                <a:latin typeface="Times New Roman"/>
                <a:cs typeface="Times New Roman"/>
              </a:rPr>
              <a:t>Siddha and Unani</a:t>
            </a:r>
            <a:r>
              <a:rPr sz="2000" b="1" spc="4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drugs.</a:t>
            </a:r>
            <a:endParaRPr sz="2000">
              <a:latin typeface="Times New Roman"/>
              <a:cs typeface="Times New Roman"/>
            </a:endParaRPr>
          </a:p>
          <a:p>
            <a:pPr marL="184785" indent="-172720">
              <a:lnSpc>
                <a:spcPts val="2280"/>
              </a:lnSpc>
              <a:spcBef>
                <a:spcPts val="565"/>
              </a:spcBef>
              <a:buFont typeface="Arial"/>
              <a:buChar char="•"/>
              <a:tabLst>
                <a:tab pos="185420" algn="l"/>
                <a:tab pos="577850" algn="l"/>
                <a:tab pos="2382520" algn="l"/>
                <a:tab pos="6320155" algn="l"/>
                <a:tab pos="6815455" algn="l"/>
              </a:tabLst>
            </a:pPr>
            <a:r>
              <a:rPr sz="2000" spc="-75" dirty="0">
                <a:latin typeface="Times New Roman"/>
                <a:cs typeface="Times New Roman"/>
              </a:rPr>
              <a:t>To	</a:t>
            </a:r>
            <a:r>
              <a:rPr sz="2000" spc="-5" dirty="0">
                <a:latin typeface="Times New Roman"/>
                <a:cs typeface="Times New Roman"/>
              </a:rPr>
              <a:t>establish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Drugs	</a:t>
            </a:r>
            <a:r>
              <a:rPr sz="2000" b="1" spc="-25" dirty="0">
                <a:latin typeface="Times New Roman"/>
                <a:cs typeface="Times New Roman"/>
              </a:rPr>
              <a:t>Technical </a:t>
            </a:r>
            <a:r>
              <a:rPr sz="2000" b="1" spc="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Advisory </a:t>
            </a:r>
            <a:r>
              <a:rPr sz="2000" b="1" spc="2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Board(DTAB)	</a:t>
            </a:r>
            <a:r>
              <a:rPr sz="2000" spc="-5" dirty="0">
                <a:latin typeface="Times New Roman"/>
                <a:cs typeface="Times New Roman"/>
              </a:rPr>
              <a:t>and	</a:t>
            </a:r>
            <a:r>
              <a:rPr sz="2000" b="1" spc="-5" dirty="0">
                <a:latin typeface="Times New Roman"/>
                <a:cs typeface="Times New Roman"/>
              </a:rPr>
              <a:t>Drugs</a:t>
            </a:r>
            <a:r>
              <a:rPr sz="2000" b="1" spc="4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Consultative</a:t>
            </a:r>
            <a:endParaRPr sz="2000">
              <a:latin typeface="Times New Roman"/>
              <a:cs typeface="Times New Roman"/>
            </a:endParaRPr>
          </a:p>
          <a:p>
            <a:pPr marL="184785">
              <a:lnSpc>
                <a:spcPts val="2280"/>
              </a:lnSpc>
            </a:pPr>
            <a:r>
              <a:rPr sz="2000" b="1" dirty="0">
                <a:latin typeface="Times New Roman"/>
                <a:cs typeface="Times New Roman"/>
              </a:rPr>
              <a:t>Committees(DCC) </a:t>
            </a:r>
            <a:r>
              <a:rPr sz="2000" dirty="0">
                <a:latin typeface="Times New Roman"/>
                <a:cs typeface="Times New Roman"/>
              </a:rPr>
              <a:t>for Allopathic and allied drugs and</a:t>
            </a:r>
            <a:r>
              <a:rPr sz="2000" spc="-3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cosmetics.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353170" y="6480073"/>
            <a:ext cx="838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498093"/>
            <a:ext cx="7669530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sz="2800" spc="-5" dirty="0"/>
              <a:t>The salient </a:t>
            </a:r>
            <a:r>
              <a:rPr sz="2800" spc="-10" dirty="0"/>
              <a:t>features </a:t>
            </a:r>
            <a:r>
              <a:rPr sz="2800" spc="-5" dirty="0"/>
              <a:t>of the Drugs &amp; Cosmetics</a:t>
            </a:r>
            <a:r>
              <a:rPr sz="2800" spc="-80" dirty="0"/>
              <a:t> </a:t>
            </a:r>
            <a:r>
              <a:rPr sz="2800" spc="-5" dirty="0"/>
              <a:t>Act,  1940 </a:t>
            </a:r>
            <a:r>
              <a:rPr sz="2800" spc="-20" dirty="0"/>
              <a:t>are </a:t>
            </a:r>
            <a:r>
              <a:rPr sz="2800" spc="-5" dirty="0"/>
              <a:t>as</a:t>
            </a:r>
            <a:r>
              <a:rPr sz="2800" spc="5" dirty="0"/>
              <a:t> </a:t>
            </a:r>
            <a:r>
              <a:rPr sz="2800" spc="-5" dirty="0"/>
              <a:t>follows: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50952" y="2979547"/>
            <a:ext cx="861504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0835" indent="-260985">
              <a:lnSpc>
                <a:spcPts val="2280"/>
              </a:lnSpc>
              <a:spcBef>
                <a:spcPts val="105"/>
              </a:spcBef>
              <a:buAutoNum type="alphaLcParenR"/>
              <a:tabLst>
                <a:tab pos="331470" algn="l"/>
              </a:tabLst>
            </a:pPr>
            <a:r>
              <a:rPr sz="2000" spc="-5" dirty="0">
                <a:latin typeface="Times New Roman"/>
                <a:cs typeface="Times New Roman"/>
              </a:rPr>
              <a:t>Maximum </a:t>
            </a:r>
            <a:r>
              <a:rPr sz="2000" dirty="0">
                <a:latin typeface="Times New Roman"/>
                <a:cs typeface="Times New Roman"/>
              </a:rPr>
              <a:t>penalty </a:t>
            </a:r>
            <a:r>
              <a:rPr sz="2000" spc="-5" dirty="0">
                <a:latin typeface="Times New Roman"/>
                <a:cs typeface="Times New Roman"/>
              </a:rPr>
              <a:t>life imprisonment </a:t>
            </a:r>
            <a:r>
              <a:rPr sz="2000" dirty="0">
                <a:latin typeface="Times New Roman"/>
                <a:cs typeface="Times New Roman"/>
              </a:rPr>
              <a:t>and fine of Rs. 10 lakhs or 3 </a:t>
            </a:r>
            <a:r>
              <a:rPr sz="2000" spc="-10" dirty="0">
                <a:latin typeface="Times New Roman"/>
                <a:cs typeface="Times New Roman"/>
              </a:rPr>
              <a:t>times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160"/>
              </a:lnSpc>
            </a:pPr>
            <a:r>
              <a:rPr sz="2000" dirty="0">
                <a:latin typeface="Times New Roman"/>
                <a:cs typeface="Times New Roman"/>
              </a:rPr>
              <a:t>of the confiscated goods, whichever is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more.</a:t>
            </a:r>
            <a:endParaRPr sz="2000">
              <a:latin typeface="Times New Roman"/>
              <a:cs typeface="Times New Roman"/>
            </a:endParaRPr>
          </a:p>
          <a:p>
            <a:pPr marL="286385" indent="-274320">
              <a:lnSpc>
                <a:spcPts val="2160"/>
              </a:lnSpc>
              <a:buAutoNum type="alphaLcParenR" startAt="2"/>
              <a:tabLst>
                <a:tab pos="287020" algn="l"/>
              </a:tabLst>
            </a:pPr>
            <a:r>
              <a:rPr sz="2000" spc="-5" dirty="0">
                <a:latin typeface="Times New Roman"/>
                <a:cs typeface="Times New Roman"/>
              </a:rPr>
              <a:t>Some </a:t>
            </a:r>
            <a:r>
              <a:rPr sz="2000" dirty="0">
                <a:latin typeface="Times New Roman"/>
                <a:cs typeface="Times New Roman"/>
              </a:rPr>
              <a:t>of the </a:t>
            </a:r>
            <a:r>
              <a:rPr sz="2000" spc="-5" dirty="0">
                <a:latin typeface="Times New Roman"/>
                <a:cs typeface="Times New Roman"/>
              </a:rPr>
              <a:t>offences </a:t>
            </a:r>
            <a:r>
              <a:rPr sz="2000" dirty="0">
                <a:latin typeface="Times New Roman"/>
                <a:cs typeface="Times New Roman"/>
              </a:rPr>
              <a:t>cognizable and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non-bailable.</a:t>
            </a:r>
            <a:endParaRPr sz="2000">
              <a:latin typeface="Times New Roman"/>
              <a:cs typeface="Times New Roman"/>
            </a:endParaRPr>
          </a:p>
          <a:p>
            <a:pPr marL="12700" marR="476884">
              <a:lnSpc>
                <a:spcPts val="2160"/>
              </a:lnSpc>
              <a:spcBef>
                <a:spcPts val="150"/>
              </a:spcBef>
              <a:buAutoNum type="alphaLcParenR" startAt="2"/>
              <a:tabLst>
                <a:tab pos="273685" algn="l"/>
              </a:tabLst>
            </a:pPr>
            <a:r>
              <a:rPr sz="2000" spc="-5" dirty="0">
                <a:latin typeface="Times New Roman"/>
                <a:cs typeface="Times New Roman"/>
              </a:rPr>
              <a:t>Besides officers </a:t>
            </a:r>
            <a:r>
              <a:rPr sz="2000" dirty="0">
                <a:latin typeface="Times New Roman"/>
                <a:cs typeface="Times New Roman"/>
              </a:rPr>
              <a:t>from the Drug </a:t>
            </a:r>
            <a:r>
              <a:rPr sz="2000" spc="-5" dirty="0">
                <a:latin typeface="Times New Roman"/>
                <a:cs typeface="Times New Roman"/>
              </a:rPr>
              <a:t>Controller’s Office, </a:t>
            </a:r>
            <a:r>
              <a:rPr sz="2000" dirty="0">
                <a:latin typeface="Times New Roman"/>
                <a:cs typeface="Times New Roman"/>
              </a:rPr>
              <a:t>other gazette </a:t>
            </a:r>
            <a:r>
              <a:rPr sz="2000" spc="-5" dirty="0">
                <a:latin typeface="Times New Roman"/>
                <a:cs typeface="Times New Roman"/>
              </a:rPr>
              <a:t>officers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also  </a:t>
            </a:r>
            <a:r>
              <a:rPr sz="2000" dirty="0">
                <a:latin typeface="Times New Roman"/>
                <a:cs typeface="Times New Roman"/>
              </a:rPr>
              <a:t>authorized to launch prosecution under the</a:t>
            </a:r>
            <a:r>
              <a:rPr sz="2000" spc="-2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Act;</a:t>
            </a:r>
            <a:endParaRPr sz="2000">
              <a:latin typeface="Times New Roman"/>
              <a:cs typeface="Times New Roman"/>
            </a:endParaRPr>
          </a:p>
          <a:p>
            <a:pPr marL="286385" indent="-274320">
              <a:lnSpc>
                <a:spcPts val="2010"/>
              </a:lnSpc>
              <a:buAutoNum type="alphaLcParenR" startAt="2"/>
              <a:tabLst>
                <a:tab pos="287020" algn="l"/>
              </a:tabLst>
            </a:pPr>
            <a:r>
              <a:rPr sz="2000" dirty="0">
                <a:latin typeface="Times New Roman"/>
                <a:cs typeface="Times New Roman"/>
              </a:rPr>
              <a:t>Specially designated courts for </a:t>
            </a:r>
            <a:r>
              <a:rPr sz="2000" spc="-5" dirty="0">
                <a:latin typeface="Times New Roman"/>
                <a:cs typeface="Times New Roman"/>
              </a:rPr>
              <a:t>trial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offences </a:t>
            </a:r>
            <a:r>
              <a:rPr sz="2000" dirty="0">
                <a:latin typeface="Times New Roman"/>
                <a:cs typeface="Times New Roman"/>
              </a:rPr>
              <a:t>covered under the</a:t>
            </a:r>
            <a:r>
              <a:rPr sz="2000" spc="-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Act;</a:t>
            </a:r>
            <a:endParaRPr sz="2000">
              <a:latin typeface="Times New Roman"/>
              <a:cs typeface="Times New Roman"/>
            </a:endParaRPr>
          </a:p>
          <a:p>
            <a:pPr marL="273050" indent="-260985">
              <a:lnSpc>
                <a:spcPts val="2280"/>
              </a:lnSpc>
              <a:buAutoNum type="alphaLcParenR" startAt="2"/>
              <a:tabLst>
                <a:tab pos="273685" algn="l"/>
              </a:tabLst>
            </a:pPr>
            <a:r>
              <a:rPr sz="2000" dirty="0">
                <a:latin typeface="Times New Roman"/>
                <a:cs typeface="Times New Roman"/>
              </a:rPr>
              <a:t>Provision for compounding of </a:t>
            </a:r>
            <a:r>
              <a:rPr sz="2000" spc="-5" dirty="0">
                <a:latin typeface="Times New Roman"/>
                <a:cs typeface="Times New Roman"/>
              </a:rPr>
              <a:t>minor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offences.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8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8345" y="546861"/>
            <a:ext cx="2159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2041" y="1654505"/>
            <a:ext cx="8789670" cy="18757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Drugs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50000"/>
              </a:lnSpc>
              <a:spcBef>
                <a:spcPts val="409"/>
              </a:spcBef>
            </a:pPr>
            <a:r>
              <a:rPr sz="2000" dirty="0">
                <a:latin typeface="Times New Roman"/>
                <a:cs typeface="Times New Roman"/>
              </a:rPr>
              <a:t>All </a:t>
            </a:r>
            <a:r>
              <a:rPr sz="2000" spc="-5" dirty="0">
                <a:latin typeface="Times New Roman"/>
                <a:cs typeface="Times New Roman"/>
              </a:rPr>
              <a:t>medicines for internal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external </a:t>
            </a:r>
            <a:r>
              <a:rPr sz="2000" dirty="0">
                <a:latin typeface="Times New Roman"/>
                <a:cs typeface="Times New Roman"/>
              </a:rPr>
              <a:t>use </a:t>
            </a:r>
            <a:r>
              <a:rPr sz="2000" spc="-5" dirty="0">
                <a:latin typeface="Times New Roman"/>
                <a:cs typeface="Times New Roman"/>
              </a:rPr>
              <a:t>of human beings or animals and </a:t>
            </a:r>
            <a:r>
              <a:rPr sz="2000" spc="-10" dirty="0">
                <a:latin typeface="Times New Roman"/>
                <a:cs typeface="Times New Roman"/>
              </a:rPr>
              <a:t>all  </a:t>
            </a:r>
            <a:r>
              <a:rPr sz="2000" spc="-5" dirty="0">
                <a:latin typeface="Times New Roman"/>
                <a:cs typeface="Times New Roman"/>
              </a:rPr>
              <a:t>substances intended 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used for or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diagnosis, </a:t>
            </a:r>
            <a:r>
              <a:rPr sz="2000" b="1" spc="-10" dirty="0">
                <a:latin typeface="Times New Roman"/>
                <a:cs typeface="Times New Roman"/>
              </a:rPr>
              <a:t>treatment, </a:t>
            </a:r>
            <a:r>
              <a:rPr sz="2000" b="1" spc="-5" dirty="0">
                <a:latin typeface="Times New Roman"/>
                <a:cs typeface="Times New Roman"/>
              </a:rPr>
              <a:t>mitigation </a:t>
            </a:r>
            <a:r>
              <a:rPr sz="2000" b="1" spc="-10" dirty="0">
                <a:latin typeface="Times New Roman"/>
                <a:cs typeface="Times New Roman"/>
              </a:rPr>
              <a:t>or  </a:t>
            </a:r>
            <a:r>
              <a:rPr sz="2000" b="1" spc="-5" dirty="0">
                <a:latin typeface="Times New Roman"/>
                <a:cs typeface="Times New Roman"/>
              </a:rPr>
              <a:t>prevention </a:t>
            </a:r>
            <a:r>
              <a:rPr sz="2000" dirty="0">
                <a:latin typeface="Times New Roman"/>
                <a:cs typeface="Times New Roman"/>
              </a:rPr>
              <a:t>of any disease or disorder </a:t>
            </a:r>
            <a:r>
              <a:rPr sz="2000" spc="-5" dirty="0">
                <a:latin typeface="Times New Roman"/>
                <a:cs typeface="Times New Roman"/>
              </a:rPr>
              <a:t>in human </a:t>
            </a:r>
            <a:r>
              <a:rPr sz="2000" dirty="0">
                <a:latin typeface="Times New Roman"/>
                <a:cs typeface="Times New Roman"/>
              </a:rPr>
              <a:t>beings or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animals.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10"/>
              </a:lnSpc>
            </a:pPr>
            <a:fld id="{81D60167-4931-47E6-BA6A-407CBD079E47}" type="slidenum">
              <a:rPr b="0" dirty="0">
                <a:latin typeface="Calibri"/>
                <a:cs typeface="Calibri"/>
              </a:rPr>
              <a:t>9</a:t>
            </a:fld>
            <a:endParaRPr b="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563065"/>
            <a:ext cx="2096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404040"/>
                </a:solidFill>
              </a:rPr>
              <a:t>Cosmetic</a:t>
            </a:r>
            <a:r>
              <a:rPr spc="-85" dirty="0">
                <a:solidFill>
                  <a:srgbClr val="404040"/>
                </a:solidFill>
              </a:rPr>
              <a:t> </a:t>
            </a:r>
            <a:r>
              <a:rPr dirty="0">
                <a:solidFill>
                  <a:srgbClr val="404040"/>
                </a:solidFill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9456" y="2523870"/>
            <a:ext cx="7215505" cy="2228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Times New Roman"/>
                <a:cs typeface="Times New Roman"/>
              </a:rPr>
              <a:t>Any </a:t>
            </a:r>
            <a:r>
              <a:rPr sz="2000" spc="-5" dirty="0">
                <a:latin typeface="Times New Roman"/>
                <a:cs typeface="Times New Roman"/>
              </a:rPr>
              <a:t>article intended 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b="1" spc="-5" dirty="0">
                <a:latin typeface="Times New Roman"/>
                <a:cs typeface="Times New Roman"/>
              </a:rPr>
              <a:t>rubbed, </a:t>
            </a:r>
            <a:r>
              <a:rPr sz="2000" b="1" spc="-10" dirty="0">
                <a:latin typeface="Times New Roman"/>
                <a:cs typeface="Times New Roman"/>
              </a:rPr>
              <a:t>poured, </a:t>
            </a:r>
            <a:r>
              <a:rPr sz="2000" b="1" spc="-5" dirty="0">
                <a:latin typeface="Times New Roman"/>
                <a:cs typeface="Times New Roman"/>
              </a:rPr>
              <a:t>sprinkled </a:t>
            </a:r>
            <a:r>
              <a:rPr sz="2000" b="1" dirty="0">
                <a:latin typeface="Times New Roman"/>
                <a:cs typeface="Times New Roman"/>
              </a:rPr>
              <a:t>or sprayed</a:t>
            </a:r>
            <a:r>
              <a:rPr sz="2000" b="1" spc="2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on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50000"/>
              </a:lnSpc>
              <a:spcBef>
                <a:spcPts val="540"/>
              </a:spcBef>
            </a:pP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otherwise applied to, the human </a:t>
            </a:r>
            <a:r>
              <a:rPr sz="2000" dirty="0">
                <a:latin typeface="Times New Roman"/>
                <a:cs typeface="Times New Roman"/>
              </a:rPr>
              <a:t>body or </a:t>
            </a:r>
            <a:r>
              <a:rPr sz="2000" spc="-5" dirty="0">
                <a:latin typeface="Times New Roman"/>
                <a:cs typeface="Times New Roman"/>
              </a:rPr>
              <a:t>any part thereof for  cleansing, beautifying, promoting attractiveness, </a:t>
            </a:r>
            <a:r>
              <a:rPr sz="2000" dirty="0">
                <a:latin typeface="Times New Roman"/>
                <a:cs typeface="Times New Roman"/>
              </a:rPr>
              <a:t>or </a:t>
            </a:r>
            <a:r>
              <a:rPr sz="2000" spc="-5" dirty="0">
                <a:latin typeface="Times New Roman"/>
                <a:cs typeface="Times New Roman"/>
              </a:rPr>
              <a:t>altering the  appearance, and includes any </a:t>
            </a:r>
            <a:r>
              <a:rPr sz="2000" dirty="0">
                <a:latin typeface="Times New Roman"/>
                <a:cs typeface="Times New Roman"/>
              </a:rPr>
              <a:t>article </a:t>
            </a:r>
            <a:r>
              <a:rPr sz="2000" spc="-5" dirty="0">
                <a:latin typeface="Times New Roman"/>
                <a:cs typeface="Times New Roman"/>
              </a:rPr>
              <a:t>intended for </a:t>
            </a:r>
            <a:r>
              <a:rPr sz="2000" dirty="0">
                <a:latin typeface="Times New Roman"/>
                <a:cs typeface="Times New Roman"/>
              </a:rPr>
              <a:t>use </a:t>
            </a:r>
            <a:r>
              <a:rPr sz="2000" spc="-10" dirty="0">
                <a:latin typeface="Times New Roman"/>
                <a:cs typeface="Times New Roman"/>
              </a:rPr>
              <a:t>as </a:t>
            </a:r>
            <a:r>
              <a:rPr sz="2000" dirty="0">
                <a:latin typeface="Times New Roman"/>
                <a:cs typeface="Times New Roman"/>
              </a:rPr>
              <a:t>a component  of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cosmetic.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2571</Words>
  <Application>Microsoft Office PowerPoint</Application>
  <PresentationFormat>On-screen Show (4:3)</PresentationFormat>
  <Paragraphs>446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Calibri</vt:lpstr>
      <vt:lpstr>Calibri Light</vt:lpstr>
      <vt:lpstr>Gabriola</vt:lpstr>
      <vt:lpstr>Times New Roman</vt:lpstr>
      <vt:lpstr>Wingdings</vt:lpstr>
      <vt:lpstr>Office Theme</vt:lpstr>
      <vt:lpstr>Drugs and Cosmetics  Act 1940</vt:lpstr>
      <vt:lpstr>Contents</vt:lpstr>
      <vt:lpstr>INTRODUCTION</vt:lpstr>
      <vt:lpstr>PowerPoint Presentation</vt:lpstr>
      <vt:lpstr>History</vt:lpstr>
      <vt:lpstr>Objectives</vt:lpstr>
      <vt:lpstr>The salient features of the Drugs &amp; Cosmetics Act,  1940 are as follows:</vt:lpstr>
      <vt:lpstr>Definitions</vt:lpstr>
      <vt:lpstr>Cosmetic :</vt:lpstr>
      <vt:lpstr>Misbranded drugs :</vt:lpstr>
      <vt:lpstr>Adulterated drug :</vt:lpstr>
      <vt:lpstr>Spurious drugs :</vt:lpstr>
      <vt:lpstr>Manufacture :</vt:lpstr>
      <vt:lpstr>Patent or Proprietary medicine :</vt:lpstr>
      <vt:lpstr>Administration of the act and rules</vt:lpstr>
      <vt:lpstr>Drugs Technical Advisory Board(DTAB)</vt:lpstr>
      <vt:lpstr>Nominated:</vt:lpstr>
      <vt:lpstr>Elected:</vt:lpstr>
      <vt:lpstr>Functions:</vt:lpstr>
      <vt:lpstr>Drugs Consultative Committee(DCC)</vt:lpstr>
      <vt:lpstr>Functions:</vt:lpstr>
      <vt:lpstr>Central Drug Laboratory(CDL)</vt:lpstr>
      <vt:lpstr>Import of Drugs</vt:lpstr>
      <vt:lpstr>Classes Of Drugs Prohibited To Import</vt:lpstr>
      <vt:lpstr>Import of the biological drugs(C/C1)</vt:lpstr>
      <vt:lpstr>Import of the Schedule-X drugs  (Narcotic &amp; Psychotropic drugs)</vt:lpstr>
      <vt:lpstr>Drugs Imported for examination, test or  analysis</vt:lpstr>
      <vt:lpstr>Import of cosmetics</vt:lpstr>
      <vt:lpstr>Penalties related to Import</vt:lpstr>
      <vt:lpstr>Prohibition of manufacture</vt:lpstr>
      <vt:lpstr>Types of manufacturing license</vt:lpstr>
      <vt:lpstr>Manuf. of drugs other than in Sch-C/C1</vt:lpstr>
      <vt:lpstr>Manufacture Of Sch-X drugs</vt:lpstr>
      <vt:lpstr>Manuf. of drugs those in Schedule-  C/C1(Biological)</vt:lpstr>
      <vt:lpstr>Penalties related to Manufacture</vt:lpstr>
      <vt:lpstr>Loan License</vt:lpstr>
      <vt:lpstr>Repackaging license</vt:lpstr>
      <vt:lpstr>TYPES OF SALES LICENCES</vt:lpstr>
      <vt:lpstr>Classes of drugs prohibited to be sold</vt:lpstr>
      <vt:lpstr>Wholesale Of Biological (C/C1)</vt:lpstr>
      <vt:lpstr>Wholesale Of Other Than Those  Specified In C/C1 And X</vt:lpstr>
      <vt:lpstr>Retail sale</vt:lpstr>
      <vt:lpstr>Labeling &amp; Packaging</vt:lpstr>
      <vt:lpstr>Schedules to the rules</vt:lpstr>
      <vt:lpstr>Schedules to the rules</vt:lpstr>
      <vt:lpstr>Schedules to the rules</vt:lpstr>
      <vt:lpstr>Schedules to the rules</vt:lpstr>
      <vt:lpstr>Schedules to the rules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and Cosmetics  Act 1940</dc:title>
  <dc:creator>admin5</dc:creator>
  <cp:lastModifiedBy>admin5</cp:lastModifiedBy>
  <cp:revision>2</cp:revision>
  <dcterms:created xsi:type="dcterms:W3CDTF">2020-09-16T04:26:58Z</dcterms:created>
  <dcterms:modified xsi:type="dcterms:W3CDTF">2021-02-04T05:48:14Z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2014-11-22T00:00:00Z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2020-09-16T00:00:00Z</vt:filetime>
  </property>
</Properties>
</file>